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611" r:id="rId2"/>
    <p:sldId id="610" r:id="rId3"/>
    <p:sldId id="490" r:id="rId4"/>
    <p:sldId id="612" r:id="rId5"/>
    <p:sldId id="631" r:id="rId6"/>
    <p:sldId id="632" r:id="rId7"/>
    <p:sldId id="616" r:id="rId8"/>
    <p:sldId id="636" r:id="rId9"/>
    <p:sldId id="638" r:id="rId10"/>
    <p:sldId id="640" r:id="rId11"/>
    <p:sldId id="689" r:id="rId12"/>
    <p:sldId id="641" r:id="rId13"/>
    <p:sldId id="642" r:id="rId14"/>
    <p:sldId id="643" r:id="rId15"/>
    <p:sldId id="687" r:id="rId16"/>
    <p:sldId id="644" r:id="rId17"/>
    <p:sldId id="688" r:id="rId18"/>
    <p:sldId id="645" r:id="rId19"/>
    <p:sldId id="646" r:id="rId20"/>
    <p:sldId id="648" r:id="rId21"/>
    <p:sldId id="649" r:id="rId22"/>
    <p:sldId id="647" r:id="rId23"/>
    <p:sldId id="650" r:id="rId24"/>
    <p:sldId id="651" r:id="rId25"/>
    <p:sldId id="613" r:id="rId26"/>
    <p:sldId id="652" r:id="rId27"/>
    <p:sldId id="653" r:id="rId28"/>
    <p:sldId id="655" r:id="rId29"/>
    <p:sldId id="618" r:id="rId30"/>
    <p:sldId id="657" r:id="rId31"/>
    <p:sldId id="619" r:id="rId32"/>
    <p:sldId id="658" r:id="rId33"/>
    <p:sldId id="684" r:id="rId34"/>
    <p:sldId id="620" r:id="rId35"/>
    <p:sldId id="659" r:id="rId36"/>
    <p:sldId id="683" r:id="rId37"/>
    <p:sldId id="660" r:id="rId38"/>
    <p:sldId id="682" r:id="rId39"/>
    <p:sldId id="663" r:id="rId40"/>
    <p:sldId id="664" r:id="rId41"/>
    <p:sldId id="621" r:id="rId42"/>
    <p:sldId id="673" r:id="rId43"/>
    <p:sldId id="675" r:id="rId44"/>
    <p:sldId id="672" r:id="rId45"/>
    <p:sldId id="676" r:id="rId46"/>
    <p:sldId id="622" r:id="rId47"/>
    <p:sldId id="665" r:id="rId48"/>
    <p:sldId id="666" r:id="rId49"/>
    <p:sldId id="668" r:id="rId50"/>
    <p:sldId id="623" r:id="rId51"/>
    <p:sldId id="669" r:id="rId52"/>
    <p:sldId id="624" r:id="rId53"/>
    <p:sldId id="677" r:id="rId54"/>
    <p:sldId id="625" r:id="rId55"/>
    <p:sldId id="626" r:id="rId56"/>
    <p:sldId id="678" r:id="rId57"/>
    <p:sldId id="679" r:id="rId58"/>
    <p:sldId id="627" r:id="rId59"/>
    <p:sldId id="628" r:id="rId60"/>
    <p:sldId id="630" r:id="rId61"/>
    <p:sldId id="681" r:id="rId62"/>
    <p:sldId id="685"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5" d="100"/>
          <a:sy n="95" d="100"/>
        </p:scale>
        <p:origin x="187" y="35"/>
      </p:cViewPr>
      <p:guideLst>
        <p:guide orient="horz" pos="2115"/>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1247B-62C6-4CCC-BF24-D3B0C427F44C}" type="datetimeFigureOut">
              <a:rPr lang="zh-CN" altLang="en-US" smtClean="0"/>
              <a:t>2023/5/28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19FBA-E94C-407D-89A7-AE7D48BD5044}" type="slidenum">
              <a:rPr lang="zh-CN" altLang="en-US" smtClean="0"/>
              <a:t>‹#›</a:t>
            </a:fld>
            <a:endParaRPr lang="zh-CN" altLang="en-US"/>
          </a:p>
        </p:txBody>
      </p:sp>
    </p:spTree>
    <p:extLst>
      <p:ext uri="{BB962C8B-B14F-4D97-AF65-F5344CB8AC3E}">
        <p14:creationId xmlns:p14="http://schemas.microsoft.com/office/powerpoint/2010/main" val="958858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63226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8470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9591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51022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47374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6574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31366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65968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77414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14960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42339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6376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0549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92174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77510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45372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25623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76477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20241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00408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75671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76355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89791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10042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67464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87137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66254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35467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10220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36829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022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9459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193304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24574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1832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75033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66446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08721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7858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70525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66977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42796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4293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09290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9082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19315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76792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50582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7697A6-0A82-8847-A583-6D869674670A}"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5097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362999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19019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356488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1007842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2214586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132789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388926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385269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3497440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119558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500EBD-B9AC-754C-83CE-6A5EB2302728}" type="datetimeFigureOut">
              <a:rPr kumimoji="1" lang="zh-CN" altLang="en-US" smtClean="0"/>
              <a:t>2023/5/28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3889884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500EBD-B9AC-754C-83CE-6A5EB2302728}" type="datetimeFigureOut">
              <a:rPr kumimoji="1" lang="zh-CN" altLang="en-US" smtClean="0"/>
              <a:t>2023/5/28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685FFB-0DF1-1244-BBDD-D698B0EC421B}" type="slidenum">
              <a:rPr kumimoji="1" lang="zh-CN" altLang="en-US" smtClean="0"/>
              <a:t>‹#›</a:t>
            </a:fld>
            <a:endParaRPr kumimoji="1" lang="zh-CN" altLang="en-US"/>
          </a:p>
        </p:txBody>
      </p:sp>
    </p:spTree>
    <p:extLst>
      <p:ext uri="{BB962C8B-B14F-4D97-AF65-F5344CB8AC3E}">
        <p14:creationId xmlns:p14="http://schemas.microsoft.com/office/powerpoint/2010/main" val="1437452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png"/><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7.emf"/></Relationships>
</file>

<file path=ppt/slides/_rels/slide1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wmf"/><Relationship Id="rId5" Type="http://schemas.openxmlformats.org/officeDocument/2006/relationships/oleObject" Target="../embeddings/oleObject7.bin"/><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22.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21.wmf"/><Relationship Id="rId5" Type="http://schemas.openxmlformats.org/officeDocument/2006/relationships/image" Target="../media/image43.png"/><Relationship Id="rId10" Type="http://schemas.openxmlformats.org/officeDocument/2006/relationships/image" Target="../media/image48.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6.emf"/><Relationship Id="rId4" Type="http://schemas.openxmlformats.org/officeDocument/2006/relationships/package" Target="../embeddings/Microsoft_Visio_Drawing.vsdx"/></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7.w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10.bin"/></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1.emf"/><Relationship Id="rId4" Type="http://schemas.openxmlformats.org/officeDocument/2006/relationships/package" Target="../embeddings/Microsoft_Visio_Drawing1.vsdx"/></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package" Target="../embeddings/Microsoft_Visio_Drawing2.vsdx"/></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33.emf"/><Relationship Id="rId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2.bin"/><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36.emf"/><Relationship Id="rId4"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14.bin"/><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1.png"/><Relationship Id="rId7" Type="http://schemas.openxmlformats.org/officeDocument/2006/relationships/image" Target="../media/image39.w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37.wmf"/><Relationship Id="rId5" Type="http://schemas.openxmlformats.org/officeDocument/2006/relationships/image" Target="../media/image38.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40.wmf"/></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oleObject" Target="../embeddings/oleObject20.bin"/></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44.emf"/><Relationship Id="rId5" Type="http://schemas.openxmlformats.org/officeDocument/2006/relationships/image" Target="../media/image42.wmf"/><Relationship Id="rId10" Type="http://schemas.openxmlformats.org/officeDocument/2006/relationships/oleObject" Target="../embeddings/oleObject23.bin"/><Relationship Id="rId4" Type="http://schemas.openxmlformats.org/officeDocument/2006/relationships/oleObject" Target="../embeddings/oleObject21.bin"/><Relationship Id="rId9" Type="http://schemas.openxmlformats.org/officeDocument/2006/relationships/image" Target="../media/image43.wmf"/></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w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45.emf"/><Relationship Id="rId4" Type="http://schemas.openxmlformats.org/officeDocument/2006/relationships/oleObject" Target="../embeddings/oleObject24.bin"/></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oleObject" Target="../embeddings/oleObject26.bin"/></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oleObject" Target="../embeddings/oleObject27.bin"/><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5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png"/><Relationship Id="rId7"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52.emf"/><Relationship Id="rId4" Type="http://schemas.openxmlformats.org/officeDocument/2006/relationships/package" Target="../embeddings/Microsoft_Visio_Drawing3.vsdx"/><Relationship Id="rId9" Type="http://schemas.openxmlformats.org/officeDocument/2006/relationships/image" Target="../media/image119.png"/></Relationships>
</file>

<file path=ppt/slides/_rels/slide56.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png"/><Relationship Id="rId7" Type="http://schemas.openxmlformats.org/officeDocument/2006/relationships/oleObject" Target="../embeddings/oleObject28.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53.emf"/><Relationship Id="rId4" Type="http://schemas.openxmlformats.org/officeDocument/2006/relationships/package" Target="../embeddings/Microsoft_Visio_Drawing4.vsdx"/></Relationships>
</file>

<file path=ppt/slides/_rels/slide57.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png"/><Relationship Id="rId7" Type="http://schemas.openxmlformats.org/officeDocument/2006/relationships/oleObject" Target="../embeddings/oleObject29.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package" Target="../embeddings/Microsoft_Visio_Drawing5.vsdx"/><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55.emf"/><Relationship Id="rId4" Type="http://schemas.openxmlformats.org/officeDocument/2006/relationships/package" Target="../embeddings/Microsoft_Visio_Drawing6.vsdx"/></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6.emf"/><Relationship Id="rId4" Type="http://schemas.openxmlformats.org/officeDocument/2006/relationships/package" Target="../embeddings/Microsoft_Visio_Drawing7.vsdx"/></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5.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package" Target="../embeddings/Microsoft_Visio_Drawing9.vsdx"/><Relationship Id="rId5" Type="http://schemas.openxmlformats.org/officeDocument/2006/relationships/image" Target="../media/image64.emf"/><Relationship Id="rId4" Type="http://schemas.openxmlformats.org/officeDocument/2006/relationships/package" Target="../embeddings/Microsoft_Visio_Drawing8.vsdx"/></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Visio_Drawing10.vsdx"/><Relationship Id="rId7"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package" Target="../embeddings/Microsoft_Visio_Drawing11.vsdx"/><Relationship Id="rId4" Type="http://schemas.openxmlformats.org/officeDocument/2006/relationships/image" Target="../media/image66.emf"/></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7.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线连接符 26"/>
          <p:cNvCxnSpPr/>
          <p:nvPr/>
        </p:nvCxnSpPr>
        <p:spPr>
          <a:xfrm>
            <a:off x="3210198" y="4247260"/>
            <a:ext cx="550291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C2AE403-F00E-975D-BB19-32AA877BACEE}"/>
              </a:ext>
            </a:extLst>
          </p:cNvPr>
          <p:cNvSpPr txBox="1"/>
          <p:nvPr/>
        </p:nvSpPr>
        <p:spPr>
          <a:xfrm>
            <a:off x="2541981" y="1119870"/>
            <a:ext cx="7108036" cy="37702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3900" b="1" i="0" u="none" strike="noStrike" kern="1200" cap="none" spc="0" normalizeH="0" baseline="0" noProof="0" dirty="0">
                <a:ln>
                  <a:noFill/>
                </a:ln>
                <a:solidFill>
                  <a:prstClr val="white">
                    <a:lumMod val="95000"/>
                  </a:prstClr>
                </a:solidFill>
                <a:effectLst/>
                <a:uLnTx/>
                <a:uFillTx/>
                <a:latin typeface="Times New Roman" panose="02020603050405020304" pitchFamily="18" charset="0"/>
                <a:ea typeface="微软雅黑" panose="020B0503020204020204" pitchFamily="34" charset="-122"/>
                <a:cs typeface="+mn-cs"/>
              </a:rPr>
              <a:t>HNU</a:t>
            </a:r>
            <a:endParaRPr kumimoji="1" lang="zh-CN" altLang="en-US" sz="23900" b="1" i="0" u="none" strike="noStrike" kern="1200" cap="none" spc="0" normalizeH="0" baseline="0" noProof="0" dirty="0">
              <a:ln>
                <a:noFill/>
              </a:ln>
              <a:solidFill>
                <a:prstClr val="white">
                  <a:lumMod val="95000"/>
                </a:prstClr>
              </a:solidFill>
              <a:effectLst/>
              <a:uLnTx/>
              <a:uFillTx/>
              <a:latin typeface="Times New Roman" panose="02020603050405020304" pitchFamily="18" charset="0"/>
              <a:ea typeface="微软雅黑" panose="020B0503020204020204" pitchFamily="34" charset="-122"/>
              <a:cs typeface="+mn-cs"/>
            </a:endParaRPr>
          </a:p>
        </p:txBody>
      </p:sp>
      <p:pic>
        <p:nvPicPr>
          <p:cNvPr id="12" name="图片 11" descr="C:\Users\Echi\Desktop\微信图片_20210423152212.png微信图片_20210423152212">
            <a:extLst>
              <a:ext uri="{FF2B5EF4-FFF2-40B4-BE49-F238E27FC236}">
                <a16:creationId xmlns:a16="http://schemas.microsoft.com/office/drawing/2014/main" id="{88048469-71CC-7F18-05FD-6484415E9EC6}"/>
              </a:ext>
            </a:extLst>
          </p:cNvPr>
          <p:cNvPicPr>
            <a:picLocks noChangeAspect="1"/>
          </p:cNvPicPr>
          <p:nvPr/>
        </p:nvPicPr>
        <p:blipFill>
          <a:blip r:embed="rId3"/>
          <a:srcRect/>
          <a:stretch>
            <a:fillRect/>
          </a:stretch>
        </p:blipFill>
        <p:spPr>
          <a:xfrm>
            <a:off x="4454298" y="160385"/>
            <a:ext cx="3014709" cy="959485"/>
          </a:xfrm>
          <a:prstGeom prst="rect">
            <a:avLst/>
          </a:prstGeom>
        </p:spPr>
      </p:pic>
      <p:sp>
        <p:nvSpPr>
          <p:cNvPr id="13" name="文本框 12">
            <a:extLst>
              <a:ext uri="{FF2B5EF4-FFF2-40B4-BE49-F238E27FC236}">
                <a16:creationId xmlns:a16="http://schemas.microsoft.com/office/drawing/2014/main" id="{5FD6F96B-DBC2-4069-4918-86634E107683}"/>
              </a:ext>
            </a:extLst>
          </p:cNvPr>
          <p:cNvSpPr txBox="1"/>
          <p:nvPr/>
        </p:nvSpPr>
        <p:spPr>
          <a:xfrm>
            <a:off x="886883" y="2484090"/>
            <a:ext cx="10418238" cy="1283428"/>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zh-CN" altLang="en-US" sz="6600" b="1" i="0" u="none" strike="noStrike" kern="1200" cap="none" spc="30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Alibaba PuHuiTi M" pitchFamily="18" charset="-122"/>
              </a:rPr>
              <a:t>第四章  永磁同步电机控制</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975200" y="760726"/>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31341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永磁同步电机的数学模型</a:t>
            </a:r>
          </a:p>
        </p:txBody>
      </p:sp>
      <p:sp>
        <p:nvSpPr>
          <p:cNvPr id="5" name="文本框 4">
            <a:extLst>
              <a:ext uri="{FF2B5EF4-FFF2-40B4-BE49-F238E27FC236}">
                <a16:creationId xmlns:a16="http://schemas.microsoft.com/office/drawing/2014/main" id="{110B1C2B-BFA9-5243-8FB8-2282713FA4F1}"/>
              </a:ext>
            </a:extLst>
          </p:cNvPr>
          <p:cNvSpPr txBox="1"/>
          <p:nvPr/>
        </p:nvSpPr>
        <p:spPr>
          <a:xfrm>
            <a:off x="4195977" y="1538624"/>
            <a:ext cx="7841942" cy="3660169"/>
          </a:xfrm>
          <a:prstGeom prst="rect">
            <a:avLst/>
          </a:prstGeom>
          <a:noFill/>
        </p:spPr>
        <p:txBody>
          <a:bodyPr wrap="square">
            <a:spAutoFit/>
          </a:bodyPr>
          <a:lstStyle/>
          <a:p>
            <a:pPr indent="304800" algn="just">
              <a:lnSpc>
                <a:spcPct val="150000"/>
              </a:lnSpc>
            </a:pPr>
            <a:r>
              <a:rPr lang="zh-CN" altLang="zh-CN" sz="2400" dirty="0">
                <a:effectLst/>
                <a:latin typeface="黑体" panose="02010609060101010101" pitchFamily="49" charset="-122"/>
                <a:ea typeface="黑体" panose="02010609060101010101" pitchFamily="49" charset="-122"/>
                <a:cs typeface="Times New Roman" panose="02020603050405020304" pitchFamily="18" charset="0"/>
              </a:rPr>
              <a:t>为了建立永磁同步电动机的数学模型，通常先做如下假设：</a:t>
            </a:r>
            <a:endParaRPr lang="zh-CN" altLang="zh-CN" sz="2400" dirty="0">
              <a:effectLst/>
              <a:latin typeface="黑体" panose="02010609060101010101" pitchFamily="49" charset="-122"/>
              <a:ea typeface="黑体" panose="02010609060101010101" pitchFamily="49" charset="-122"/>
              <a:cs typeface="等线" panose="02010600030101010101" pitchFamily="2" charset="-122"/>
            </a:endParaRPr>
          </a:p>
          <a:p>
            <a:pPr marL="457200" indent="-457200" algn="just">
              <a:lnSpc>
                <a:spcPct val="150000"/>
              </a:lnSpc>
              <a:buFont typeface="+mj-ea"/>
              <a:buAutoNum type="circleNumDbPlain"/>
            </a:pPr>
            <a:r>
              <a:rPr lang="zh-CN" altLang="zh-CN" sz="2200" dirty="0">
                <a:effectLst/>
                <a:latin typeface="黑体" panose="02010609060101010101" pitchFamily="49" charset="-122"/>
                <a:ea typeface="黑体" panose="02010609060101010101" pitchFamily="49" charset="-122"/>
                <a:cs typeface="Times New Roman" panose="02020603050405020304" pitchFamily="18" charset="0"/>
              </a:rPr>
              <a:t>电机的磁路是线性的，不计磁路饱和、磁滞和涡流的影响</a:t>
            </a:r>
            <a:endParaRPr lang="zh-CN" altLang="zh-CN" sz="2200" dirty="0">
              <a:effectLst/>
              <a:latin typeface="黑体" panose="02010609060101010101" pitchFamily="49" charset="-122"/>
              <a:ea typeface="黑体" panose="02010609060101010101" pitchFamily="49" charset="-122"/>
              <a:cs typeface="等线" panose="02010600030101010101" pitchFamily="2" charset="-122"/>
            </a:endParaRPr>
          </a:p>
          <a:p>
            <a:pPr marL="457200" indent="-457200" algn="just">
              <a:lnSpc>
                <a:spcPct val="150000"/>
              </a:lnSpc>
              <a:buFont typeface="+mj-ea"/>
              <a:buAutoNum type="circleNumDbPlain"/>
            </a:pPr>
            <a:r>
              <a:rPr lang="zh-CN" altLang="zh-CN" sz="2200" dirty="0">
                <a:latin typeface="黑体" panose="02010609060101010101" pitchFamily="49" charset="-122"/>
                <a:ea typeface="黑体" panose="02010609060101010101" pitchFamily="49" charset="-122"/>
                <a:cs typeface="Times New Roman" panose="02020603050405020304" pitchFamily="18" charset="0"/>
              </a:rPr>
              <a:t>三相绕组是完全对称的，在空间互差</a:t>
            </a:r>
            <a:r>
              <a:rPr lang="en-US" altLang="zh-CN" sz="2200" dirty="0">
                <a:latin typeface="黑体" panose="02010609060101010101" pitchFamily="49" charset="-122"/>
                <a:ea typeface="黑体" panose="02010609060101010101" pitchFamily="49" charset="-122"/>
                <a:cs typeface="Times New Roman" panose="02020603050405020304" pitchFamily="18" charset="0"/>
              </a:rPr>
              <a:t>120º</a:t>
            </a:r>
            <a:r>
              <a:rPr lang="zh-CN" altLang="zh-CN" sz="2200" dirty="0">
                <a:latin typeface="黑体" panose="02010609060101010101" pitchFamily="49" charset="-122"/>
                <a:ea typeface="黑体" panose="02010609060101010101" pitchFamily="49" charset="-122"/>
                <a:cs typeface="Times New Roman" panose="02020603050405020304" pitchFamily="18" charset="0"/>
              </a:rPr>
              <a:t>，不计边缘效应</a:t>
            </a:r>
          </a:p>
          <a:p>
            <a:pPr marL="457200" indent="-457200" algn="just">
              <a:lnSpc>
                <a:spcPct val="150000"/>
              </a:lnSpc>
              <a:buFont typeface="+mj-ea"/>
              <a:buAutoNum type="circleNumDbPlain"/>
            </a:pPr>
            <a:r>
              <a:rPr lang="zh-CN" altLang="zh-CN" sz="2200" dirty="0">
                <a:latin typeface="黑体" panose="02010609060101010101" pitchFamily="49" charset="-122"/>
                <a:ea typeface="黑体" panose="02010609060101010101" pitchFamily="49" charset="-122"/>
                <a:cs typeface="Times New Roman" panose="02020603050405020304" pitchFamily="18" charset="0"/>
              </a:rPr>
              <a:t>忽略齿槽效应，定子电流在气隙中只产生正弦分布的磁动势，忽略高次谐波</a:t>
            </a:r>
          </a:p>
          <a:p>
            <a:pPr marL="457200" indent="-457200" algn="just">
              <a:lnSpc>
                <a:spcPct val="150000"/>
              </a:lnSpc>
              <a:buFont typeface="+mj-ea"/>
              <a:buAutoNum type="circleNumDbPlain"/>
            </a:pPr>
            <a:r>
              <a:rPr lang="en-US" altLang="zh-CN" sz="2200" dirty="0" err="1">
                <a:latin typeface="黑体" panose="02010609060101010101" pitchFamily="49" charset="-122"/>
                <a:ea typeface="黑体" panose="02010609060101010101" pitchFamily="49" charset="-122"/>
                <a:cs typeface="Times New Roman" panose="02020603050405020304" pitchFamily="18" charset="0"/>
              </a:rPr>
              <a:t>不计铁心损耗</a:t>
            </a:r>
            <a:r>
              <a:rPr lang="en-US" altLang="zh-CN" sz="2200" dirty="0">
                <a:latin typeface="黑体" panose="02010609060101010101" pitchFamily="49" charset="-122"/>
                <a:ea typeface="黑体" panose="02010609060101010101" pitchFamily="49" charset="-122"/>
                <a:cs typeface="Times New Roman" panose="02020603050405020304" pitchFamily="18" charset="0"/>
              </a:rPr>
              <a:t>。</a:t>
            </a:r>
            <a:endParaRPr lang="zh-CN" altLang="zh-CN" sz="22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6" name="Rectangle 2">
            <a:extLst>
              <a:ext uri="{FF2B5EF4-FFF2-40B4-BE49-F238E27FC236}">
                <a16:creationId xmlns:a16="http://schemas.microsoft.com/office/drawing/2014/main" id="{FDACF6F6-5863-F71C-2D84-FE5C0F63395D}"/>
              </a:ext>
            </a:extLst>
          </p:cNvPr>
          <p:cNvSpPr>
            <a:spLocks noChangeArrowheads="1"/>
          </p:cNvSpPr>
          <p:nvPr/>
        </p:nvSpPr>
        <p:spPr bwMode="auto">
          <a:xfrm>
            <a:off x="594804" y="257159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145" name="图片 1">
            <a:extLst>
              <a:ext uri="{FF2B5EF4-FFF2-40B4-BE49-F238E27FC236}">
                <a16:creationId xmlns:a16="http://schemas.microsoft.com/office/drawing/2014/main" id="{D2991529-0DDE-50E2-3B59-E1814EBE9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92" y="1841649"/>
            <a:ext cx="3986665" cy="388774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54FBAF7-2ACB-C781-24DC-8AF118BE6D35}"/>
              </a:ext>
            </a:extLst>
          </p:cNvPr>
          <p:cNvSpPr txBox="1"/>
          <p:nvPr/>
        </p:nvSpPr>
        <p:spPr>
          <a:xfrm>
            <a:off x="-91736" y="6015801"/>
            <a:ext cx="3882501" cy="369332"/>
          </a:xfrm>
          <a:prstGeom prst="rect">
            <a:avLst/>
          </a:prstGeom>
          <a:noFill/>
        </p:spPr>
        <p:txBody>
          <a:bodyPr wrap="square">
            <a:spAutoFit/>
          </a:bodyPr>
          <a:lstStyle/>
          <a:p>
            <a:pPr marL="0" marR="0" lvl="0" indent="22860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极永磁同步电机结构简图</a:t>
            </a:r>
            <a:endParaRPr kumimoji="0" lang="zh-CN"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3967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706893E-B28A-A5F6-A5B1-84387557BC31}"/>
              </a:ext>
            </a:extLst>
          </p:cNvPr>
          <p:cNvGrpSpPr/>
          <p:nvPr/>
        </p:nvGrpSpPr>
        <p:grpSpPr>
          <a:xfrm>
            <a:off x="-1" y="246156"/>
            <a:ext cx="12192001" cy="865549"/>
            <a:chOff x="-1" y="246156"/>
            <a:chExt cx="12192001" cy="865549"/>
          </a:xfrm>
        </p:grpSpPr>
        <p:sp>
          <p:nvSpPr>
            <p:cNvPr id="5" name="任意形状 7">
              <a:extLst>
                <a:ext uri="{FF2B5EF4-FFF2-40B4-BE49-F238E27FC236}">
                  <a16:creationId xmlns:a16="http://schemas.microsoft.com/office/drawing/2014/main" id="{1F6CCC5A-DF86-66FC-C099-3AB1ED0B68D2}"/>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6" name="文本框 5">
              <a:extLst>
                <a:ext uri="{FF2B5EF4-FFF2-40B4-BE49-F238E27FC236}">
                  <a16:creationId xmlns:a16="http://schemas.microsoft.com/office/drawing/2014/main" id="{C945CB25-B33A-32EF-E0F6-E8868E69AC93}"/>
                </a:ext>
              </a:extLst>
            </p:cNvPr>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7" name="图片 6" descr="C:\Users\Echi\Desktop\微信图片_20210423152212.png微信图片_20210423152212">
              <a:extLst>
                <a:ext uri="{FF2B5EF4-FFF2-40B4-BE49-F238E27FC236}">
                  <a16:creationId xmlns:a16="http://schemas.microsoft.com/office/drawing/2014/main" id="{9AC20C86-5B88-7C9F-BE8A-D6C5F51EBE8D}"/>
                </a:ext>
              </a:extLst>
            </p:cNvPr>
            <p:cNvPicPr>
              <a:picLocks noChangeAspect="1"/>
            </p:cNvPicPr>
            <p:nvPr/>
          </p:nvPicPr>
          <p:blipFill>
            <a:blip r:embed="rId2"/>
            <a:srcRect/>
            <a:stretch>
              <a:fillRect/>
            </a:stretch>
          </p:blipFill>
          <p:spPr>
            <a:xfrm>
              <a:off x="10006785" y="327625"/>
              <a:ext cx="2185215" cy="695325"/>
            </a:xfrm>
            <a:prstGeom prst="rect">
              <a:avLst/>
            </a:prstGeom>
          </p:spPr>
        </p:pic>
        <p:cxnSp>
          <p:nvCxnSpPr>
            <p:cNvPr id="8" name="直线连接符 16">
              <a:extLst>
                <a:ext uri="{FF2B5EF4-FFF2-40B4-BE49-F238E27FC236}">
                  <a16:creationId xmlns:a16="http://schemas.microsoft.com/office/drawing/2014/main" id="{D57A7554-6418-B517-CC9A-F35766374DE6}"/>
                </a:ext>
              </a:extLst>
            </p:cNvPr>
            <p:cNvCxnSpPr>
              <a:cxnSpLocks/>
            </p:cNvCxnSpPr>
            <p:nvPr/>
          </p:nvCxnSpPr>
          <p:spPr>
            <a:xfrm flipH="1">
              <a:off x="975200" y="7756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矩形: 圆角 8">
            <a:extLst>
              <a:ext uri="{FF2B5EF4-FFF2-40B4-BE49-F238E27FC236}">
                <a16:creationId xmlns:a16="http://schemas.microsoft.com/office/drawing/2014/main" id="{319DF3E8-FE5D-9A4C-26E4-91CF3695EFE2}"/>
              </a:ext>
            </a:extLst>
          </p:cNvPr>
          <p:cNvSpPr/>
          <p:nvPr/>
        </p:nvSpPr>
        <p:spPr>
          <a:xfrm>
            <a:off x="372518" y="921774"/>
            <a:ext cx="31341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永磁同步电机的数学模型</a:t>
            </a:r>
          </a:p>
        </p:txBody>
      </p:sp>
      <p:sp>
        <p:nvSpPr>
          <p:cNvPr id="12" name="文本框 11">
            <a:extLst>
              <a:ext uri="{FF2B5EF4-FFF2-40B4-BE49-F238E27FC236}">
                <a16:creationId xmlns:a16="http://schemas.microsoft.com/office/drawing/2014/main" id="{D36240DC-65E6-712F-DAA6-BF31E34A1842}"/>
              </a:ext>
            </a:extLst>
          </p:cNvPr>
          <p:cNvSpPr txBox="1"/>
          <p:nvPr/>
        </p:nvSpPr>
        <p:spPr>
          <a:xfrm>
            <a:off x="6059488" y="2392744"/>
            <a:ext cx="5929827" cy="559769"/>
          </a:xfrm>
          <a:prstGeom prst="rect">
            <a:avLst/>
          </a:prstGeom>
          <a:noFill/>
        </p:spPr>
        <p:txBody>
          <a:bodyPr wrap="square">
            <a:spAutoFit/>
          </a:bodyPr>
          <a:lstStyle/>
          <a:p>
            <a:pPr indent="127000" algn="just">
              <a:lnSpc>
                <a:spcPct val="150000"/>
              </a:lnSpc>
            </a:pPr>
            <a:r>
              <a:rPr lang="zh-CN" altLang="en-US"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一</a:t>
            </a:r>
            <a:r>
              <a:rPr lang="zh-CN" altLang="en-US"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B</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C</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坐标系下的数学模型</a:t>
            </a:r>
            <a:endParaRPr lang="zh-CN" altLang="zh-CN" sz="2400" b="1" dirty="0">
              <a:solidFill>
                <a:srgbClr val="000000"/>
              </a:solidFill>
              <a:effectLst/>
              <a:latin typeface="黑体" panose="02010609060101010101" pitchFamily="49" charset="-122"/>
              <a:ea typeface="黑体" panose="02010609060101010101" pitchFamily="49" charset="-122"/>
              <a:cs typeface="等线" panose="02010600030101010101" pitchFamily="2" charset="-122"/>
            </a:endParaRPr>
          </a:p>
        </p:txBody>
      </p:sp>
      <p:sp>
        <p:nvSpPr>
          <p:cNvPr id="13" name="文本框 12">
            <a:extLst>
              <a:ext uri="{FF2B5EF4-FFF2-40B4-BE49-F238E27FC236}">
                <a16:creationId xmlns:a16="http://schemas.microsoft.com/office/drawing/2014/main" id="{D3BF2022-E279-7AFC-CB28-F499668ABC59}"/>
              </a:ext>
            </a:extLst>
          </p:cNvPr>
          <p:cNvSpPr txBox="1"/>
          <p:nvPr/>
        </p:nvSpPr>
        <p:spPr>
          <a:xfrm>
            <a:off x="6059489" y="3365500"/>
            <a:ext cx="5929827" cy="559769"/>
          </a:xfrm>
          <a:prstGeom prst="rect">
            <a:avLst/>
          </a:prstGeom>
          <a:noFill/>
        </p:spPr>
        <p:txBody>
          <a:bodyPr wrap="square">
            <a:spAutoFit/>
          </a:bodyPr>
          <a:lstStyle/>
          <a:p>
            <a:pPr indent="127000" algn="just">
              <a:lnSpc>
                <a:spcPct val="150000"/>
              </a:lnSpc>
            </a:pPr>
            <a:r>
              <a:rPr lang="zh-CN" altLang="en-US"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（二）</a:t>
            </a:r>
            <a:r>
              <a:rPr lang="el-GR"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αβ</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坐标系下的数学模型</a:t>
            </a:r>
            <a:endParaRPr lang="zh-CN" altLang="zh-CN" sz="2400" b="1" dirty="0">
              <a:solidFill>
                <a:srgbClr val="000000"/>
              </a:solidFill>
              <a:effectLst/>
              <a:latin typeface="黑体" panose="02010609060101010101" pitchFamily="49" charset="-122"/>
              <a:ea typeface="黑体" panose="02010609060101010101" pitchFamily="49" charset="-122"/>
              <a:cs typeface="等线" panose="02010600030101010101" pitchFamily="2" charset="-122"/>
            </a:endParaRPr>
          </a:p>
        </p:txBody>
      </p:sp>
      <p:sp>
        <p:nvSpPr>
          <p:cNvPr id="14" name="文本框 13">
            <a:extLst>
              <a:ext uri="{FF2B5EF4-FFF2-40B4-BE49-F238E27FC236}">
                <a16:creationId xmlns:a16="http://schemas.microsoft.com/office/drawing/2014/main" id="{4C8CEEB6-C99F-5278-0CA3-6F0AA0225201}"/>
              </a:ext>
            </a:extLst>
          </p:cNvPr>
          <p:cNvSpPr txBox="1"/>
          <p:nvPr/>
        </p:nvSpPr>
        <p:spPr>
          <a:xfrm>
            <a:off x="6059489" y="4326247"/>
            <a:ext cx="5929827" cy="559769"/>
          </a:xfrm>
          <a:prstGeom prst="rect">
            <a:avLst/>
          </a:prstGeom>
          <a:noFill/>
        </p:spPr>
        <p:txBody>
          <a:bodyPr wrap="square">
            <a:spAutoFit/>
          </a:bodyPr>
          <a:lstStyle/>
          <a:p>
            <a:pPr indent="127000" algn="just">
              <a:lnSpc>
                <a:spcPct val="150000"/>
              </a:lnSpc>
            </a:pPr>
            <a:r>
              <a:rPr lang="zh-CN" altLang="en-US"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（三）</a:t>
            </a:r>
            <a:r>
              <a:rPr lang="en-US" altLang="zh-CN" sz="2400" b="1" dirty="0" err="1">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dq</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坐标系下的数学模型</a:t>
            </a:r>
            <a:endParaRPr lang="zh-CN" altLang="zh-CN" sz="2400" b="1" dirty="0">
              <a:solidFill>
                <a:srgbClr val="000000"/>
              </a:solidFill>
              <a:effectLst/>
              <a:latin typeface="黑体" panose="02010609060101010101" pitchFamily="49" charset="-122"/>
              <a:ea typeface="黑体" panose="02010609060101010101" pitchFamily="49" charset="-122"/>
              <a:cs typeface="等线" panose="02010600030101010101" pitchFamily="2" charset="-122"/>
            </a:endParaRPr>
          </a:p>
        </p:txBody>
      </p:sp>
      <p:pic>
        <p:nvPicPr>
          <p:cNvPr id="17" name="图片 16">
            <a:extLst>
              <a:ext uri="{FF2B5EF4-FFF2-40B4-BE49-F238E27FC236}">
                <a16:creationId xmlns:a16="http://schemas.microsoft.com/office/drawing/2014/main" id="{E98F1EB1-EC80-A1D9-9C49-4F7FEE93B851}"/>
              </a:ext>
            </a:extLst>
          </p:cNvPr>
          <p:cNvPicPr>
            <a:picLocks noChangeAspect="1"/>
          </p:cNvPicPr>
          <p:nvPr/>
        </p:nvPicPr>
        <p:blipFill>
          <a:blip r:embed="rId3"/>
          <a:stretch>
            <a:fillRect/>
          </a:stretch>
        </p:blipFill>
        <p:spPr>
          <a:xfrm>
            <a:off x="821900" y="1403006"/>
            <a:ext cx="4778800" cy="5412548"/>
          </a:xfrm>
          <a:prstGeom prst="rect">
            <a:avLst/>
          </a:prstGeom>
        </p:spPr>
      </p:pic>
    </p:spTree>
    <p:extLst>
      <p:ext uri="{BB962C8B-B14F-4D97-AF65-F5344CB8AC3E}">
        <p14:creationId xmlns:p14="http://schemas.microsoft.com/office/powerpoint/2010/main" val="110170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973216" y="8137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31341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永磁同步电机的数学模型</a:t>
            </a:r>
          </a:p>
        </p:txBody>
      </p:sp>
      <p:sp>
        <p:nvSpPr>
          <p:cNvPr id="4" name="TextBox 6">
            <a:extLst>
              <a:ext uri="{FF2B5EF4-FFF2-40B4-BE49-F238E27FC236}">
                <a16:creationId xmlns:a16="http://schemas.microsoft.com/office/drawing/2014/main" id="{2E03637C-9392-E467-82CD-898A34A34D4F}"/>
              </a:ext>
            </a:extLst>
          </p:cNvPr>
          <p:cNvSpPr txBox="1"/>
          <p:nvPr/>
        </p:nvSpPr>
        <p:spPr>
          <a:xfrm>
            <a:off x="954178" y="2425059"/>
            <a:ext cx="5801588" cy="523220"/>
          </a:xfrm>
          <a:prstGeom prst="rect">
            <a:avLst/>
          </a:prstGeom>
          <a:noFill/>
        </p:spPr>
        <p:txBody>
          <a:bodyPr wrap="none" rtlCol="0">
            <a:spAutoFit/>
          </a:bodyPr>
          <a:lstStyle/>
          <a:p>
            <a:pPr fontAlgn="base">
              <a:spcBef>
                <a:spcPct val="0"/>
              </a:spcBef>
              <a:spcAft>
                <a:spcPct val="0"/>
              </a:spcAft>
              <a:defRPr/>
            </a:pPr>
            <a:r>
              <a:rPr kumimoji="1" lang="en-US" altLang="zh-CN" sz="2400" b="1" dirty="0" err="1">
                <a:latin typeface="Times New Roman" panose="02020603050405020304" pitchFamily="18" charset="0"/>
                <a:ea typeface="宋体" panose="02010600030101010101" pitchFamily="2" charset="-122"/>
              </a:rPr>
              <a:t>abc</a:t>
            </a:r>
            <a:r>
              <a:rPr kumimoji="1" lang="zh-CN" altLang="en-US" sz="2400" b="1" dirty="0">
                <a:latin typeface="Times New Roman" panose="02020603050405020304" pitchFamily="18" charset="0"/>
                <a:ea typeface="宋体" panose="02010600030101010101" pitchFamily="2" charset="-122"/>
              </a:rPr>
              <a:t>坐标系下的永磁同步电动机</a:t>
            </a:r>
            <a:r>
              <a:rPr kumimoji="1" lang="zh-CN" altLang="en-US" sz="2800" b="1" dirty="0">
                <a:solidFill>
                  <a:srgbClr val="FF0000"/>
                </a:solidFill>
                <a:latin typeface="Times New Roman" panose="02020603050405020304" pitchFamily="18" charset="0"/>
                <a:ea typeface="宋体" panose="02010600030101010101" pitchFamily="2" charset="-122"/>
              </a:rPr>
              <a:t>电压方程</a:t>
            </a:r>
            <a:endParaRPr kumimoji="1" lang="zh-CN" altLang="en-US" sz="2400" b="1" dirty="0">
              <a:solidFill>
                <a:srgbClr val="FF0000"/>
              </a:solidFill>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97317953-494F-10BA-5525-EF219872216A}"/>
                  </a:ext>
                </a:extLst>
              </p:cNvPr>
              <p:cNvSpPr txBox="1"/>
              <p:nvPr/>
            </p:nvSpPr>
            <p:spPr>
              <a:xfrm>
                <a:off x="3913395" y="3172333"/>
                <a:ext cx="3034356" cy="701218"/>
              </a:xfrm>
              <a:prstGeom prst="rect">
                <a:avLst/>
              </a:prstGeom>
              <a:noFill/>
            </p:spPr>
            <p:txBody>
              <a:bodyPr wrap="none" lIns="0" tIns="0" rIns="0" bIns="0"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𝒖</m:t>
                          </m:r>
                        </m:e>
                        <m:sub>
                          <m:r>
                            <a:rPr kumimoji="1" lang="en-US" altLang="zh-CN" sz="2400" i="1">
                              <a:solidFill>
                                <a:srgbClr val="000000"/>
                              </a:solidFill>
                              <a:latin typeface="Cambria Math" panose="02040503050406030204" pitchFamily="18" charset="0"/>
                            </a:rPr>
                            <m:t>𝑎𝑏𝑐</m:t>
                          </m:r>
                        </m:sub>
                      </m:sSub>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𝑅</m:t>
                      </m:r>
                      <m:sSub>
                        <m:sSubPr>
                          <m:ctrlPr>
                            <a:rPr kumimoji="1" lang="en-US" altLang="zh-CN" sz="2400"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i="1">
                              <a:solidFill>
                                <a:srgbClr val="000000"/>
                              </a:solidFill>
                              <a:latin typeface="Cambria Math" panose="02040503050406030204" pitchFamily="18" charset="0"/>
                            </a:rPr>
                            <m:t>𝑎𝑏𝑐</m:t>
                          </m:r>
                        </m:sub>
                      </m:sSub>
                      <m:r>
                        <a:rPr kumimoji="1" lang="en-US" altLang="zh-CN" sz="2400" i="1">
                          <a:solidFill>
                            <a:srgbClr val="000000"/>
                          </a:solidFill>
                          <a:latin typeface="Cambria Math" panose="02040503050406030204" pitchFamily="18" charset="0"/>
                        </a:rPr>
                        <m:t>+</m:t>
                      </m:r>
                      <m:f>
                        <m:fPr>
                          <m:ctrlPr>
                            <a:rPr kumimoji="1" lang="en-US" altLang="zh-CN" sz="2400" i="1">
                              <a:solidFill>
                                <a:srgbClr val="000000"/>
                              </a:solidFill>
                              <a:latin typeface="Cambria Math" panose="02040503050406030204" pitchFamily="18" charset="0"/>
                            </a:rPr>
                          </m:ctrlPr>
                        </m:fPr>
                        <m:num>
                          <m:r>
                            <a:rPr kumimoji="1" lang="en-US" altLang="zh-CN" sz="2400" i="1">
                              <a:solidFill>
                                <a:srgbClr val="000000"/>
                              </a:solidFill>
                              <a:latin typeface="Cambria Math" panose="02040503050406030204" pitchFamily="18" charset="0"/>
                            </a:rPr>
                            <m:t>𝑑</m:t>
                          </m:r>
                          <m:sSub>
                            <m:sSubPr>
                              <m:ctrlPr>
                                <a:rPr kumimoji="1" lang="en-US" altLang="zh-CN" sz="2400" i="1">
                                  <a:solidFill>
                                    <a:srgbClr val="000000"/>
                                  </a:solidFill>
                                  <a:latin typeface="Cambria Math" panose="02040503050406030204" pitchFamily="18" charset="0"/>
                                </a:rPr>
                              </m:ctrlPr>
                            </m:sSubPr>
                            <m:e>
                              <m:r>
                                <a:rPr kumimoji="1" lang="el-GR" altLang="zh-CN" sz="2400" b="1" i="1">
                                  <a:solidFill>
                                    <a:srgbClr val="000000"/>
                                  </a:solidFill>
                                  <a:latin typeface="Cambria Math" panose="02040503050406030204" pitchFamily="18" charset="0"/>
                                  <a:ea typeface="Cambria Math" panose="02040503050406030204" pitchFamily="18" charset="0"/>
                                </a:rPr>
                                <m:t>𝜳</m:t>
                              </m:r>
                            </m:e>
                            <m:sub>
                              <m:r>
                                <a:rPr kumimoji="1" lang="en-US" altLang="zh-CN" sz="2400" i="1">
                                  <a:solidFill>
                                    <a:srgbClr val="000000"/>
                                  </a:solidFill>
                                  <a:latin typeface="Cambria Math" panose="02040503050406030204" pitchFamily="18" charset="0"/>
                                </a:rPr>
                                <m:t>𝑎𝑏𝑐</m:t>
                              </m:r>
                            </m:sub>
                          </m:sSub>
                        </m:num>
                        <m:den>
                          <m:r>
                            <a:rPr kumimoji="1" lang="en-US" altLang="zh-CN" sz="2400" i="1">
                              <a:solidFill>
                                <a:srgbClr val="000000"/>
                              </a:solidFill>
                              <a:latin typeface="Cambria Math" panose="02040503050406030204" pitchFamily="18" charset="0"/>
                            </a:rPr>
                            <m:t>𝑑𝑡</m:t>
                          </m:r>
                        </m:den>
                      </m:f>
                    </m:oMath>
                  </m:oMathPara>
                </a14:m>
                <a:endParaRPr kumimoji="1" lang="zh-CN" altLang="en-US" sz="2400" dirty="0">
                  <a:solidFill>
                    <a:srgbClr val="000000"/>
                  </a:solidFill>
                  <a:latin typeface="Times New Roman" panose="02020603050405020304" pitchFamily="18" charset="0"/>
                  <a:ea typeface="宋体" panose="02010600030101010101" pitchFamily="2" charset="-122"/>
                </a:endParaRPr>
              </a:p>
            </p:txBody>
          </p:sp>
        </mc:Choice>
        <mc:Fallback xmlns="">
          <p:sp>
            <p:nvSpPr>
              <p:cNvPr id="7" name="TextBox 7">
                <a:extLst>
                  <a:ext uri="{FF2B5EF4-FFF2-40B4-BE49-F238E27FC236}">
                    <a16:creationId xmlns:a16="http://schemas.microsoft.com/office/drawing/2014/main" id="{97317953-494F-10BA-5525-EF219872216A}"/>
                  </a:ext>
                </a:extLst>
              </p:cNvPr>
              <p:cNvSpPr txBox="1">
                <a:spLocks noRot="1" noChangeAspect="1" noMove="1" noResize="1" noEditPoints="1" noAdjustHandles="1" noChangeArrowheads="1" noChangeShapeType="1" noTextEdit="1"/>
              </p:cNvSpPr>
              <p:nvPr/>
            </p:nvSpPr>
            <p:spPr>
              <a:xfrm>
                <a:off x="3913395" y="3172333"/>
                <a:ext cx="3034356" cy="701218"/>
              </a:xfrm>
              <a:prstGeom prst="rect">
                <a:avLst/>
              </a:prstGeom>
              <a:blipFill>
                <a:blip r:embed="rId4"/>
                <a:stretch>
                  <a:fillRect/>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CDBB6AE2-635E-1E4C-865B-A07BEB014B12}"/>
              </a:ext>
            </a:extLst>
          </p:cNvPr>
          <p:cNvSpPr/>
          <p:nvPr/>
        </p:nvSpPr>
        <p:spPr>
          <a:xfrm>
            <a:off x="2279652" y="4268605"/>
            <a:ext cx="800219" cy="461665"/>
          </a:xfrm>
          <a:prstGeom prst="rect">
            <a:avLst/>
          </a:prstGeom>
        </p:spPr>
        <p:txBody>
          <a:bodyPr wrap="none">
            <a:spAutoFit/>
          </a:bodyPr>
          <a:lstStyle/>
          <a:p>
            <a:pPr fontAlgn="base">
              <a:spcBef>
                <a:spcPct val="0"/>
              </a:spcBef>
              <a:spcAft>
                <a:spcPct val="0"/>
              </a:spcAft>
              <a:defRPr/>
            </a:pPr>
            <a:r>
              <a:rPr kumimoji="1" lang="zh-CN" altLang="en-US" sz="2400" dirty="0">
                <a:solidFill>
                  <a:srgbClr val="000000"/>
                </a:solidFill>
                <a:latin typeface="Times New Roman" panose="02020603050405020304" pitchFamily="18" charset="0"/>
                <a:ea typeface="宋体" panose="02010600030101010101" pitchFamily="2" charset="-122"/>
              </a:rPr>
              <a:t>其中</a:t>
            </a:r>
          </a:p>
        </p:txBody>
      </p:sp>
      <mc:AlternateContent xmlns:mc="http://schemas.openxmlformats.org/markup-compatibility/2006" xmlns:a14="http://schemas.microsoft.com/office/drawing/2010/main">
        <mc:Choice Requires="a14">
          <p:sp>
            <p:nvSpPr>
              <p:cNvPr id="12" name="Rectangle 10">
                <a:extLst>
                  <a:ext uri="{FF2B5EF4-FFF2-40B4-BE49-F238E27FC236}">
                    <a16:creationId xmlns:a16="http://schemas.microsoft.com/office/drawing/2014/main" id="{AD54C995-B31F-1C63-0474-5BD59A2847BA}"/>
                  </a:ext>
                </a:extLst>
              </p:cNvPr>
              <p:cNvSpPr/>
              <p:nvPr/>
            </p:nvSpPr>
            <p:spPr>
              <a:xfrm>
                <a:off x="3898841" y="4485039"/>
                <a:ext cx="3020635" cy="461665"/>
              </a:xfrm>
              <a:prstGeom prst="rect">
                <a:avLst/>
              </a:prstGeom>
            </p:spPr>
            <p:txBody>
              <a:bodyPr wrap="non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zh-CN" sz="2400"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𝒇</m:t>
                          </m:r>
                        </m:e>
                        <m:sub>
                          <m:r>
                            <a:rPr kumimoji="1" lang="en-US" altLang="zh-CN" sz="2400" i="1">
                              <a:solidFill>
                                <a:srgbClr val="000000"/>
                              </a:solidFill>
                              <a:latin typeface="Cambria Math" panose="02040503050406030204" pitchFamily="18" charset="0"/>
                            </a:rPr>
                            <m:t>𝑎𝑏𝑐</m:t>
                          </m:r>
                        </m:sub>
                      </m:sSub>
                      <m:r>
                        <a:rPr kumimoji="1" lang="en-US" altLang="zh-CN" sz="2400" i="1">
                          <a:solidFill>
                            <a:srgbClr val="000000"/>
                          </a:solidFill>
                          <a:latin typeface="Cambria Math" panose="02040503050406030204" pitchFamily="18" charset="0"/>
                        </a:rPr>
                        <m:t>=</m:t>
                      </m:r>
                      <m:sSup>
                        <m:sSupPr>
                          <m:ctrlPr>
                            <a:rPr kumimoji="1" lang="en-US" altLang="zh-CN" sz="2400" i="1">
                              <a:solidFill>
                                <a:srgbClr val="000000"/>
                              </a:solidFill>
                              <a:latin typeface="Cambria Math" panose="02040503050406030204" pitchFamily="18" charset="0"/>
                            </a:rPr>
                          </m:ctrlPr>
                        </m:sSupPr>
                        <m:e>
                          <m:d>
                            <m:dPr>
                              <m:begChr m:val="["/>
                              <m:endChr m:val="]"/>
                              <m:ctrlPr>
                                <a:rPr kumimoji="1" lang="en-US" altLang="zh-CN" sz="2400" i="1">
                                  <a:solidFill>
                                    <a:srgbClr val="000000"/>
                                  </a:solidFill>
                                  <a:latin typeface="Cambria Math" panose="02040503050406030204" pitchFamily="18" charset="0"/>
                                </a:rPr>
                              </m:ctrlPr>
                            </m:dPr>
                            <m:e>
                              <m:m>
                                <m:mPr>
                                  <m:mcs>
                                    <m:mc>
                                      <m:mcPr>
                                        <m:count m:val="3"/>
                                        <m:mcJc m:val="center"/>
                                      </m:mcPr>
                                    </m:mc>
                                  </m:mcs>
                                  <m:ctrlPr>
                                    <a:rPr kumimoji="1" lang="en-US" altLang="zh-CN" sz="2400" i="1">
                                      <a:solidFill>
                                        <a:srgbClr val="000000"/>
                                      </a:solidFill>
                                      <a:latin typeface="Cambria Math" panose="02040503050406030204" pitchFamily="18" charset="0"/>
                                    </a:rPr>
                                  </m:ctrlPr>
                                </m:mPr>
                                <m:mr>
                                  <m:e>
                                    <m:sSub>
                                      <m:sSubPr>
                                        <m:ctrlPr>
                                          <a:rPr kumimoji="1" lang="en-US" altLang="zh-CN" sz="2400" i="1">
                                            <a:solidFill>
                                              <a:srgbClr val="000000"/>
                                            </a:solidFill>
                                            <a:latin typeface="Cambria Math" panose="02040503050406030204" pitchFamily="18" charset="0"/>
                                          </a:rPr>
                                        </m:ctrlPr>
                                      </m:sSubPr>
                                      <m:e>
                                        <m:r>
                                          <a:rPr kumimoji="1" lang="en-US" altLang="zh-CN" sz="2400" i="1">
                                            <a:solidFill>
                                              <a:srgbClr val="000000"/>
                                            </a:solidFill>
                                            <a:latin typeface="Cambria Math" panose="02040503050406030204" pitchFamily="18" charset="0"/>
                                          </a:rPr>
                                          <m:t>𝑓</m:t>
                                        </m:r>
                                      </m:e>
                                      <m:sub>
                                        <m:r>
                                          <a:rPr kumimoji="1" lang="en-US" altLang="zh-CN" sz="2400" i="1">
                                            <a:solidFill>
                                              <a:srgbClr val="000000"/>
                                            </a:solidFill>
                                            <a:latin typeface="Cambria Math" panose="02040503050406030204" pitchFamily="18" charset="0"/>
                                          </a:rPr>
                                          <m:t>𝑎</m:t>
                                        </m:r>
                                      </m:sub>
                                    </m:sSub>
                                  </m:e>
                                  <m:e>
                                    <m:sSub>
                                      <m:sSubPr>
                                        <m:ctrlPr>
                                          <a:rPr kumimoji="1" lang="en-US" altLang="zh-CN" sz="2400" i="1">
                                            <a:solidFill>
                                              <a:srgbClr val="000000"/>
                                            </a:solidFill>
                                            <a:latin typeface="Cambria Math" panose="02040503050406030204" pitchFamily="18" charset="0"/>
                                          </a:rPr>
                                        </m:ctrlPr>
                                      </m:sSubPr>
                                      <m:e>
                                        <m:r>
                                          <a:rPr kumimoji="1" lang="en-US" altLang="zh-CN" sz="2400" i="1">
                                            <a:solidFill>
                                              <a:srgbClr val="000000"/>
                                            </a:solidFill>
                                            <a:latin typeface="Cambria Math" panose="02040503050406030204" pitchFamily="18" charset="0"/>
                                          </a:rPr>
                                          <m:t>𝑓</m:t>
                                        </m:r>
                                      </m:e>
                                      <m:sub>
                                        <m:r>
                                          <a:rPr kumimoji="1" lang="en-US" altLang="zh-CN" sz="2400" i="1">
                                            <a:solidFill>
                                              <a:srgbClr val="000000"/>
                                            </a:solidFill>
                                            <a:latin typeface="Cambria Math" panose="02040503050406030204" pitchFamily="18" charset="0"/>
                                          </a:rPr>
                                          <m:t>𝑏</m:t>
                                        </m:r>
                                      </m:sub>
                                    </m:sSub>
                                  </m:e>
                                  <m:e>
                                    <m:sSub>
                                      <m:sSubPr>
                                        <m:ctrlPr>
                                          <a:rPr kumimoji="1" lang="en-US" altLang="zh-CN" sz="2400" i="1">
                                            <a:solidFill>
                                              <a:srgbClr val="000000"/>
                                            </a:solidFill>
                                            <a:latin typeface="Cambria Math" panose="02040503050406030204" pitchFamily="18" charset="0"/>
                                          </a:rPr>
                                        </m:ctrlPr>
                                      </m:sSubPr>
                                      <m:e>
                                        <m:r>
                                          <a:rPr kumimoji="1" lang="en-US" altLang="zh-CN" sz="2400" i="1">
                                            <a:solidFill>
                                              <a:srgbClr val="000000"/>
                                            </a:solidFill>
                                            <a:latin typeface="Cambria Math" panose="02040503050406030204" pitchFamily="18" charset="0"/>
                                          </a:rPr>
                                          <m:t>𝑓</m:t>
                                        </m:r>
                                      </m:e>
                                      <m:sub>
                                        <m:r>
                                          <a:rPr kumimoji="1" lang="en-US" altLang="zh-CN" sz="2400" i="1">
                                            <a:solidFill>
                                              <a:srgbClr val="000000"/>
                                            </a:solidFill>
                                            <a:latin typeface="Cambria Math" panose="02040503050406030204" pitchFamily="18" charset="0"/>
                                          </a:rPr>
                                          <m:t>𝑐</m:t>
                                        </m:r>
                                      </m:sub>
                                    </m:sSub>
                                  </m:e>
                                </m:mr>
                              </m:m>
                            </m:e>
                          </m:d>
                        </m:e>
                        <m:sup>
                          <m:r>
                            <a:rPr kumimoji="1" lang="en-US" altLang="zh-CN" sz="2400" i="1">
                              <a:solidFill>
                                <a:srgbClr val="000000"/>
                              </a:solidFill>
                              <a:latin typeface="Cambria Math" panose="02040503050406030204" pitchFamily="18" charset="0"/>
                            </a:rPr>
                            <m:t>𝑇</m:t>
                          </m:r>
                        </m:sup>
                      </m:sSup>
                    </m:oMath>
                  </m:oMathPara>
                </a14:m>
                <a:endParaRPr kumimoji="1" lang="zh-CN" altLang="en-US" sz="2400" dirty="0">
                  <a:solidFill>
                    <a:srgbClr val="000000"/>
                  </a:solidFill>
                  <a:latin typeface="Times New Roman" panose="02020603050405020304" pitchFamily="18" charset="0"/>
                  <a:ea typeface="宋体" panose="02010600030101010101" pitchFamily="2" charset="-122"/>
                </a:endParaRPr>
              </a:p>
            </p:txBody>
          </p:sp>
        </mc:Choice>
        <mc:Fallback xmlns="">
          <p:sp>
            <p:nvSpPr>
              <p:cNvPr id="12" name="Rectangle 10">
                <a:extLst>
                  <a:ext uri="{FF2B5EF4-FFF2-40B4-BE49-F238E27FC236}">
                    <a16:creationId xmlns:a16="http://schemas.microsoft.com/office/drawing/2014/main" id="{AD54C995-B31F-1C63-0474-5BD59A2847BA}"/>
                  </a:ext>
                </a:extLst>
              </p:cNvPr>
              <p:cNvSpPr>
                <a:spLocks noRot="1" noChangeAspect="1" noMove="1" noResize="1" noEditPoints="1" noAdjustHandles="1" noChangeArrowheads="1" noChangeShapeType="1" noTextEdit="1"/>
              </p:cNvSpPr>
              <p:nvPr/>
            </p:nvSpPr>
            <p:spPr>
              <a:xfrm>
                <a:off x="3898841" y="4485039"/>
                <a:ext cx="3020635" cy="461665"/>
              </a:xfrm>
              <a:prstGeom prst="rect">
                <a:avLst/>
              </a:prstGeom>
              <a:blipFill>
                <a:blip r:embed="rId5"/>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6D50EE3-B964-D5DE-5A25-E4BCA7687871}"/>
                  </a:ext>
                </a:extLst>
              </p:cNvPr>
              <p:cNvSpPr/>
              <p:nvPr/>
            </p:nvSpPr>
            <p:spPr>
              <a:xfrm>
                <a:off x="1857845" y="5522768"/>
                <a:ext cx="7838209" cy="830997"/>
              </a:xfrm>
              <a:prstGeom prst="rect">
                <a:avLst/>
              </a:prstGeom>
            </p:spPr>
            <p:txBody>
              <a:bodyPr wrap="square">
                <a:spAutoFit/>
              </a:bodyPr>
              <a:lstStyle/>
              <a:p>
                <a:pPr fontAlgn="base">
                  <a:spcBef>
                    <a:spcPct val="0"/>
                  </a:spcBef>
                  <a:spcAft>
                    <a:spcPct val="0"/>
                  </a:spcAft>
                  <a:defRPr/>
                </a:pPr>
                <a14:m>
                  <m:oMath xmlns:m="http://schemas.openxmlformats.org/officeDocument/2006/math">
                    <m:r>
                      <a:rPr kumimoji="1" lang="en-US" altLang="zh-CN" sz="2400" b="1" i="1">
                        <a:solidFill>
                          <a:srgbClr val="000000"/>
                        </a:solidFill>
                        <a:latin typeface="Cambria Math" panose="02040503050406030204" pitchFamily="18" charset="0"/>
                      </a:rPr>
                      <m:t>𝒇</m:t>
                    </m:r>
                  </m:oMath>
                </a14:m>
                <a:r>
                  <a:rPr kumimoji="1" lang="zh-CN" altLang="en-US" sz="2400" dirty="0">
                    <a:solidFill>
                      <a:srgbClr val="000000"/>
                    </a:solidFill>
                    <a:latin typeface="Times New Roman" panose="02020603050405020304" pitchFamily="18" charset="0"/>
                    <a:ea typeface="宋体" panose="02010600030101010101" pitchFamily="2" charset="-122"/>
                  </a:rPr>
                  <a:t>可表示为电压“</a:t>
                </a:r>
                <a:r>
                  <a:rPr kumimoji="1" lang="en-US" altLang="zh-CN" sz="2400" dirty="0">
                    <a:solidFill>
                      <a:srgbClr val="000000"/>
                    </a:solidFill>
                    <a:latin typeface="Times New Roman" panose="02020603050405020304" pitchFamily="18" charset="0"/>
                    <a:ea typeface="宋体" panose="02010600030101010101" pitchFamily="2" charset="-122"/>
                  </a:rPr>
                  <a:t>u</a:t>
                </a:r>
                <a:r>
                  <a:rPr kumimoji="1" lang="zh-CN" altLang="en-US" sz="2400" dirty="0">
                    <a:solidFill>
                      <a:srgbClr val="000000"/>
                    </a:solidFill>
                    <a:latin typeface="Times New Roman" panose="02020603050405020304" pitchFamily="18" charset="0"/>
                    <a:ea typeface="宋体" panose="02010600030101010101" pitchFamily="2" charset="-122"/>
                  </a:rPr>
                  <a:t>”</a:t>
                </a:r>
                <a:r>
                  <a:rPr kumimoji="1" lang="en-US" altLang="zh-CN" sz="2400" dirty="0">
                    <a:solidFill>
                      <a:srgbClr val="000000"/>
                    </a:solidFill>
                    <a:latin typeface="Times New Roman" panose="02020603050405020304" pitchFamily="18" charset="0"/>
                    <a:ea typeface="宋体" panose="02010600030101010101" pitchFamily="2" charset="-122"/>
                  </a:rPr>
                  <a:t>,</a:t>
                </a:r>
                <a:r>
                  <a:rPr kumimoji="1" lang="zh-CN" altLang="en-US" sz="2400" dirty="0">
                    <a:solidFill>
                      <a:srgbClr val="000000"/>
                    </a:solidFill>
                    <a:latin typeface="Times New Roman" panose="02020603050405020304" pitchFamily="18" charset="0"/>
                    <a:ea typeface="宋体" panose="02010600030101010101" pitchFamily="2" charset="-122"/>
                  </a:rPr>
                  <a:t>或者电流“</a:t>
                </a:r>
                <a:r>
                  <a:rPr kumimoji="1" lang="en-US" altLang="zh-CN" sz="2400" dirty="0" err="1">
                    <a:solidFill>
                      <a:srgbClr val="000000"/>
                    </a:solidFill>
                    <a:latin typeface="Times New Roman" panose="02020603050405020304" pitchFamily="18" charset="0"/>
                    <a:ea typeface="宋体" panose="02010600030101010101" pitchFamily="2" charset="-122"/>
                  </a:rPr>
                  <a:t>i</a:t>
                </a:r>
                <a:r>
                  <a:rPr kumimoji="1" lang="zh-CN" altLang="en-US" sz="2400" dirty="0">
                    <a:solidFill>
                      <a:srgbClr val="000000"/>
                    </a:solidFill>
                    <a:latin typeface="Times New Roman" panose="02020603050405020304" pitchFamily="18" charset="0"/>
                    <a:ea typeface="宋体" panose="02010600030101010101" pitchFamily="2" charset="-122"/>
                  </a:rPr>
                  <a:t>”</a:t>
                </a:r>
                <a:r>
                  <a:rPr kumimoji="1" lang="en-US" altLang="zh-CN" sz="2400" dirty="0">
                    <a:solidFill>
                      <a:srgbClr val="000000"/>
                    </a:solidFill>
                    <a:latin typeface="Times New Roman" panose="02020603050405020304" pitchFamily="18" charset="0"/>
                    <a:ea typeface="宋体" panose="02010600030101010101" pitchFamily="2" charset="-122"/>
                  </a:rPr>
                  <a:t>,</a:t>
                </a:r>
                <a:r>
                  <a:rPr kumimoji="1" lang="zh-CN" altLang="en-US" sz="2400" dirty="0">
                    <a:solidFill>
                      <a:srgbClr val="000000"/>
                    </a:solidFill>
                    <a:latin typeface="Times New Roman" panose="02020603050405020304" pitchFamily="18" charset="0"/>
                    <a:ea typeface="宋体" panose="02010600030101010101" pitchFamily="2" charset="-122"/>
                  </a:rPr>
                  <a:t>定子磁链“</a:t>
                </a:r>
                <a:r>
                  <a:rPr kumimoji="1" lang="el-GR" altLang="zh-CN" sz="2400" dirty="0">
                    <a:solidFill>
                      <a:srgbClr val="000000"/>
                    </a:solidFill>
                    <a:latin typeface="Times New Roman" panose="02020603050405020304" pitchFamily="18" charset="0"/>
                    <a:ea typeface="宋体" panose="02010600030101010101" pitchFamily="2" charset="-122"/>
                  </a:rPr>
                  <a:t>ψ</a:t>
                </a:r>
                <a:r>
                  <a:rPr kumimoji="1" lang="zh-CN" altLang="en-US" sz="2400" dirty="0">
                    <a:solidFill>
                      <a:srgbClr val="000000"/>
                    </a:solidFill>
                    <a:latin typeface="Times New Roman" panose="02020603050405020304" pitchFamily="18" charset="0"/>
                    <a:ea typeface="宋体" panose="02010600030101010101" pitchFamily="2" charset="-122"/>
                  </a:rPr>
                  <a:t>”或者转子磁链“</a:t>
                </a:r>
                <a:r>
                  <a:rPr kumimoji="1" lang="el-GR" altLang="zh-CN" sz="2400" dirty="0">
                    <a:solidFill>
                      <a:srgbClr val="000000"/>
                    </a:solidFill>
                    <a:latin typeface="Times New Roman" panose="02020603050405020304" pitchFamily="18" charset="0"/>
                    <a:ea typeface="宋体" panose="02010600030101010101" pitchFamily="2" charset="-122"/>
                  </a:rPr>
                  <a:t>ψ</a:t>
                </a:r>
                <a:r>
                  <a:rPr kumimoji="1" lang="en-US" altLang="zh-CN" sz="2400" dirty="0">
                    <a:solidFill>
                      <a:srgbClr val="000000"/>
                    </a:solidFill>
                    <a:latin typeface="Times New Roman" panose="02020603050405020304" pitchFamily="18" charset="0"/>
                    <a:ea typeface="宋体" panose="02010600030101010101" pitchFamily="2" charset="-122"/>
                  </a:rPr>
                  <a:t>f</a:t>
                </a:r>
                <a:r>
                  <a:rPr kumimoji="1" lang="zh-CN" altLang="en-US" sz="2400" dirty="0">
                    <a:solidFill>
                      <a:srgbClr val="000000"/>
                    </a:solidFill>
                    <a:latin typeface="Times New Roman" panose="02020603050405020304" pitchFamily="18" charset="0"/>
                    <a:ea typeface="宋体" panose="02010600030101010101" pitchFamily="2" charset="-122"/>
                  </a:rPr>
                  <a:t>”</a:t>
                </a:r>
              </a:p>
            </p:txBody>
          </p:sp>
        </mc:Choice>
        <mc:Fallback xmlns="">
          <p:sp>
            <p:nvSpPr>
              <p:cNvPr id="13" name="Rectangle 12">
                <a:extLst>
                  <a:ext uri="{FF2B5EF4-FFF2-40B4-BE49-F238E27FC236}">
                    <a16:creationId xmlns:a16="http://schemas.microsoft.com/office/drawing/2014/main" id="{26D50EE3-B964-D5DE-5A25-E4BCA7687871}"/>
                  </a:ext>
                </a:extLst>
              </p:cNvPr>
              <p:cNvSpPr>
                <a:spLocks noRot="1" noChangeAspect="1" noMove="1" noResize="1" noEditPoints="1" noAdjustHandles="1" noChangeArrowheads="1" noChangeShapeType="1" noTextEdit="1"/>
              </p:cNvSpPr>
              <p:nvPr/>
            </p:nvSpPr>
            <p:spPr>
              <a:xfrm>
                <a:off x="1857845" y="5522768"/>
                <a:ext cx="7838209" cy="830997"/>
              </a:xfrm>
              <a:prstGeom prst="rect">
                <a:avLst/>
              </a:prstGeom>
              <a:blipFill>
                <a:blip r:embed="rId6"/>
                <a:stretch>
                  <a:fillRect l="-1244" t="-8088" b="-16912"/>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E0658AC3-F46E-2741-A6B5-6F597D7B7486}"/>
              </a:ext>
            </a:extLst>
          </p:cNvPr>
          <p:cNvSpPr txBox="1"/>
          <p:nvPr/>
        </p:nvSpPr>
        <p:spPr>
          <a:xfrm>
            <a:off x="479593" y="1459368"/>
            <a:ext cx="5929827" cy="559769"/>
          </a:xfrm>
          <a:prstGeom prst="rect">
            <a:avLst/>
          </a:prstGeom>
          <a:noFill/>
        </p:spPr>
        <p:txBody>
          <a:bodyPr wrap="square">
            <a:spAutoFit/>
          </a:bodyPr>
          <a:lstStyle/>
          <a:p>
            <a:pPr indent="127000" algn="just">
              <a:lnSpc>
                <a:spcPct val="150000"/>
              </a:lnSpc>
            </a:pPr>
            <a:r>
              <a:rPr lang="zh-CN" altLang="en-US"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一</a:t>
            </a:r>
            <a:r>
              <a:rPr lang="zh-CN" altLang="en-US"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B</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C</a:t>
            </a:r>
            <a:r>
              <a:rPr lang="zh-CN" altLang="zh-CN" sz="2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坐标系下的数学模型</a:t>
            </a:r>
            <a:endParaRPr lang="zh-CN" altLang="zh-CN" sz="2400" b="1" dirty="0">
              <a:solidFill>
                <a:srgbClr val="000000"/>
              </a:solidFill>
              <a:effectLst/>
              <a:latin typeface="黑体" panose="02010609060101010101" pitchFamily="49" charset="-122"/>
              <a:ea typeface="黑体" panose="02010609060101010101" pitchFamily="49" charset="-122"/>
              <a:cs typeface="等线" panose="02010600030101010101" pitchFamily="2" charset="-122"/>
            </a:endParaRPr>
          </a:p>
        </p:txBody>
      </p:sp>
      <p:pic>
        <p:nvPicPr>
          <p:cNvPr id="21" name="图片 20">
            <a:extLst>
              <a:ext uri="{FF2B5EF4-FFF2-40B4-BE49-F238E27FC236}">
                <a16:creationId xmlns:a16="http://schemas.microsoft.com/office/drawing/2014/main" id="{D02426D4-CB6F-D81B-30C0-4F67FB31892F}"/>
              </a:ext>
            </a:extLst>
          </p:cNvPr>
          <p:cNvPicPr>
            <a:picLocks noChangeAspect="1"/>
          </p:cNvPicPr>
          <p:nvPr/>
        </p:nvPicPr>
        <p:blipFill>
          <a:blip r:embed="rId7"/>
          <a:stretch>
            <a:fillRect/>
          </a:stretch>
        </p:blipFill>
        <p:spPr>
          <a:xfrm>
            <a:off x="8981193" y="2803844"/>
            <a:ext cx="1949526" cy="2430891"/>
          </a:xfrm>
          <a:prstGeom prst="rect">
            <a:avLst/>
          </a:prstGeom>
        </p:spPr>
      </p:pic>
      <p:sp>
        <p:nvSpPr>
          <p:cNvPr id="22" name="箭头: 右 21">
            <a:extLst>
              <a:ext uri="{FF2B5EF4-FFF2-40B4-BE49-F238E27FC236}">
                <a16:creationId xmlns:a16="http://schemas.microsoft.com/office/drawing/2014/main" id="{0E1684CB-B446-A9C2-01DE-0DFE37498941}"/>
              </a:ext>
            </a:extLst>
          </p:cNvPr>
          <p:cNvSpPr/>
          <p:nvPr/>
        </p:nvSpPr>
        <p:spPr>
          <a:xfrm>
            <a:off x="7583896" y="3516925"/>
            <a:ext cx="1180730" cy="945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大括号 22">
            <a:extLst>
              <a:ext uri="{FF2B5EF4-FFF2-40B4-BE49-F238E27FC236}">
                <a16:creationId xmlns:a16="http://schemas.microsoft.com/office/drawing/2014/main" id="{DB1A7387-A226-359D-51F7-8625C5EAA23E}"/>
              </a:ext>
            </a:extLst>
          </p:cNvPr>
          <p:cNvSpPr/>
          <p:nvPr/>
        </p:nvSpPr>
        <p:spPr>
          <a:xfrm>
            <a:off x="8754812" y="3201417"/>
            <a:ext cx="275208" cy="177744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53723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921487" y="7629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31341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永磁同步电机的数学模型</a:t>
            </a:r>
          </a:p>
        </p:txBody>
      </p:sp>
      <p:sp>
        <p:nvSpPr>
          <p:cNvPr id="15" name="文本框 14">
            <a:extLst>
              <a:ext uri="{FF2B5EF4-FFF2-40B4-BE49-F238E27FC236}">
                <a16:creationId xmlns:a16="http://schemas.microsoft.com/office/drawing/2014/main" id="{E0658AC3-F46E-2741-A6B5-6F597D7B7486}"/>
              </a:ext>
            </a:extLst>
          </p:cNvPr>
          <p:cNvSpPr txBox="1"/>
          <p:nvPr/>
        </p:nvSpPr>
        <p:spPr>
          <a:xfrm>
            <a:off x="479593" y="1459368"/>
            <a:ext cx="5929827" cy="559769"/>
          </a:xfrm>
          <a:prstGeom prst="rect">
            <a:avLst/>
          </a:prstGeom>
          <a:noFill/>
        </p:spPr>
        <p:txBody>
          <a:bodyPr wrap="square">
            <a:spAutoFit/>
          </a:bodyPr>
          <a:lstStyle/>
          <a:p>
            <a:pPr marL="0" marR="0" lvl="0" indent="1270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一</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B</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C</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坐标系下的数学模型</a:t>
            </a:r>
            <a:endPar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等线" panose="02010600030101010101" pitchFamily="2" charset="-122"/>
            </a:endParaRPr>
          </a:p>
        </p:txBody>
      </p:sp>
      <p:sp>
        <p:nvSpPr>
          <p:cNvPr id="5" name="TextBox 6">
            <a:extLst>
              <a:ext uri="{FF2B5EF4-FFF2-40B4-BE49-F238E27FC236}">
                <a16:creationId xmlns:a16="http://schemas.microsoft.com/office/drawing/2014/main" id="{871FA93B-4620-08CA-03F1-1F240A04A8A9}"/>
              </a:ext>
            </a:extLst>
          </p:cNvPr>
          <p:cNvSpPr txBox="1"/>
          <p:nvPr/>
        </p:nvSpPr>
        <p:spPr>
          <a:xfrm>
            <a:off x="1353331" y="2239549"/>
            <a:ext cx="5596404" cy="461665"/>
          </a:xfrm>
          <a:prstGeom prst="rect">
            <a:avLst/>
          </a:prstGeom>
          <a:noFill/>
        </p:spPr>
        <p:txBody>
          <a:bodyPr wrap="none" rtlCol="0">
            <a:spAutoFit/>
          </a:bodyPr>
          <a:lstStyle/>
          <a:p>
            <a:pPr fontAlgn="base">
              <a:spcBef>
                <a:spcPct val="0"/>
              </a:spcBef>
              <a:spcAft>
                <a:spcPct val="0"/>
              </a:spcAft>
              <a:defRPr/>
            </a:pPr>
            <a:r>
              <a:rPr kumimoji="1" lang="en-US" altLang="zh-CN" sz="2400" b="1" dirty="0" err="1">
                <a:latin typeface="Times New Roman" panose="02020603050405020304" pitchFamily="18" charset="0"/>
                <a:ea typeface="宋体" panose="02010600030101010101" pitchFamily="2" charset="-122"/>
              </a:rPr>
              <a:t>abc</a:t>
            </a:r>
            <a:r>
              <a:rPr kumimoji="1" lang="zh-CN" altLang="en-US" sz="2400" b="1" dirty="0">
                <a:latin typeface="Times New Roman" panose="02020603050405020304" pitchFamily="18" charset="0"/>
                <a:ea typeface="宋体" panose="02010600030101010101" pitchFamily="2" charset="-122"/>
              </a:rPr>
              <a:t>坐标系下的永磁同步电动机</a:t>
            </a:r>
            <a:r>
              <a:rPr kumimoji="1" lang="zh-CN" altLang="en-US" sz="2400" b="1" dirty="0">
                <a:solidFill>
                  <a:srgbClr val="FF0000"/>
                </a:solidFill>
                <a:latin typeface="Times New Roman" panose="02020603050405020304" pitchFamily="18" charset="0"/>
                <a:ea typeface="宋体" panose="02010600030101010101" pitchFamily="2" charset="-122"/>
              </a:rPr>
              <a:t>磁链方程</a:t>
            </a:r>
          </a:p>
        </p:txBody>
      </p:sp>
      <mc:AlternateContent xmlns:mc="http://schemas.openxmlformats.org/markup-compatibility/2006" xmlns:a14="http://schemas.microsoft.com/office/drawing/2010/main">
        <mc:Choice Requires="a14">
          <p:sp>
            <p:nvSpPr>
              <p:cNvPr id="6" name="TextBox 7">
                <a:extLst>
                  <a:ext uri="{FF2B5EF4-FFF2-40B4-BE49-F238E27FC236}">
                    <a16:creationId xmlns:a16="http://schemas.microsoft.com/office/drawing/2014/main" id="{00A08969-8B0C-CE1A-5417-5DA1F8022107}"/>
                  </a:ext>
                </a:extLst>
              </p:cNvPr>
              <p:cNvSpPr txBox="1"/>
              <p:nvPr/>
            </p:nvSpPr>
            <p:spPr>
              <a:xfrm>
                <a:off x="4063638" y="2952485"/>
                <a:ext cx="2965171" cy="398955"/>
              </a:xfrm>
              <a:prstGeom prst="rect">
                <a:avLst/>
              </a:prstGeom>
              <a:noFill/>
            </p:spPr>
            <p:txBody>
              <a:bodyPr wrap="none" lIns="0" tIns="0" rIns="0" bIns="0"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0000"/>
                              </a:solidFill>
                              <a:latin typeface="Cambria Math" panose="02040503050406030204" pitchFamily="18" charset="0"/>
                            </a:rPr>
                          </m:ctrlPr>
                        </m:sSubPr>
                        <m:e>
                          <m:r>
                            <a:rPr kumimoji="1" lang="zh-CN" altLang="en-US" sz="2400" b="1" i="1" smtClean="0">
                              <a:solidFill>
                                <a:srgbClr val="000000"/>
                              </a:solidFill>
                              <a:latin typeface="Cambria Math" panose="02040503050406030204" pitchFamily="18" charset="0"/>
                            </a:rPr>
                            <m:t>𝝍</m:t>
                          </m:r>
                        </m:e>
                        <m:sub>
                          <m:r>
                            <a:rPr kumimoji="1" lang="en-US" altLang="zh-CN" sz="2400" i="1" smtClean="0">
                              <a:solidFill>
                                <a:srgbClr val="000000"/>
                              </a:solidFill>
                              <a:latin typeface="Cambria Math" panose="02040503050406030204" pitchFamily="18" charset="0"/>
                            </a:rPr>
                            <m:t>𝑎𝑏𝑐</m:t>
                          </m:r>
                        </m:sub>
                      </m:sSub>
                      <m:r>
                        <a:rPr kumimoji="1" lang="en-US" altLang="zh-CN" sz="2400" i="1" smtClean="0">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𝑳</m:t>
                      </m:r>
                      <m:sSub>
                        <m:sSubPr>
                          <m:ctrlPr>
                            <a:rPr kumimoji="1" lang="en-US" altLang="zh-CN" sz="2400"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𝒊</m:t>
                          </m:r>
                        </m:e>
                        <m:sub>
                          <m:r>
                            <a:rPr kumimoji="1" lang="en-US" altLang="zh-CN" sz="2400" i="1" smtClean="0">
                              <a:solidFill>
                                <a:srgbClr val="000000"/>
                              </a:solidFill>
                              <a:latin typeface="Cambria Math" panose="02040503050406030204" pitchFamily="18" charset="0"/>
                            </a:rPr>
                            <m:t>𝑎𝑏𝑐</m:t>
                          </m:r>
                        </m:sub>
                      </m:sSub>
                      <m:r>
                        <a:rPr kumimoji="1" lang="en-US" altLang="zh-CN" sz="2400"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𝑓</m:t>
                          </m:r>
                          <m:r>
                            <a:rPr kumimoji="1" lang="en-US" altLang="zh-CN" sz="2400" b="1" i="1" smtClean="0">
                              <a:solidFill>
                                <a:srgbClr val="000000"/>
                              </a:solidFill>
                              <a:latin typeface="Cambria Math" panose="02040503050406030204" pitchFamily="18" charset="0"/>
                            </a:rPr>
                            <m:t>𝒂𝒃𝒄</m:t>
                          </m:r>
                        </m:sub>
                      </m:sSub>
                    </m:oMath>
                  </m:oMathPara>
                </a14:m>
                <a:endParaRPr kumimoji="1" lang="zh-CN" altLang="en-US" sz="2400" dirty="0">
                  <a:solidFill>
                    <a:srgbClr val="000000"/>
                  </a:solidFill>
                  <a:latin typeface="Times New Roman" panose="02020603050405020304" pitchFamily="18" charset="0"/>
                  <a:ea typeface="宋体" panose="02010600030101010101" pitchFamily="2" charset="-122"/>
                </a:endParaRPr>
              </a:p>
            </p:txBody>
          </p:sp>
        </mc:Choice>
        <mc:Fallback xmlns="">
          <p:sp>
            <p:nvSpPr>
              <p:cNvPr id="6" name="TextBox 7">
                <a:extLst>
                  <a:ext uri="{FF2B5EF4-FFF2-40B4-BE49-F238E27FC236}">
                    <a16:creationId xmlns:a16="http://schemas.microsoft.com/office/drawing/2014/main" id="{00A08969-8B0C-CE1A-5417-5DA1F8022107}"/>
                  </a:ext>
                </a:extLst>
              </p:cNvPr>
              <p:cNvSpPr txBox="1">
                <a:spLocks noRot="1" noChangeAspect="1" noMove="1" noResize="1" noEditPoints="1" noAdjustHandles="1" noChangeArrowheads="1" noChangeShapeType="1" noTextEdit="1"/>
              </p:cNvSpPr>
              <p:nvPr/>
            </p:nvSpPr>
            <p:spPr>
              <a:xfrm>
                <a:off x="4063638" y="2952485"/>
                <a:ext cx="2965171" cy="398955"/>
              </a:xfrm>
              <a:prstGeom prst="rect">
                <a:avLst/>
              </a:prstGeom>
              <a:blipFill>
                <a:blip r:embed="rId4"/>
                <a:stretch>
                  <a:fillRect l="-3292" r="-1029" b="-25758"/>
                </a:stretch>
              </a:blipFill>
            </p:spPr>
            <p:txBody>
              <a:bodyPr/>
              <a:lstStyle/>
              <a:p>
                <a:r>
                  <a:rPr lang="zh-CN" altLang="en-US">
                    <a:noFill/>
                  </a:rPr>
                  <a:t> </a:t>
                </a:r>
              </a:p>
            </p:txBody>
          </p:sp>
        </mc:Fallback>
      </mc:AlternateContent>
      <p:sp>
        <p:nvSpPr>
          <p:cNvPr id="11" name="Rectangle 9">
            <a:extLst>
              <a:ext uri="{FF2B5EF4-FFF2-40B4-BE49-F238E27FC236}">
                <a16:creationId xmlns:a16="http://schemas.microsoft.com/office/drawing/2014/main" id="{FF6D5FA4-AC87-D497-79C3-8DC447E72CAF}"/>
              </a:ext>
            </a:extLst>
          </p:cNvPr>
          <p:cNvSpPr/>
          <p:nvPr/>
        </p:nvSpPr>
        <p:spPr>
          <a:xfrm>
            <a:off x="1476398" y="3513569"/>
            <a:ext cx="800219" cy="461665"/>
          </a:xfrm>
          <a:prstGeom prst="rect">
            <a:avLst/>
          </a:prstGeom>
        </p:spPr>
        <p:txBody>
          <a:bodyPr wrap="none">
            <a:spAutoFit/>
          </a:bodyPr>
          <a:lstStyle/>
          <a:p>
            <a:pPr fontAlgn="base">
              <a:spcBef>
                <a:spcPct val="0"/>
              </a:spcBef>
              <a:spcAft>
                <a:spcPct val="0"/>
              </a:spcAft>
              <a:defRPr/>
            </a:pPr>
            <a:r>
              <a:rPr kumimoji="1" lang="zh-CN" altLang="en-US" sz="2400" dirty="0">
                <a:solidFill>
                  <a:srgbClr val="000000"/>
                </a:solidFill>
                <a:latin typeface="Times New Roman" panose="02020603050405020304" pitchFamily="18" charset="0"/>
                <a:ea typeface="宋体" panose="02010600030101010101" pitchFamily="2" charset="-122"/>
              </a:rPr>
              <a:t>其中</a:t>
            </a:r>
          </a:p>
        </p:txBody>
      </p:sp>
      <mc:AlternateContent xmlns:mc="http://schemas.openxmlformats.org/markup-compatibility/2006" xmlns:a14="http://schemas.microsoft.com/office/drawing/2010/main">
        <mc:Choice Requires="a14">
          <p:sp>
            <p:nvSpPr>
              <p:cNvPr id="14" name="Rectangle 1">
                <a:extLst>
                  <a:ext uri="{FF2B5EF4-FFF2-40B4-BE49-F238E27FC236}">
                    <a16:creationId xmlns:a16="http://schemas.microsoft.com/office/drawing/2014/main" id="{9F0A53D1-1A42-15C4-56DA-0B8F94016980}"/>
                  </a:ext>
                </a:extLst>
              </p:cNvPr>
              <p:cNvSpPr/>
              <p:nvPr/>
            </p:nvSpPr>
            <p:spPr>
              <a:xfrm>
                <a:off x="1518437" y="4703523"/>
                <a:ext cx="3311997" cy="1266180"/>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zh-CN" sz="2400" b="1" i="1" smtClean="0">
                          <a:solidFill>
                            <a:srgbClr val="000000"/>
                          </a:solidFill>
                          <a:latin typeface="Cambria Math" panose="02040503050406030204" pitchFamily="18" charset="0"/>
                        </a:rPr>
                        <m:t>𝑳</m:t>
                      </m:r>
                      <m:r>
                        <a:rPr kumimoji="1" lang="en-US" altLang="zh-CN" sz="2400" i="1" smtClean="0">
                          <a:solidFill>
                            <a:srgbClr val="000000"/>
                          </a:solidFill>
                          <a:latin typeface="Cambria Math" panose="02040503050406030204" pitchFamily="18" charset="0"/>
                        </a:rPr>
                        <m:t>=</m:t>
                      </m:r>
                      <m:d>
                        <m:dPr>
                          <m:begChr m:val="["/>
                          <m:endChr m:val="]"/>
                          <m:ctrlPr>
                            <a:rPr kumimoji="1" lang="en-US" altLang="zh-CN" sz="2400" i="1" smtClean="0">
                              <a:solidFill>
                                <a:srgbClr val="000000"/>
                              </a:solidFill>
                              <a:latin typeface="Cambria Math" panose="02040503050406030204" pitchFamily="18" charset="0"/>
                            </a:rPr>
                          </m:ctrlPr>
                        </m:dPr>
                        <m:e>
                          <m:m>
                            <m:mPr>
                              <m:mcs>
                                <m:mc>
                                  <m:mcPr>
                                    <m:count m:val="3"/>
                                    <m:mcJc m:val="center"/>
                                  </m:mcPr>
                                </m:mc>
                              </m:mcs>
                              <m:ctrlPr>
                                <a:rPr kumimoji="1" lang="en-US" altLang="zh-CN" sz="2400" i="1" smtClean="0">
                                  <a:solidFill>
                                    <a:srgbClr val="000000"/>
                                  </a:solidFill>
                                  <a:latin typeface="Cambria Math" panose="02040503050406030204" pitchFamily="18" charset="0"/>
                                </a:rPr>
                              </m:ctrlPr>
                            </m:mPr>
                            <m:mr>
                              <m:e>
                                <m:sSub>
                                  <m:sSubPr>
                                    <m:ctrlPr>
                                      <a:rPr kumimoji="1" lang="en-US" altLang="zh-CN" sz="2400" i="1" smtClean="0">
                                        <a:solidFill>
                                          <a:srgbClr val="000000"/>
                                        </a:solidFill>
                                        <a:latin typeface="Cambria Math" panose="02040503050406030204" pitchFamily="18" charset="0"/>
                                      </a:rPr>
                                    </m:ctrlPr>
                                  </m:sSubPr>
                                  <m:e>
                                    <m:r>
                                      <m:rPr>
                                        <m:brk m:alnAt="7"/>
                                      </m:rPr>
                                      <a:rPr kumimoji="1" lang="en-US" altLang="zh-CN" sz="2400" i="1">
                                        <a:solidFill>
                                          <a:srgbClr val="000000"/>
                                        </a:solidFill>
                                        <a:latin typeface="Cambria Math" panose="02040503050406030204" pitchFamily="18" charset="0"/>
                                      </a:rPr>
                                      <m:t>𝐿</m:t>
                                    </m:r>
                                  </m:e>
                                  <m:sub>
                                    <m:r>
                                      <a:rPr kumimoji="1" lang="en-US" altLang="zh-CN" sz="2400" i="1" smtClean="0">
                                        <a:solidFill>
                                          <a:srgbClr val="000000"/>
                                        </a:solidFill>
                                        <a:latin typeface="Cambria Math" panose="02040503050406030204" pitchFamily="18" charset="0"/>
                                      </a:rPr>
                                      <m:t>𝑎𝑎</m:t>
                                    </m:r>
                                  </m:sub>
                                </m:sSub>
                              </m:e>
                              <m:e>
                                <m:sSub>
                                  <m:sSubPr>
                                    <m:ctrlPr>
                                      <a:rPr kumimoji="1" lang="en-US" altLang="zh-CN" sz="2400" i="1">
                                        <a:solidFill>
                                          <a:srgbClr val="000000"/>
                                        </a:solidFill>
                                        <a:latin typeface="Cambria Math" panose="02040503050406030204" pitchFamily="18" charset="0"/>
                                      </a:rPr>
                                    </m:ctrlPr>
                                  </m:sSubPr>
                                  <m:e>
                                    <m:r>
                                      <a:rPr kumimoji="1" lang="en-US" altLang="zh-CN" sz="2400" i="1" smtClean="0">
                                        <a:solidFill>
                                          <a:srgbClr val="000000"/>
                                        </a:solidFill>
                                        <a:latin typeface="Cambria Math" panose="02040503050406030204" pitchFamily="18" charset="0"/>
                                      </a:rPr>
                                      <m:t>𝑀</m:t>
                                    </m:r>
                                  </m:e>
                                  <m:sub>
                                    <m:r>
                                      <a:rPr kumimoji="1" lang="en-US" altLang="zh-CN" sz="2400" i="1">
                                        <a:solidFill>
                                          <a:srgbClr val="000000"/>
                                        </a:solidFill>
                                        <a:latin typeface="Cambria Math" panose="02040503050406030204" pitchFamily="18" charset="0"/>
                                      </a:rPr>
                                      <m:t>𝑎</m:t>
                                    </m:r>
                                    <m:r>
                                      <a:rPr kumimoji="1" lang="en-US" altLang="zh-CN" sz="2400" i="1" smtClean="0">
                                        <a:solidFill>
                                          <a:srgbClr val="000000"/>
                                        </a:solidFill>
                                        <a:latin typeface="Cambria Math" panose="02040503050406030204" pitchFamily="18" charset="0"/>
                                      </a:rPr>
                                      <m:t>𝑏</m:t>
                                    </m:r>
                                  </m:sub>
                                </m:sSub>
                              </m:e>
                              <m:e>
                                <m:sSub>
                                  <m:sSubPr>
                                    <m:ctrlPr>
                                      <a:rPr kumimoji="1" lang="en-US" altLang="zh-CN" sz="2400" i="1">
                                        <a:solidFill>
                                          <a:srgbClr val="000000"/>
                                        </a:solidFill>
                                        <a:latin typeface="Cambria Math" panose="02040503050406030204" pitchFamily="18" charset="0"/>
                                      </a:rPr>
                                    </m:ctrlPr>
                                  </m:sSubPr>
                                  <m:e>
                                    <m:r>
                                      <a:rPr kumimoji="1" lang="en-US" altLang="zh-CN" sz="2400" i="1" smtClean="0">
                                        <a:solidFill>
                                          <a:srgbClr val="000000"/>
                                        </a:solidFill>
                                        <a:latin typeface="Cambria Math" panose="02040503050406030204" pitchFamily="18" charset="0"/>
                                      </a:rPr>
                                      <m:t>𝑀</m:t>
                                    </m:r>
                                  </m:e>
                                  <m:sub>
                                    <m:r>
                                      <a:rPr kumimoji="1" lang="en-US" altLang="zh-CN" sz="2400" i="1">
                                        <a:solidFill>
                                          <a:srgbClr val="000000"/>
                                        </a:solidFill>
                                        <a:latin typeface="Cambria Math" panose="02040503050406030204" pitchFamily="18" charset="0"/>
                                      </a:rPr>
                                      <m:t>𝑎</m:t>
                                    </m:r>
                                    <m:r>
                                      <a:rPr kumimoji="1" lang="en-US" altLang="zh-CN" sz="2400" i="1" smtClean="0">
                                        <a:solidFill>
                                          <a:srgbClr val="000000"/>
                                        </a:solidFill>
                                        <a:latin typeface="Cambria Math" panose="02040503050406030204" pitchFamily="18" charset="0"/>
                                      </a:rPr>
                                      <m:t>𝑐</m:t>
                                    </m:r>
                                  </m:sub>
                                </m:sSub>
                              </m:e>
                            </m:mr>
                            <m:mr>
                              <m:e>
                                <m:sSub>
                                  <m:sSubPr>
                                    <m:ctrlPr>
                                      <a:rPr kumimoji="1" lang="en-US" altLang="zh-CN" sz="2400" i="1">
                                        <a:solidFill>
                                          <a:srgbClr val="000000"/>
                                        </a:solidFill>
                                        <a:latin typeface="Cambria Math" panose="02040503050406030204" pitchFamily="18" charset="0"/>
                                      </a:rPr>
                                    </m:ctrlPr>
                                  </m:sSubPr>
                                  <m:e>
                                    <m:r>
                                      <a:rPr kumimoji="1" lang="en-US" altLang="zh-CN" sz="2400" i="1">
                                        <a:solidFill>
                                          <a:srgbClr val="000000"/>
                                        </a:solidFill>
                                        <a:latin typeface="Cambria Math" panose="02040503050406030204" pitchFamily="18" charset="0"/>
                                      </a:rPr>
                                      <m:t>𝑀</m:t>
                                    </m:r>
                                  </m:e>
                                  <m:sub>
                                    <m:r>
                                      <a:rPr kumimoji="1" lang="en-US" altLang="zh-CN" sz="2400" i="1">
                                        <a:solidFill>
                                          <a:srgbClr val="000000"/>
                                        </a:solidFill>
                                        <a:latin typeface="Cambria Math" panose="02040503050406030204" pitchFamily="18" charset="0"/>
                                      </a:rPr>
                                      <m:t>𝑏</m:t>
                                    </m:r>
                                    <m:r>
                                      <a:rPr kumimoji="1" lang="en-US" altLang="zh-CN" sz="2400" i="1" smtClean="0">
                                        <a:solidFill>
                                          <a:srgbClr val="000000"/>
                                        </a:solidFill>
                                        <a:latin typeface="Cambria Math" panose="02040503050406030204" pitchFamily="18" charset="0"/>
                                      </a:rPr>
                                      <m:t>𝑎</m:t>
                                    </m:r>
                                  </m:sub>
                                </m:sSub>
                              </m:e>
                              <m:e>
                                <m:sSub>
                                  <m:sSubPr>
                                    <m:ctrlPr>
                                      <a:rPr kumimoji="1" lang="en-US" altLang="zh-CN" sz="2400" i="1">
                                        <a:solidFill>
                                          <a:srgbClr val="000000"/>
                                        </a:solidFill>
                                        <a:latin typeface="Cambria Math" panose="02040503050406030204" pitchFamily="18" charset="0"/>
                                      </a:rPr>
                                    </m:ctrlPr>
                                  </m:sSubPr>
                                  <m:e>
                                    <m:r>
                                      <m:rPr>
                                        <m:brk m:alnAt="7"/>
                                      </m:rPr>
                                      <a:rPr kumimoji="1" lang="en-US" altLang="zh-CN" sz="2400" i="1">
                                        <a:solidFill>
                                          <a:srgbClr val="000000"/>
                                        </a:solidFill>
                                        <a:latin typeface="Cambria Math" panose="02040503050406030204" pitchFamily="18" charset="0"/>
                                      </a:rPr>
                                      <m:t>𝐿</m:t>
                                    </m:r>
                                  </m:e>
                                  <m:sub>
                                    <m:r>
                                      <a:rPr kumimoji="1" lang="en-US" altLang="zh-CN" sz="2400" i="1" smtClean="0">
                                        <a:solidFill>
                                          <a:srgbClr val="000000"/>
                                        </a:solidFill>
                                        <a:latin typeface="Cambria Math" panose="02040503050406030204" pitchFamily="18" charset="0"/>
                                      </a:rPr>
                                      <m:t>𝑏</m:t>
                                    </m:r>
                                    <m:r>
                                      <a:rPr kumimoji="1" lang="en-US" altLang="zh-CN" sz="2400" i="1">
                                        <a:solidFill>
                                          <a:srgbClr val="000000"/>
                                        </a:solidFill>
                                        <a:latin typeface="Cambria Math" panose="02040503050406030204" pitchFamily="18" charset="0"/>
                                      </a:rPr>
                                      <m:t>𝑏</m:t>
                                    </m:r>
                                  </m:sub>
                                </m:sSub>
                              </m:e>
                              <m:e>
                                <m:sSub>
                                  <m:sSubPr>
                                    <m:ctrlPr>
                                      <a:rPr kumimoji="1" lang="en-US" altLang="zh-CN" sz="2400" i="1">
                                        <a:solidFill>
                                          <a:srgbClr val="000000"/>
                                        </a:solidFill>
                                        <a:latin typeface="Cambria Math" panose="02040503050406030204" pitchFamily="18" charset="0"/>
                                      </a:rPr>
                                    </m:ctrlPr>
                                  </m:sSubPr>
                                  <m:e>
                                    <m:r>
                                      <a:rPr kumimoji="1" lang="en-US" altLang="zh-CN" sz="2400" i="1" smtClean="0">
                                        <a:solidFill>
                                          <a:srgbClr val="000000"/>
                                        </a:solidFill>
                                        <a:latin typeface="Cambria Math" panose="02040503050406030204" pitchFamily="18" charset="0"/>
                                      </a:rPr>
                                      <m:t>𝑀</m:t>
                                    </m:r>
                                  </m:e>
                                  <m:sub>
                                    <m:r>
                                      <a:rPr kumimoji="1" lang="en-US" altLang="zh-CN" sz="2400" i="1" smtClean="0">
                                        <a:solidFill>
                                          <a:srgbClr val="000000"/>
                                        </a:solidFill>
                                        <a:latin typeface="Cambria Math" panose="02040503050406030204" pitchFamily="18" charset="0"/>
                                      </a:rPr>
                                      <m:t>𝑏</m:t>
                                    </m:r>
                                    <m:r>
                                      <a:rPr kumimoji="1" lang="en-US" altLang="zh-CN" sz="2400" i="1">
                                        <a:solidFill>
                                          <a:srgbClr val="000000"/>
                                        </a:solidFill>
                                        <a:latin typeface="Cambria Math" panose="02040503050406030204" pitchFamily="18" charset="0"/>
                                      </a:rPr>
                                      <m:t>𝑐</m:t>
                                    </m:r>
                                  </m:sub>
                                </m:sSub>
                              </m:e>
                            </m:mr>
                            <m:mr>
                              <m:e>
                                <m:sSub>
                                  <m:sSubPr>
                                    <m:ctrlPr>
                                      <a:rPr kumimoji="1" lang="en-US" altLang="zh-CN" sz="2400" i="1" smtClean="0">
                                        <a:solidFill>
                                          <a:srgbClr val="000000"/>
                                        </a:solidFill>
                                        <a:latin typeface="Cambria Math" panose="02040503050406030204" pitchFamily="18" charset="0"/>
                                      </a:rPr>
                                    </m:ctrlPr>
                                  </m:sSubPr>
                                  <m:e>
                                    <m:r>
                                      <a:rPr kumimoji="1" lang="en-US" altLang="zh-CN" sz="2400" i="1" smtClean="0">
                                        <a:solidFill>
                                          <a:srgbClr val="000000"/>
                                        </a:solidFill>
                                        <a:latin typeface="Cambria Math" panose="02040503050406030204" pitchFamily="18" charset="0"/>
                                      </a:rPr>
                                      <m:t>𝑀</m:t>
                                    </m:r>
                                  </m:e>
                                  <m:sub>
                                    <m:r>
                                      <a:rPr kumimoji="1" lang="en-US" altLang="zh-CN" sz="2400" i="1" smtClean="0">
                                        <a:solidFill>
                                          <a:srgbClr val="000000"/>
                                        </a:solidFill>
                                        <a:latin typeface="Cambria Math" panose="02040503050406030204" pitchFamily="18" charset="0"/>
                                      </a:rPr>
                                      <m:t>𝑐</m:t>
                                    </m:r>
                                    <m:r>
                                      <a:rPr kumimoji="1" lang="en-US" altLang="zh-CN" sz="2400" i="1">
                                        <a:solidFill>
                                          <a:srgbClr val="000000"/>
                                        </a:solidFill>
                                        <a:latin typeface="Cambria Math" panose="02040503050406030204" pitchFamily="18" charset="0"/>
                                      </a:rPr>
                                      <m:t>𝑎</m:t>
                                    </m:r>
                                  </m:sub>
                                </m:sSub>
                              </m:e>
                              <m:e>
                                <m:sSub>
                                  <m:sSubPr>
                                    <m:ctrlPr>
                                      <a:rPr kumimoji="1" lang="en-US" altLang="zh-CN" sz="2400" i="1">
                                        <a:solidFill>
                                          <a:srgbClr val="000000"/>
                                        </a:solidFill>
                                        <a:latin typeface="Cambria Math" panose="02040503050406030204" pitchFamily="18" charset="0"/>
                                      </a:rPr>
                                    </m:ctrlPr>
                                  </m:sSubPr>
                                  <m:e>
                                    <m:r>
                                      <a:rPr kumimoji="1" lang="en-US" altLang="zh-CN" sz="2400" i="1" smtClean="0">
                                        <a:solidFill>
                                          <a:srgbClr val="000000"/>
                                        </a:solidFill>
                                        <a:latin typeface="Cambria Math" panose="02040503050406030204" pitchFamily="18" charset="0"/>
                                      </a:rPr>
                                      <m:t>𝑀</m:t>
                                    </m:r>
                                  </m:e>
                                  <m:sub>
                                    <m:r>
                                      <a:rPr kumimoji="1" lang="en-US" altLang="zh-CN" sz="2400" i="1" smtClean="0">
                                        <a:solidFill>
                                          <a:srgbClr val="000000"/>
                                        </a:solidFill>
                                        <a:latin typeface="Cambria Math" panose="02040503050406030204" pitchFamily="18" charset="0"/>
                                      </a:rPr>
                                      <m:t>𝑐</m:t>
                                    </m:r>
                                    <m:r>
                                      <a:rPr kumimoji="1" lang="en-US" altLang="zh-CN" sz="2400" i="1">
                                        <a:solidFill>
                                          <a:srgbClr val="000000"/>
                                        </a:solidFill>
                                        <a:latin typeface="Cambria Math" panose="02040503050406030204" pitchFamily="18" charset="0"/>
                                      </a:rPr>
                                      <m:t>𝑏</m:t>
                                    </m:r>
                                  </m:sub>
                                </m:sSub>
                              </m:e>
                              <m:e>
                                <m:sSub>
                                  <m:sSubPr>
                                    <m:ctrlPr>
                                      <a:rPr kumimoji="1" lang="en-US" altLang="zh-CN" sz="2400" i="1">
                                        <a:solidFill>
                                          <a:srgbClr val="000000"/>
                                        </a:solidFill>
                                        <a:latin typeface="Cambria Math" panose="02040503050406030204" pitchFamily="18" charset="0"/>
                                      </a:rPr>
                                    </m:ctrlPr>
                                  </m:sSubPr>
                                  <m:e>
                                    <m:r>
                                      <m:rPr>
                                        <m:brk m:alnAt="7"/>
                                      </m:rPr>
                                      <a:rPr kumimoji="1" lang="en-US" altLang="zh-CN" sz="2400" i="1">
                                        <a:solidFill>
                                          <a:srgbClr val="000000"/>
                                        </a:solidFill>
                                        <a:latin typeface="Cambria Math" panose="02040503050406030204" pitchFamily="18" charset="0"/>
                                      </a:rPr>
                                      <m:t>𝐿</m:t>
                                    </m:r>
                                  </m:e>
                                  <m:sub>
                                    <m:r>
                                      <a:rPr kumimoji="1" lang="en-US" altLang="zh-CN" sz="2400" i="1" smtClean="0">
                                        <a:solidFill>
                                          <a:srgbClr val="000000"/>
                                        </a:solidFill>
                                        <a:latin typeface="Cambria Math" panose="02040503050406030204" pitchFamily="18" charset="0"/>
                                      </a:rPr>
                                      <m:t>𝑐</m:t>
                                    </m:r>
                                    <m:r>
                                      <a:rPr kumimoji="1" lang="en-US" altLang="zh-CN" sz="2400" i="1">
                                        <a:solidFill>
                                          <a:srgbClr val="000000"/>
                                        </a:solidFill>
                                        <a:latin typeface="Cambria Math" panose="02040503050406030204" pitchFamily="18" charset="0"/>
                                      </a:rPr>
                                      <m:t>𝑐</m:t>
                                    </m:r>
                                  </m:sub>
                                </m:sSub>
                              </m:e>
                            </m:mr>
                          </m:m>
                        </m:e>
                      </m:d>
                    </m:oMath>
                  </m:oMathPara>
                </a14:m>
                <a:endParaRPr kumimoji="1" lang="zh-CN" altLang="en-US" sz="2400" dirty="0">
                  <a:solidFill>
                    <a:srgbClr val="000000"/>
                  </a:solidFill>
                  <a:latin typeface="Times New Roman" panose="02020603050405020304" pitchFamily="18" charset="0"/>
                  <a:ea typeface="宋体" panose="02010600030101010101" pitchFamily="2" charset="-122"/>
                </a:endParaRPr>
              </a:p>
            </p:txBody>
          </p:sp>
        </mc:Choice>
        <mc:Fallback xmlns="">
          <p:sp>
            <p:nvSpPr>
              <p:cNvPr id="14" name="Rectangle 1">
                <a:extLst>
                  <a:ext uri="{FF2B5EF4-FFF2-40B4-BE49-F238E27FC236}">
                    <a16:creationId xmlns:a16="http://schemas.microsoft.com/office/drawing/2014/main" id="{9F0A53D1-1A42-15C4-56DA-0B8F94016980}"/>
                  </a:ext>
                </a:extLst>
              </p:cNvPr>
              <p:cNvSpPr>
                <a:spLocks noRot="1" noChangeAspect="1" noMove="1" noResize="1" noEditPoints="1" noAdjustHandles="1" noChangeArrowheads="1" noChangeShapeType="1" noTextEdit="1"/>
              </p:cNvSpPr>
              <p:nvPr/>
            </p:nvSpPr>
            <p:spPr>
              <a:xfrm>
                <a:off x="1518437" y="4703523"/>
                <a:ext cx="3311997" cy="126618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2">
                <a:extLst>
                  <a:ext uri="{FF2B5EF4-FFF2-40B4-BE49-F238E27FC236}">
                    <a16:creationId xmlns:a16="http://schemas.microsoft.com/office/drawing/2014/main" id="{C6289025-5EE3-C299-7712-CD5D83936630}"/>
                  </a:ext>
                </a:extLst>
              </p:cNvPr>
              <p:cNvSpPr/>
              <p:nvPr/>
            </p:nvSpPr>
            <p:spPr>
              <a:xfrm>
                <a:off x="1552767" y="4044412"/>
                <a:ext cx="2513830" cy="461665"/>
              </a:xfrm>
              <a:prstGeom prst="rect">
                <a:avLst/>
              </a:prstGeom>
            </p:spPr>
            <p:txBody>
              <a:bodyPr wrap="none">
                <a:spAutoFit/>
              </a:bodyPr>
              <a:lstStyle/>
              <a:p>
                <a:pPr fontAlgn="base">
                  <a:spcBef>
                    <a:spcPct val="0"/>
                  </a:spcBef>
                  <a:spcAft>
                    <a:spcPct val="0"/>
                  </a:spcAft>
                </a:pPr>
                <a14:m>
                  <m:oMath xmlns:m="http://schemas.openxmlformats.org/officeDocument/2006/math">
                    <m:r>
                      <a:rPr kumimoji="1" lang="en-US" altLang="zh-CN" sz="2400" b="1" i="1">
                        <a:solidFill>
                          <a:srgbClr val="000000"/>
                        </a:solidFill>
                        <a:latin typeface="Cambria Math" panose="02040503050406030204" pitchFamily="18" charset="0"/>
                      </a:rPr>
                      <m:t>𝑳</m:t>
                    </m:r>
                  </m:oMath>
                </a14:m>
                <a:r>
                  <a:rPr kumimoji="1" lang="zh-CN" altLang="en-US" sz="2400" dirty="0">
                    <a:solidFill>
                      <a:srgbClr val="000000"/>
                    </a:solidFill>
                    <a:latin typeface="Times New Roman" panose="02020603050405020304" pitchFamily="18" charset="0"/>
                    <a:ea typeface="宋体" panose="02010600030101010101" pitchFamily="2" charset="-122"/>
                  </a:rPr>
                  <a:t>为定子电感矩阵</a:t>
                </a:r>
              </a:p>
            </p:txBody>
          </p:sp>
        </mc:Choice>
        <mc:Fallback xmlns="">
          <p:sp>
            <p:nvSpPr>
              <p:cNvPr id="18" name="Rectangle 2">
                <a:extLst>
                  <a:ext uri="{FF2B5EF4-FFF2-40B4-BE49-F238E27FC236}">
                    <a16:creationId xmlns:a16="http://schemas.microsoft.com/office/drawing/2014/main" id="{C6289025-5EE3-C299-7712-CD5D83936630}"/>
                  </a:ext>
                </a:extLst>
              </p:cNvPr>
              <p:cNvSpPr>
                <a:spLocks noRot="1" noChangeAspect="1" noMove="1" noResize="1" noEditPoints="1" noAdjustHandles="1" noChangeArrowheads="1" noChangeShapeType="1" noTextEdit="1"/>
              </p:cNvSpPr>
              <p:nvPr/>
            </p:nvSpPr>
            <p:spPr>
              <a:xfrm>
                <a:off x="1552767" y="4044412"/>
                <a:ext cx="2513830" cy="461665"/>
              </a:xfrm>
              <a:prstGeom prst="rect">
                <a:avLst/>
              </a:prstGeom>
              <a:blipFill>
                <a:blip r:embed="rId6"/>
                <a:stretch>
                  <a:fillRect l="-728" t="-14474" r="-267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7">
                <a:extLst>
                  <a:ext uri="{FF2B5EF4-FFF2-40B4-BE49-F238E27FC236}">
                    <a16:creationId xmlns:a16="http://schemas.microsoft.com/office/drawing/2014/main" id="{242C51A1-E902-4D42-7BDE-543B1334CFA4}"/>
                  </a:ext>
                </a:extLst>
              </p:cNvPr>
              <p:cNvSpPr txBox="1"/>
              <p:nvPr/>
            </p:nvSpPr>
            <p:spPr>
              <a:xfrm>
                <a:off x="5156937" y="4543892"/>
                <a:ext cx="5076056" cy="1633973"/>
              </a:xfrm>
              <a:prstGeom prst="rect">
                <a:avLst/>
              </a:prstGeom>
              <a:noFill/>
            </p:spPr>
            <p:txBody>
              <a:bodyPr wrap="square">
                <a:spAutoFit/>
              </a:bodyPr>
              <a:lstStyle/>
              <a:p>
                <a:pPr fontAlgn="base">
                  <a:spcBef>
                    <a:spcPct val="0"/>
                  </a:spcBef>
                  <a:spcAft>
                    <a:spcPct val="0"/>
                  </a:spcAft>
                </a:pPr>
                <a14:m>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𝑓</m:t>
                        </m:r>
                        <m:r>
                          <a:rPr kumimoji="1" lang="en-US" altLang="zh-CN" sz="2400" b="1" i="1" smtClean="0">
                            <a:solidFill>
                              <a:srgbClr val="000000"/>
                            </a:solidFill>
                            <a:latin typeface="Cambria Math" panose="02040503050406030204" pitchFamily="18" charset="0"/>
                          </a:rPr>
                          <m:t>𝒂𝒃𝒄</m:t>
                        </m:r>
                      </m:sub>
                    </m:sSub>
                    <m:r>
                      <a:rPr kumimoji="1" lang="en-US" altLang="zh-CN" sz="2400" b="1" i="1" smtClean="0">
                        <a:solidFill>
                          <a:srgbClr val="000000"/>
                        </a:solidFill>
                        <a:latin typeface="Cambria Math" panose="02040503050406030204" pitchFamily="18" charset="0"/>
                      </a:rPr>
                      <m:t>=</m:t>
                    </m:r>
                    <m:d>
                      <m:dPr>
                        <m:begChr m:val="["/>
                        <m:endChr m:val="]"/>
                        <m:ctrlPr>
                          <a:rPr kumimoji="1" lang="en-US" altLang="zh-CN" sz="2400" b="1" i="1" smtClean="0">
                            <a:solidFill>
                              <a:srgbClr val="000000"/>
                            </a:solidFill>
                            <a:latin typeface="Cambria Math" panose="02040503050406030204" pitchFamily="18" charset="0"/>
                          </a:rPr>
                        </m:ctrlPr>
                      </m:dPr>
                      <m:e>
                        <m:m>
                          <m:mPr>
                            <m:mcs>
                              <m:mc>
                                <m:mcPr>
                                  <m:count m:val="1"/>
                                  <m:mcJc m:val="center"/>
                                </m:mcPr>
                              </m:mc>
                            </m:mcs>
                            <m:ctrlPr>
                              <a:rPr kumimoji="1" lang="en-US" altLang="zh-CN" sz="2400" i="1" smtClean="0">
                                <a:solidFill>
                                  <a:srgbClr val="000000"/>
                                </a:solidFill>
                                <a:latin typeface="Cambria Math" panose="02040503050406030204" pitchFamily="18" charset="0"/>
                              </a:rPr>
                            </m:ctrlPr>
                          </m:mPr>
                          <m:mr>
                            <m:e>
                              <m:sSub>
                                <m:sSubPr>
                                  <m:ctrlPr>
                                    <a:rPr kumimoji="1" lang="en-US" altLang="zh-CN" sz="2400" i="1">
                                      <a:solidFill>
                                        <a:srgbClr val="000000"/>
                                      </a:solidFill>
                                      <a:latin typeface="Cambria Math" panose="02040503050406030204" pitchFamily="18" charset="0"/>
                                    </a:rPr>
                                  </m:ctrlPr>
                                </m:sSubPr>
                                <m:e>
                                  <m:r>
                                    <m:rPr>
                                      <m:sty m:val="p"/>
                                    </m:rPr>
                                    <a:rPr kumimoji="1" lang="zh-CN" altLang="en-US" sz="2400" i="1">
                                      <a:solidFill>
                                        <a:srgbClr val="000000"/>
                                      </a:solidFill>
                                      <a:latin typeface="Cambria Math" panose="02040503050406030204" pitchFamily="18" charset="0"/>
                                    </a:rPr>
                                    <m:t>ψ</m:t>
                                  </m:r>
                                </m:e>
                                <m:sub>
                                  <m:r>
                                    <m:rPr>
                                      <m:sty m:val="p"/>
                                    </m:rPr>
                                    <a:rPr kumimoji="1" lang="en-US" altLang="zh-CN" sz="2400" i="1">
                                      <a:solidFill>
                                        <a:srgbClr val="000000"/>
                                      </a:solidFill>
                                      <a:latin typeface="Cambria Math" panose="02040503050406030204" pitchFamily="18" charset="0"/>
                                    </a:rPr>
                                    <m:t>fa</m:t>
                                  </m:r>
                                </m:sub>
                              </m:sSub>
                            </m:e>
                          </m:mr>
                          <m:mr>
                            <m:e>
                              <m:sSub>
                                <m:sSubPr>
                                  <m:ctrlPr>
                                    <a:rPr kumimoji="1" lang="en-US" altLang="zh-CN" sz="2400" i="1">
                                      <a:solidFill>
                                        <a:srgbClr val="000000"/>
                                      </a:solidFill>
                                      <a:latin typeface="Cambria Math" panose="02040503050406030204" pitchFamily="18" charset="0"/>
                                    </a:rPr>
                                  </m:ctrlPr>
                                </m:sSubPr>
                                <m:e>
                                  <m:r>
                                    <m:rPr>
                                      <m:sty m:val="p"/>
                                    </m:rPr>
                                    <a:rPr kumimoji="1" lang="zh-CN" altLang="en-US" sz="2400" i="1">
                                      <a:solidFill>
                                        <a:srgbClr val="000000"/>
                                      </a:solidFill>
                                      <a:latin typeface="Cambria Math" panose="02040503050406030204" pitchFamily="18" charset="0"/>
                                    </a:rPr>
                                    <m:t>ψ</m:t>
                                  </m:r>
                                </m:e>
                                <m:sub>
                                  <m:r>
                                    <m:rPr>
                                      <m:sty m:val="p"/>
                                    </m:rPr>
                                    <a:rPr kumimoji="1" lang="en-US" altLang="zh-CN" sz="2400" i="1">
                                      <a:solidFill>
                                        <a:srgbClr val="000000"/>
                                      </a:solidFill>
                                      <a:latin typeface="Cambria Math" panose="02040503050406030204" pitchFamily="18" charset="0"/>
                                    </a:rPr>
                                    <m:t>fb</m:t>
                                  </m:r>
                                </m:sub>
                              </m:sSub>
                            </m:e>
                          </m:mr>
                          <m:mr>
                            <m:e>
                              <m:sSub>
                                <m:sSubPr>
                                  <m:ctrlPr>
                                    <a:rPr kumimoji="1" lang="en-US" altLang="zh-CN" sz="2400" i="1">
                                      <a:solidFill>
                                        <a:srgbClr val="000000"/>
                                      </a:solidFill>
                                      <a:latin typeface="Cambria Math" panose="02040503050406030204" pitchFamily="18" charset="0"/>
                                    </a:rPr>
                                  </m:ctrlPr>
                                </m:sSubPr>
                                <m:e>
                                  <m:r>
                                    <m:rPr>
                                      <m:sty m:val="p"/>
                                    </m:rPr>
                                    <a:rPr kumimoji="1" lang="zh-CN" altLang="en-US" sz="2400" i="1">
                                      <a:solidFill>
                                        <a:srgbClr val="000000"/>
                                      </a:solidFill>
                                      <a:latin typeface="Cambria Math" panose="02040503050406030204" pitchFamily="18" charset="0"/>
                                    </a:rPr>
                                    <m:t>ψ</m:t>
                                  </m:r>
                                </m:e>
                                <m:sub>
                                  <m:r>
                                    <a:rPr kumimoji="1" lang="en-US" altLang="zh-CN" sz="2400" i="1" smtClean="0">
                                      <a:solidFill>
                                        <a:srgbClr val="000000"/>
                                      </a:solidFill>
                                      <a:latin typeface="Cambria Math" panose="02040503050406030204" pitchFamily="18" charset="0"/>
                                    </a:rPr>
                                    <m:t>𝑓</m:t>
                                  </m:r>
                                  <m:r>
                                    <m:rPr>
                                      <m:sty m:val="p"/>
                                    </m:rPr>
                                    <a:rPr kumimoji="1" lang="en-US" altLang="zh-CN" sz="2400" i="1">
                                      <a:solidFill>
                                        <a:srgbClr val="000000"/>
                                      </a:solidFill>
                                      <a:latin typeface="Cambria Math" panose="02040503050406030204" pitchFamily="18" charset="0"/>
                                    </a:rPr>
                                    <m:t>c</m:t>
                                  </m:r>
                                </m:sub>
                              </m:sSub>
                            </m:e>
                          </m:mr>
                        </m:m>
                      </m:e>
                    </m:d>
                    <m:r>
                      <a:rPr kumimoji="1" lang="en-US" altLang="zh-CN" sz="2400" b="1" i="1" smtClean="0">
                        <a:solidFill>
                          <a:srgbClr val="000000"/>
                        </a:solidFill>
                        <a:latin typeface="Cambria Math" panose="02040503050406030204" pitchFamily="18" charset="0"/>
                      </a:rPr>
                      <m:t>=</m:t>
                    </m:r>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𝒇</m:t>
                        </m:r>
                      </m:sub>
                    </m:sSub>
                  </m:oMath>
                </a14:m>
                <a:r>
                  <a:rPr kumimoji="1" lang="en-US" altLang="zh-CN" sz="2400" b="1" i="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d>
                      <m:dPr>
                        <m:begChr m:val="["/>
                        <m:endChr m:val="]"/>
                        <m:ctrlPr>
                          <a:rPr kumimoji="1" lang="en-US" altLang="zh-CN" sz="2400" b="1" i="1">
                            <a:solidFill>
                              <a:srgbClr val="000000"/>
                            </a:solidFill>
                            <a:latin typeface="Cambria Math" panose="02040503050406030204" pitchFamily="18" charset="0"/>
                          </a:rPr>
                        </m:ctrlPr>
                      </m:dPr>
                      <m:e>
                        <m:m>
                          <m:mPr>
                            <m:mcs>
                              <m:mc>
                                <m:mcPr>
                                  <m:count m:val="1"/>
                                  <m:mcJc m:val="center"/>
                                </m:mcPr>
                              </m:mc>
                            </m:mcs>
                            <m:ctrlPr>
                              <a:rPr kumimoji="1" lang="en-US" altLang="zh-CN" sz="2400" i="1">
                                <a:solidFill>
                                  <a:srgbClr val="000000"/>
                                </a:solidFill>
                                <a:latin typeface="Cambria Math" panose="02040503050406030204" pitchFamily="18" charset="0"/>
                              </a:rPr>
                            </m:ctrlPr>
                          </m:mPr>
                          <m:mr>
                            <m:e>
                              <m:func>
                                <m:funcPr>
                                  <m:ctrlPr>
                                    <a:rPr kumimoji="1" lang="en-US" altLang="zh-CN" sz="2400" i="1" smtClean="0">
                                      <a:solidFill>
                                        <a:srgbClr val="000000"/>
                                      </a:solidFill>
                                      <a:latin typeface="Cambria Math" panose="02040503050406030204" pitchFamily="18" charset="0"/>
                                    </a:rPr>
                                  </m:ctrlPr>
                                </m:funcPr>
                                <m:fName>
                                  <m:r>
                                    <m:rPr>
                                      <m:sty m:val="p"/>
                                      <m:brk m:alnAt="7"/>
                                    </m:rPr>
                                    <a:rPr kumimoji="1" lang="en-US" altLang="zh-CN" sz="2400" smtClean="0">
                                      <a:solidFill>
                                        <a:srgbClr val="000000"/>
                                      </a:solidFill>
                                      <a:latin typeface="Cambria Math" panose="02040503050406030204" pitchFamily="18" charset="0"/>
                                    </a:rPr>
                                    <m:t>c</m:t>
                                  </m:r>
                                  <m:r>
                                    <m:rPr>
                                      <m:sty m:val="p"/>
                                    </m:rPr>
                                    <a:rPr kumimoji="1" lang="en-US" altLang="zh-CN" sz="2400" smtClean="0">
                                      <a:solidFill>
                                        <a:srgbClr val="000000"/>
                                      </a:solidFill>
                                      <a:latin typeface="Cambria Math" panose="02040503050406030204" pitchFamily="18" charset="0"/>
                                    </a:rPr>
                                    <m:t>os</m:t>
                                  </m:r>
                                </m:fName>
                                <m:e>
                                  <m:d>
                                    <m:dPr>
                                      <m:ctrlPr>
                                        <a:rPr kumimoji="1" lang="en-US" altLang="zh-CN" sz="2400" i="1" smtClean="0">
                                          <a:solidFill>
                                            <a:srgbClr val="000000"/>
                                          </a:solidFill>
                                          <a:latin typeface="Cambria Math" panose="02040503050406030204" pitchFamily="18" charset="0"/>
                                        </a:rPr>
                                      </m:ctrlPr>
                                    </m:dPr>
                                    <m:e>
                                      <m:r>
                                        <a:rPr kumimoji="1" lang="zh-CN" altLang="en-US" sz="2400" i="1" smtClean="0">
                                          <a:solidFill>
                                            <a:srgbClr val="000000"/>
                                          </a:solidFill>
                                          <a:latin typeface="Cambria Math" panose="02040503050406030204" pitchFamily="18" charset="0"/>
                                        </a:rPr>
                                        <m:t>𝜃</m:t>
                                      </m:r>
                                    </m:e>
                                  </m:d>
                                </m:e>
                              </m:func>
                            </m:e>
                          </m:mr>
                          <m:mr>
                            <m:e>
                              <m:func>
                                <m:funcPr>
                                  <m:ctrlPr>
                                    <a:rPr kumimoji="1" lang="en-US" altLang="zh-CN" sz="2400" i="1">
                                      <a:solidFill>
                                        <a:srgbClr val="000000"/>
                                      </a:solidFill>
                                      <a:latin typeface="Cambria Math" panose="02040503050406030204" pitchFamily="18" charset="0"/>
                                    </a:rPr>
                                  </m:ctrlPr>
                                </m:funcPr>
                                <m:fName>
                                  <m:r>
                                    <m:rPr>
                                      <m:sty m:val="p"/>
                                      <m:brk m:alnAt="7"/>
                                    </m:rPr>
                                    <a:rPr kumimoji="1" lang="en-US" altLang="zh-CN" sz="2400">
                                      <a:solidFill>
                                        <a:srgbClr val="000000"/>
                                      </a:solidFill>
                                      <a:latin typeface="Cambria Math" panose="02040503050406030204" pitchFamily="18" charset="0"/>
                                    </a:rPr>
                                    <m:t>c</m:t>
                                  </m:r>
                                  <m:r>
                                    <m:rPr>
                                      <m:sty m:val="p"/>
                                    </m:rPr>
                                    <a:rPr kumimoji="1" lang="en-US" altLang="zh-CN" sz="2400">
                                      <a:solidFill>
                                        <a:srgbClr val="000000"/>
                                      </a:solidFill>
                                      <a:latin typeface="Cambria Math" panose="02040503050406030204" pitchFamily="18" charset="0"/>
                                    </a:rPr>
                                    <m:t>os</m:t>
                                  </m:r>
                                </m:fName>
                                <m:e>
                                  <m:d>
                                    <m:dPr>
                                      <m:ctrlPr>
                                        <a:rPr kumimoji="1" lang="en-US" altLang="zh-CN" sz="2400" i="1">
                                          <a:solidFill>
                                            <a:srgbClr val="000000"/>
                                          </a:solidFill>
                                          <a:latin typeface="Cambria Math" panose="02040503050406030204" pitchFamily="18" charset="0"/>
                                        </a:rPr>
                                      </m:ctrlPr>
                                    </m:dPr>
                                    <m:e>
                                      <m:r>
                                        <a:rPr kumimoji="1" lang="zh-CN" altLang="en-US" sz="2400" i="1">
                                          <a:solidFill>
                                            <a:srgbClr val="000000"/>
                                          </a:solidFill>
                                          <a:latin typeface="Cambria Math" panose="02040503050406030204" pitchFamily="18" charset="0"/>
                                        </a:rPr>
                                        <m:t>𝜃</m:t>
                                      </m:r>
                                      <m:r>
                                        <a:rPr kumimoji="1" lang="en-US" altLang="zh-CN" sz="2400" i="1" smtClean="0">
                                          <a:solidFill>
                                            <a:srgbClr val="000000"/>
                                          </a:solidFill>
                                          <a:latin typeface="Cambria Math" panose="02040503050406030204" pitchFamily="18" charset="0"/>
                                        </a:rPr>
                                        <m:t>−</m:t>
                                      </m:r>
                                      <m:f>
                                        <m:fPr>
                                          <m:ctrlPr>
                                            <a:rPr kumimoji="1" lang="en-US" altLang="zh-CN" sz="2400" i="1" smtClean="0">
                                              <a:solidFill>
                                                <a:srgbClr val="000000"/>
                                              </a:solidFill>
                                              <a:latin typeface="Cambria Math" panose="02040503050406030204" pitchFamily="18" charset="0"/>
                                            </a:rPr>
                                          </m:ctrlPr>
                                        </m:fPr>
                                        <m:num>
                                          <m:r>
                                            <a:rPr kumimoji="1" lang="en-US" altLang="zh-CN" sz="2400" i="1" smtClean="0">
                                              <a:solidFill>
                                                <a:srgbClr val="000000"/>
                                              </a:solidFill>
                                              <a:latin typeface="Cambria Math" panose="02040503050406030204" pitchFamily="18" charset="0"/>
                                            </a:rPr>
                                            <m:t>2</m:t>
                                          </m:r>
                                          <m:r>
                                            <a:rPr kumimoji="1" lang="zh-CN" altLang="en-US" sz="2400" i="1" smtClean="0">
                                              <a:solidFill>
                                                <a:srgbClr val="000000"/>
                                              </a:solidFill>
                                              <a:latin typeface="Cambria Math" panose="02040503050406030204" pitchFamily="18" charset="0"/>
                                            </a:rPr>
                                            <m:t>𝜋</m:t>
                                          </m:r>
                                        </m:num>
                                        <m:den>
                                          <m:r>
                                            <a:rPr kumimoji="1" lang="en-US" altLang="zh-CN" sz="2400" i="1" smtClean="0">
                                              <a:solidFill>
                                                <a:srgbClr val="000000"/>
                                              </a:solidFill>
                                              <a:latin typeface="Cambria Math" panose="02040503050406030204" pitchFamily="18" charset="0"/>
                                            </a:rPr>
                                            <m:t>3</m:t>
                                          </m:r>
                                        </m:den>
                                      </m:f>
                                    </m:e>
                                  </m:d>
                                </m:e>
                              </m:func>
                            </m:e>
                          </m:mr>
                          <m:mr>
                            <m:e>
                              <m:func>
                                <m:funcPr>
                                  <m:ctrlPr>
                                    <a:rPr kumimoji="1" lang="en-US" altLang="zh-CN" sz="2400" i="1">
                                      <a:solidFill>
                                        <a:srgbClr val="000000"/>
                                      </a:solidFill>
                                      <a:latin typeface="Cambria Math" panose="02040503050406030204" pitchFamily="18" charset="0"/>
                                    </a:rPr>
                                  </m:ctrlPr>
                                </m:funcPr>
                                <m:fName>
                                  <m:r>
                                    <m:rPr>
                                      <m:sty m:val="p"/>
                                      <m:brk m:alnAt="7"/>
                                    </m:rPr>
                                    <a:rPr kumimoji="1" lang="en-US" altLang="zh-CN" sz="2400">
                                      <a:solidFill>
                                        <a:srgbClr val="000000"/>
                                      </a:solidFill>
                                      <a:latin typeface="Cambria Math" panose="02040503050406030204" pitchFamily="18" charset="0"/>
                                    </a:rPr>
                                    <m:t>c</m:t>
                                  </m:r>
                                  <m:r>
                                    <m:rPr>
                                      <m:sty m:val="p"/>
                                    </m:rPr>
                                    <a:rPr kumimoji="1" lang="en-US" altLang="zh-CN" sz="2400">
                                      <a:solidFill>
                                        <a:srgbClr val="000000"/>
                                      </a:solidFill>
                                      <a:latin typeface="Cambria Math" panose="02040503050406030204" pitchFamily="18" charset="0"/>
                                    </a:rPr>
                                    <m:t>os</m:t>
                                  </m:r>
                                </m:fName>
                                <m:e>
                                  <m:d>
                                    <m:dPr>
                                      <m:ctrlPr>
                                        <a:rPr kumimoji="1" lang="en-US" altLang="zh-CN" sz="2400" i="1" smtClean="0">
                                          <a:solidFill>
                                            <a:srgbClr val="000000"/>
                                          </a:solidFill>
                                          <a:latin typeface="Cambria Math" panose="02040503050406030204" pitchFamily="18" charset="0"/>
                                        </a:rPr>
                                      </m:ctrlPr>
                                    </m:dPr>
                                    <m:e>
                                      <m:r>
                                        <a:rPr kumimoji="1" lang="zh-CN" altLang="en-US" sz="2400" i="1">
                                          <a:solidFill>
                                            <a:srgbClr val="000000"/>
                                          </a:solidFill>
                                          <a:latin typeface="Cambria Math" panose="02040503050406030204" pitchFamily="18" charset="0"/>
                                        </a:rPr>
                                        <m:t>𝜃</m:t>
                                      </m:r>
                                      <m:r>
                                        <a:rPr kumimoji="1" lang="en-US" altLang="zh-CN" sz="2400" i="1">
                                          <a:solidFill>
                                            <a:srgbClr val="000000"/>
                                          </a:solidFill>
                                          <a:latin typeface="Cambria Math" panose="02040503050406030204" pitchFamily="18" charset="0"/>
                                        </a:rPr>
                                        <m:t>−</m:t>
                                      </m:r>
                                      <m:f>
                                        <m:fPr>
                                          <m:ctrlPr>
                                            <a:rPr kumimoji="1" lang="en-US" altLang="zh-CN" sz="2400" i="1">
                                              <a:solidFill>
                                                <a:srgbClr val="000000"/>
                                              </a:solidFill>
                                              <a:latin typeface="Cambria Math" panose="02040503050406030204" pitchFamily="18" charset="0"/>
                                            </a:rPr>
                                          </m:ctrlPr>
                                        </m:fPr>
                                        <m:num>
                                          <m:r>
                                            <a:rPr kumimoji="1" lang="en-US" altLang="zh-CN" sz="2400" i="1" smtClean="0">
                                              <a:solidFill>
                                                <a:srgbClr val="000000"/>
                                              </a:solidFill>
                                              <a:latin typeface="Cambria Math" panose="02040503050406030204" pitchFamily="18" charset="0"/>
                                            </a:rPr>
                                            <m:t>4</m:t>
                                          </m:r>
                                          <m:r>
                                            <a:rPr kumimoji="1" lang="zh-CN" altLang="en-US" sz="2400" i="1">
                                              <a:solidFill>
                                                <a:srgbClr val="000000"/>
                                              </a:solidFill>
                                              <a:latin typeface="Cambria Math" panose="02040503050406030204" pitchFamily="18" charset="0"/>
                                            </a:rPr>
                                            <m:t>𝜋</m:t>
                                          </m:r>
                                        </m:num>
                                        <m:den>
                                          <m:r>
                                            <a:rPr kumimoji="1" lang="en-US" altLang="zh-CN" sz="2400" i="1">
                                              <a:solidFill>
                                                <a:srgbClr val="000000"/>
                                              </a:solidFill>
                                              <a:latin typeface="Cambria Math" panose="02040503050406030204" pitchFamily="18" charset="0"/>
                                            </a:rPr>
                                            <m:t>3</m:t>
                                          </m:r>
                                        </m:den>
                                      </m:f>
                                    </m:e>
                                  </m:d>
                                </m:e>
                              </m:func>
                            </m:e>
                          </m:mr>
                        </m:m>
                      </m:e>
                    </m:d>
                  </m:oMath>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19" name="TextBox 17">
                <a:extLst>
                  <a:ext uri="{FF2B5EF4-FFF2-40B4-BE49-F238E27FC236}">
                    <a16:creationId xmlns:a16="http://schemas.microsoft.com/office/drawing/2014/main" id="{242C51A1-E902-4D42-7BDE-543B1334CFA4}"/>
                  </a:ext>
                </a:extLst>
              </p:cNvPr>
              <p:cNvSpPr txBox="1">
                <a:spLocks noRot="1" noChangeAspect="1" noMove="1" noResize="1" noEditPoints="1" noAdjustHandles="1" noChangeArrowheads="1" noChangeShapeType="1" noTextEdit="1"/>
              </p:cNvSpPr>
              <p:nvPr/>
            </p:nvSpPr>
            <p:spPr>
              <a:xfrm>
                <a:off x="5156937" y="4543892"/>
                <a:ext cx="5076056" cy="16339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8">
                <a:extLst>
                  <a:ext uri="{FF2B5EF4-FFF2-40B4-BE49-F238E27FC236}">
                    <a16:creationId xmlns:a16="http://schemas.microsoft.com/office/drawing/2014/main" id="{24A6B4B1-DF3C-7258-DF1E-36817EDAE7B7}"/>
                  </a:ext>
                </a:extLst>
              </p:cNvPr>
              <p:cNvSpPr txBox="1"/>
              <p:nvPr/>
            </p:nvSpPr>
            <p:spPr>
              <a:xfrm>
                <a:off x="5220744" y="3962809"/>
                <a:ext cx="3888432" cy="491288"/>
              </a:xfrm>
              <a:prstGeom prst="rect">
                <a:avLst/>
              </a:prstGeom>
              <a:noFill/>
            </p:spPr>
            <p:txBody>
              <a:bodyPr wrap="square">
                <a:spAutoFit/>
              </a:bodyPr>
              <a:lstStyle/>
              <a:p>
                <a:pPr fontAlgn="base">
                  <a:spcBef>
                    <a:spcPct val="0"/>
                  </a:spcBef>
                  <a:spcAft>
                    <a:spcPct val="0"/>
                  </a:spcAft>
                </a:pPr>
                <a14:m>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𝑓</m:t>
                        </m:r>
                        <m:r>
                          <a:rPr kumimoji="1" lang="en-US" altLang="zh-CN" sz="2400" b="1" i="1" smtClean="0">
                            <a:solidFill>
                              <a:srgbClr val="000000"/>
                            </a:solidFill>
                            <a:latin typeface="Cambria Math" panose="02040503050406030204" pitchFamily="18" charset="0"/>
                          </a:rPr>
                          <m:t>𝒂𝒃𝒄</m:t>
                        </m:r>
                      </m:sub>
                    </m:sSub>
                  </m:oMath>
                </a14:m>
                <a:r>
                  <a:rPr kumimoji="1" lang="zh-CN" altLang="en-US" sz="2400" dirty="0">
                    <a:solidFill>
                      <a:srgbClr val="000000"/>
                    </a:solidFill>
                    <a:latin typeface="Times New Roman" panose="02020603050405020304" pitchFamily="18" charset="0"/>
                    <a:ea typeface="宋体" panose="02010600030101010101" pitchFamily="2" charset="-122"/>
                  </a:rPr>
                  <a:t>永磁体所产生的磁链</a:t>
                </a:r>
              </a:p>
            </p:txBody>
          </p:sp>
        </mc:Choice>
        <mc:Fallback xmlns="">
          <p:sp>
            <p:nvSpPr>
              <p:cNvPr id="20" name="TextBox 18">
                <a:extLst>
                  <a:ext uri="{FF2B5EF4-FFF2-40B4-BE49-F238E27FC236}">
                    <a16:creationId xmlns:a16="http://schemas.microsoft.com/office/drawing/2014/main" id="{24A6B4B1-DF3C-7258-DF1E-36817EDAE7B7}"/>
                  </a:ext>
                </a:extLst>
              </p:cNvPr>
              <p:cNvSpPr txBox="1">
                <a:spLocks noRot="1" noChangeAspect="1" noMove="1" noResize="1" noEditPoints="1" noAdjustHandles="1" noChangeArrowheads="1" noChangeShapeType="1" noTextEdit="1"/>
              </p:cNvSpPr>
              <p:nvPr/>
            </p:nvSpPr>
            <p:spPr>
              <a:xfrm>
                <a:off x="5220744" y="3962809"/>
                <a:ext cx="3888432" cy="491288"/>
              </a:xfrm>
              <a:prstGeom prst="rect">
                <a:avLst/>
              </a:prstGeom>
              <a:blipFill>
                <a:blip r:embed="rId8"/>
                <a:stretch>
                  <a:fillRect l="-1254" t="-13580" b="-172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5988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941610" y="8010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31341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永磁同步电机的数学模型</a:t>
            </a:r>
          </a:p>
        </p:txBody>
      </p:sp>
      <p:sp>
        <p:nvSpPr>
          <p:cNvPr id="15" name="文本框 14">
            <a:extLst>
              <a:ext uri="{FF2B5EF4-FFF2-40B4-BE49-F238E27FC236}">
                <a16:creationId xmlns:a16="http://schemas.microsoft.com/office/drawing/2014/main" id="{E0658AC3-F46E-2741-A6B5-6F597D7B7486}"/>
              </a:ext>
            </a:extLst>
          </p:cNvPr>
          <p:cNvSpPr txBox="1"/>
          <p:nvPr/>
        </p:nvSpPr>
        <p:spPr>
          <a:xfrm>
            <a:off x="479593" y="1459368"/>
            <a:ext cx="5929827" cy="559769"/>
          </a:xfrm>
          <a:prstGeom prst="rect">
            <a:avLst/>
          </a:prstGeom>
          <a:noFill/>
        </p:spPr>
        <p:txBody>
          <a:bodyPr wrap="square">
            <a:spAutoFit/>
          </a:bodyPr>
          <a:lstStyle/>
          <a:p>
            <a:pPr marL="0" marR="0" lvl="0" indent="1270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一</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B</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C</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坐标系下的数学模型</a:t>
            </a:r>
            <a:endPar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等线" panose="02010600030101010101" pitchFamily="2" charset="-122"/>
            </a:endParaRPr>
          </a:p>
        </p:txBody>
      </p:sp>
      <p:sp>
        <p:nvSpPr>
          <p:cNvPr id="26" name="文本框 25">
            <a:extLst>
              <a:ext uri="{FF2B5EF4-FFF2-40B4-BE49-F238E27FC236}">
                <a16:creationId xmlns:a16="http://schemas.microsoft.com/office/drawing/2014/main" id="{E0017EE0-A3AB-BD03-3C5D-62E104EB2439}"/>
              </a:ext>
            </a:extLst>
          </p:cNvPr>
          <p:cNvSpPr txBox="1"/>
          <p:nvPr/>
        </p:nvSpPr>
        <p:spPr>
          <a:xfrm>
            <a:off x="2595848" y="6306773"/>
            <a:ext cx="3010761" cy="461665"/>
          </a:xfrm>
          <a:prstGeom prst="rect">
            <a:avLst/>
          </a:prstGeom>
          <a:noFill/>
        </p:spPr>
        <p:txBody>
          <a:bodyPr wrap="none" rtlCol="0">
            <a:spAutoFit/>
          </a:bodyPr>
          <a:lstStyle/>
          <a:p>
            <a:r>
              <a:rPr lang="zh-CN" altLang="en-US" sz="2400" dirty="0">
                <a:solidFill>
                  <a:srgbClr val="FF0000"/>
                </a:solidFill>
              </a:rPr>
              <a:t>若为面贴式，则</a:t>
            </a:r>
            <a:r>
              <a:rPr lang="en-US" altLang="zh-CN" sz="2400" dirty="0">
                <a:solidFill>
                  <a:srgbClr val="FF0000"/>
                </a:solidFill>
              </a:rPr>
              <a:t>L2=0</a:t>
            </a:r>
            <a:endParaRPr lang="zh-CN" altLang="en-US" sz="2400" dirty="0">
              <a:solidFill>
                <a:srgbClr val="FF0000"/>
              </a:solidFill>
            </a:endParaRPr>
          </a:p>
        </p:txBody>
      </p:sp>
      <p:pic>
        <p:nvPicPr>
          <p:cNvPr id="1026" name="Picture 2">
            <a:extLst>
              <a:ext uri="{FF2B5EF4-FFF2-40B4-BE49-F238E27FC236}">
                <a16:creationId xmlns:a16="http://schemas.microsoft.com/office/drawing/2014/main" id="{51B5ACD7-5B9E-01E9-E279-F1D2C16CD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838" y="1179059"/>
            <a:ext cx="5154390" cy="550767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1A6FF85-2795-C937-7102-763340F1613C}"/>
              </a:ext>
            </a:extLst>
          </p:cNvPr>
          <p:cNvSpPr txBox="1"/>
          <p:nvPr/>
        </p:nvSpPr>
        <p:spPr>
          <a:xfrm>
            <a:off x="576860" y="2059815"/>
            <a:ext cx="4590220" cy="1273875"/>
          </a:xfrm>
          <a:prstGeom prst="rect">
            <a:avLst/>
          </a:prstGeom>
          <a:noFill/>
        </p:spPr>
        <p:txBody>
          <a:bodyPr wrap="square">
            <a:spAutoFit/>
          </a:bodyPr>
          <a:lstStyle/>
          <a:p>
            <a:pPr indent="304800" algn="just">
              <a:lnSpc>
                <a:spcPct val="150000"/>
              </a:lnSpc>
            </a:pPr>
            <a:r>
              <a:rPr lang="zh-CN" altLang="en-US" sz="1800" dirty="0">
                <a:effectLst/>
                <a:latin typeface="黑体" panose="02010609060101010101" pitchFamily="49" charset="-122"/>
                <a:ea typeface="黑体" panose="02010609060101010101" pitchFamily="49" charset="-122"/>
                <a:cs typeface="Times New Roman" panose="02020603050405020304" pitchFamily="18" charset="0"/>
              </a:rPr>
              <a:t>由于凸极同步电机气隙不均匀，同一磁动势作用于气隙不同位置时，产生的气隙磁场不同，造成电感不同</a:t>
            </a:r>
            <a:endParaRPr lang="zh-CN" altLang="zh-CN" sz="1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4" name="图片 13">
            <a:extLst>
              <a:ext uri="{FF2B5EF4-FFF2-40B4-BE49-F238E27FC236}">
                <a16:creationId xmlns:a16="http://schemas.microsoft.com/office/drawing/2014/main" id="{AADDE976-8B5D-FAE2-2920-CEDA8927F3ED}"/>
              </a:ext>
            </a:extLst>
          </p:cNvPr>
          <p:cNvPicPr>
            <a:picLocks noChangeAspect="1"/>
          </p:cNvPicPr>
          <p:nvPr/>
        </p:nvPicPr>
        <p:blipFill>
          <a:blip r:embed="rId5"/>
          <a:stretch>
            <a:fillRect/>
          </a:stretch>
        </p:blipFill>
        <p:spPr>
          <a:xfrm>
            <a:off x="1458352" y="3429000"/>
            <a:ext cx="2679991" cy="2358295"/>
          </a:xfrm>
          <a:prstGeom prst="rect">
            <a:avLst/>
          </a:prstGeom>
        </p:spPr>
      </p:pic>
      <p:sp>
        <p:nvSpPr>
          <p:cNvPr id="19" name="文本框 18">
            <a:extLst>
              <a:ext uri="{FF2B5EF4-FFF2-40B4-BE49-F238E27FC236}">
                <a16:creationId xmlns:a16="http://schemas.microsoft.com/office/drawing/2014/main" id="{4D4AC84B-3B93-6760-E6AE-1C7049282F16}"/>
              </a:ext>
            </a:extLst>
          </p:cNvPr>
          <p:cNvSpPr txBox="1"/>
          <p:nvPr/>
        </p:nvSpPr>
        <p:spPr>
          <a:xfrm>
            <a:off x="206088" y="5798334"/>
            <a:ext cx="4722751" cy="646331"/>
          </a:xfrm>
          <a:prstGeom prst="rect">
            <a:avLst/>
          </a:prstGeom>
          <a:noFill/>
        </p:spPr>
        <p:txBody>
          <a:bodyPr wrap="square">
            <a:spAutoFit/>
          </a:bodyPr>
          <a:lstStyle/>
          <a:p>
            <a:r>
              <a:rPr lang="en-US" altLang="zh-CN" b="0" i="0" dirty="0">
                <a:solidFill>
                  <a:srgbClr val="121212"/>
                </a:solidFill>
                <a:effectLst/>
                <a:latin typeface="-apple-system"/>
              </a:rPr>
              <a:t>L1</a:t>
            </a:r>
            <a:r>
              <a:rPr lang="zh-CN" altLang="en-US" b="0" i="0" dirty="0">
                <a:solidFill>
                  <a:srgbClr val="121212"/>
                </a:solidFill>
                <a:effectLst/>
                <a:latin typeface="-apple-system"/>
              </a:rPr>
              <a:t>为空间基本气隙产生的电感分量，</a:t>
            </a:r>
            <a:r>
              <a:rPr lang="en-US" altLang="zh-CN" b="0" i="0" dirty="0">
                <a:solidFill>
                  <a:srgbClr val="121212"/>
                </a:solidFill>
                <a:effectLst/>
                <a:latin typeface="-apple-system"/>
              </a:rPr>
              <a:t>L2</a:t>
            </a:r>
            <a:r>
              <a:rPr lang="zh-CN" altLang="en-US" b="0" i="0" dirty="0">
                <a:solidFill>
                  <a:srgbClr val="121212"/>
                </a:solidFill>
                <a:effectLst/>
                <a:latin typeface="-apple-system"/>
              </a:rPr>
              <a:t>为转子位置依赖磁链产生的电感分量。</a:t>
            </a:r>
            <a:endParaRPr lang="zh-CN" altLang="en-US" dirty="0"/>
          </a:p>
        </p:txBody>
      </p:sp>
    </p:spTree>
    <p:extLst>
      <p:ext uri="{BB962C8B-B14F-4D97-AF65-F5344CB8AC3E}">
        <p14:creationId xmlns:p14="http://schemas.microsoft.com/office/powerpoint/2010/main" val="342059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116205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31341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永磁同步电机的数学模型</a:t>
            </a:r>
          </a:p>
        </p:txBody>
      </p:sp>
      <p:sp>
        <p:nvSpPr>
          <p:cNvPr id="15" name="文本框 14">
            <a:extLst>
              <a:ext uri="{FF2B5EF4-FFF2-40B4-BE49-F238E27FC236}">
                <a16:creationId xmlns:a16="http://schemas.microsoft.com/office/drawing/2014/main" id="{E0658AC3-F46E-2741-A6B5-6F597D7B7486}"/>
              </a:ext>
            </a:extLst>
          </p:cNvPr>
          <p:cNvSpPr txBox="1"/>
          <p:nvPr/>
        </p:nvSpPr>
        <p:spPr>
          <a:xfrm>
            <a:off x="479593" y="1459368"/>
            <a:ext cx="5929827" cy="559769"/>
          </a:xfrm>
          <a:prstGeom prst="rect">
            <a:avLst/>
          </a:prstGeom>
          <a:noFill/>
        </p:spPr>
        <p:txBody>
          <a:bodyPr wrap="square">
            <a:spAutoFit/>
          </a:bodyPr>
          <a:lstStyle/>
          <a:p>
            <a:pPr marL="0" marR="0" lvl="0" indent="1270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一</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B</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C</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坐标系下的数学模型</a:t>
            </a:r>
            <a:endPar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等线" panose="02010600030101010101" pitchFamily="2" charset="-122"/>
            </a:endParaRPr>
          </a:p>
        </p:txBody>
      </p:sp>
      <p:sp>
        <p:nvSpPr>
          <p:cNvPr id="6" name="文本框 5">
            <a:extLst>
              <a:ext uri="{FF2B5EF4-FFF2-40B4-BE49-F238E27FC236}">
                <a16:creationId xmlns:a16="http://schemas.microsoft.com/office/drawing/2014/main" id="{6FA47A38-0F6E-C532-6E8F-F0E7E9B58298}"/>
              </a:ext>
            </a:extLst>
          </p:cNvPr>
          <p:cNvSpPr txBox="1"/>
          <p:nvPr/>
        </p:nvSpPr>
        <p:spPr>
          <a:xfrm>
            <a:off x="769938" y="3014219"/>
            <a:ext cx="10579100" cy="1200329"/>
          </a:xfrm>
          <a:prstGeom prst="rect">
            <a:avLst/>
          </a:prstGeom>
          <a:noFill/>
        </p:spPr>
        <p:txBody>
          <a:bodyPr wrap="square">
            <a:spAutoFit/>
          </a:bodyPr>
          <a:lstStyle/>
          <a:p>
            <a:pPr indent="180340" fontAlgn="ctr">
              <a:lnSpc>
                <a:spcPct val="150000"/>
              </a:lnSpc>
              <a:tabLst>
                <a:tab pos="2430780" algn="ctr"/>
                <a:tab pos="5581015" algn="r"/>
              </a:tabLst>
            </a:pPr>
            <a:r>
              <a:rPr lang="zh-CN" altLang="zh-CN" sz="2400" dirty="0">
                <a:effectLst/>
                <a:latin typeface="黑体" panose="02010609060101010101" pitchFamily="49" charset="-122"/>
                <a:ea typeface="黑体" panose="02010609060101010101" pitchFamily="49" charset="-122"/>
                <a:cs typeface="Times New Roman" panose="02020603050405020304" pitchFamily="18" charset="0"/>
              </a:rPr>
              <a:t>由磁共能</a:t>
            </a:r>
            <a:r>
              <a:rPr lang="en-GB" altLang="zh-CN" sz="2400" i="1" dirty="0" err="1">
                <a:effectLst/>
                <a:latin typeface="黑体" panose="02010609060101010101" pitchFamily="49" charset="-122"/>
                <a:ea typeface="黑体" panose="02010609060101010101" pitchFamily="49" charset="-122"/>
                <a:cs typeface="宋体" panose="02010600030101010101" pitchFamily="2" charset="-122"/>
              </a:rPr>
              <a:t>W</a:t>
            </a:r>
            <a:r>
              <a:rPr lang="en-GB" altLang="zh-CN" sz="2400" baseline="-25000" dirty="0" err="1">
                <a:effectLst/>
                <a:latin typeface="黑体" panose="02010609060101010101" pitchFamily="49" charset="-122"/>
                <a:ea typeface="黑体" panose="02010609060101010101" pitchFamily="49" charset="-122"/>
                <a:cs typeface="宋体" panose="02010600030101010101" pitchFamily="2" charset="-122"/>
              </a:rPr>
              <a:t>c</a:t>
            </a:r>
            <a:r>
              <a:rPr lang="zh-CN" altLang="zh-CN" sz="2400" dirty="0">
                <a:effectLst/>
                <a:latin typeface="黑体" panose="02010609060101010101" pitchFamily="49" charset="-122"/>
                <a:ea typeface="黑体" panose="02010609060101010101" pitchFamily="49" charset="-122"/>
                <a:cs typeface="Times New Roman" panose="02020603050405020304" pitchFamily="18" charset="0"/>
              </a:rPr>
              <a:t>对机械角度求偏导（电流约束为常值）便可以得到永磁同步电机转矩的表达式为</a:t>
            </a:r>
            <a:endParaRPr lang="zh-CN" altLang="zh-CN" sz="2400" dirty="0">
              <a:effectLst/>
              <a:latin typeface="黑体" panose="02010609060101010101" pitchFamily="49" charset="-122"/>
              <a:ea typeface="黑体" panose="02010609060101010101" pitchFamily="49" charset="-122"/>
              <a:cs typeface="宋体" panose="02010600030101010101" pitchFamily="2" charset="-122"/>
            </a:endParaRPr>
          </a:p>
        </p:txBody>
      </p:sp>
      <p:graphicFrame>
        <p:nvGraphicFramePr>
          <p:cNvPr id="14" name="对象 13">
            <a:extLst>
              <a:ext uri="{FF2B5EF4-FFF2-40B4-BE49-F238E27FC236}">
                <a16:creationId xmlns:a16="http://schemas.microsoft.com/office/drawing/2014/main" id="{00623C1A-EFD0-A301-F7E3-4A74ABB8D57D}"/>
              </a:ext>
            </a:extLst>
          </p:cNvPr>
          <p:cNvGraphicFramePr>
            <a:graphicFrameLocks noChangeAspect="1"/>
          </p:cNvGraphicFramePr>
          <p:nvPr>
            <p:extLst>
              <p:ext uri="{D42A27DB-BD31-4B8C-83A1-F6EECF244321}">
                <p14:modId xmlns:p14="http://schemas.microsoft.com/office/powerpoint/2010/main" val="3692399486"/>
              </p:ext>
            </p:extLst>
          </p:nvPr>
        </p:nvGraphicFramePr>
        <p:xfrm>
          <a:off x="1742629" y="4521816"/>
          <a:ext cx="7770118" cy="1257816"/>
        </p:xfrm>
        <a:graphic>
          <a:graphicData uri="http://schemas.openxmlformats.org/presentationml/2006/ole">
            <mc:AlternateContent xmlns:mc="http://schemas.openxmlformats.org/markup-compatibility/2006">
              <mc:Choice xmlns:v="urn:schemas-microsoft-com:vml" Requires="v">
                <p:oleObj name="Equation" r:id="rId4" imgW="2882900" imgH="457200" progId="Equation.DSMT4">
                  <p:embed/>
                </p:oleObj>
              </mc:Choice>
              <mc:Fallback>
                <p:oleObj name="Equation" r:id="rId4" imgW="28829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2629" y="4521816"/>
                        <a:ext cx="7770118" cy="1257816"/>
                      </a:xfrm>
                      <a:prstGeom prst="rect">
                        <a:avLst/>
                      </a:prstGeom>
                      <a:noFill/>
                    </p:spPr>
                  </p:pic>
                </p:oleObj>
              </mc:Fallback>
            </mc:AlternateContent>
          </a:graphicData>
        </a:graphic>
      </p:graphicFrame>
      <p:sp>
        <p:nvSpPr>
          <p:cNvPr id="18" name="TextBox 6">
            <a:extLst>
              <a:ext uri="{FF2B5EF4-FFF2-40B4-BE49-F238E27FC236}">
                <a16:creationId xmlns:a16="http://schemas.microsoft.com/office/drawing/2014/main" id="{D270992D-C3ED-D7FA-EAD8-836504159A69}"/>
              </a:ext>
            </a:extLst>
          </p:cNvPr>
          <p:cNvSpPr txBox="1"/>
          <p:nvPr/>
        </p:nvSpPr>
        <p:spPr>
          <a:xfrm>
            <a:off x="769938" y="2171554"/>
            <a:ext cx="312136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err="1">
                <a:ln>
                  <a:noFill/>
                </a:ln>
                <a:solidFill>
                  <a:srgbClr val="FF0000"/>
                </a:solidFill>
                <a:effectLst/>
                <a:uLnTx/>
                <a:uFillTx/>
                <a:latin typeface="Times New Roman" panose="02020603050405020304" pitchFamily="18" charset="0"/>
                <a:ea typeface="宋体" panose="02010600030101010101" pitchFamily="2" charset="-122"/>
                <a:cs typeface="+mn-cs"/>
              </a:rPr>
              <a:t>abc</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坐标系下转矩计算</a:t>
            </a:r>
          </a:p>
        </p:txBody>
      </p:sp>
    </p:spTree>
    <p:extLst>
      <p:ext uri="{BB962C8B-B14F-4D97-AF65-F5344CB8AC3E}">
        <p14:creationId xmlns:p14="http://schemas.microsoft.com/office/powerpoint/2010/main" val="172257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975200" y="760726"/>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31341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永磁同步电机的数学模型</a:t>
            </a:r>
          </a:p>
        </p:txBody>
      </p:sp>
      <p:sp>
        <p:nvSpPr>
          <p:cNvPr id="15" name="文本框 14">
            <a:extLst>
              <a:ext uri="{FF2B5EF4-FFF2-40B4-BE49-F238E27FC236}">
                <a16:creationId xmlns:a16="http://schemas.microsoft.com/office/drawing/2014/main" id="{E0658AC3-F46E-2741-A6B5-6F597D7B7486}"/>
              </a:ext>
            </a:extLst>
          </p:cNvPr>
          <p:cNvSpPr txBox="1"/>
          <p:nvPr/>
        </p:nvSpPr>
        <p:spPr>
          <a:xfrm>
            <a:off x="4163955" y="895007"/>
            <a:ext cx="3928059" cy="559769"/>
          </a:xfrm>
          <a:prstGeom prst="rect">
            <a:avLst/>
          </a:prstGeom>
          <a:noFill/>
        </p:spPr>
        <p:txBody>
          <a:bodyPr wrap="square">
            <a:spAutoFit/>
          </a:bodyPr>
          <a:lstStyle/>
          <a:p>
            <a:pPr marL="0" marR="0" lvl="0" indent="1270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矢量控制坐标变换过程</a:t>
            </a:r>
            <a:endPar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等线" panose="02010600030101010101" pitchFamily="2" charset="-122"/>
            </a:endParaRPr>
          </a:p>
        </p:txBody>
      </p:sp>
      <p:sp>
        <p:nvSpPr>
          <p:cNvPr id="4" name="TextBox 5">
            <a:extLst>
              <a:ext uri="{FF2B5EF4-FFF2-40B4-BE49-F238E27FC236}">
                <a16:creationId xmlns:a16="http://schemas.microsoft.com/office/drawing/2014/main" id="{EB1C8C76-0C0F-5EF3-510B-971B60C88282}"/>
              </a:ext>
            </a:extLst>
          </p:cNvPr>
          <p:cNvSpPr txBox="1"/>
          <p:nvPr/>
        </p:nvSpPr>
        <p:spPr>
          <a:xfrm>
            <a:off x="246342" y="2009076"/>
            <a:ext cx="157447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err="1">
                <a:ln>
                  <a:noFill/>
                </a:ln>
                <a:solidFill>
                  <a:srgbClr val="FF0000"/>
                </a:solidFill>
                <a:effectLst/>
                <a:uLnTx/>
                <a:uFillTx/>
                <a:latin typeface="Times New Roman" panose="02020603050405020304" pitchFamily="18" charset="0"/>
                <a:ea typeface="宋体" panose="02010600030101010101" pitchFamily="2" charset="-122"/>
                <a:cs typeface="+mn-cs"/>
              </a:rPr>
              <a:t>abc</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坐标系</a:t>
            </a:r>
          </a:p>
        </p:txBody>
      </p:sp>
      <p:sp>
        <p:nvSpPr>
          <p:cNvPr id="6" name="TextBox 11">
            <a:extLst>
              <a:ext uri="{FF2B5EF4-FFF2-40B4-BE49-F238E27FC236}">
                <a16:creationId xmlns:a16="http://schemas.microsoft.com/office/drawing/2014/main" id="{DDD75A26-E495-53CF-E5EF-C0389543FE34}"/>
              </a:ext>
            </a:extLst>
          </p:cNvPr>
          <p:cNvSpPr txBox="1"/>
          <p:nvPr/>
        </p:nvSpPr>
        <p:spPr>
          <a:xfrm>
            <a:off x="246342" y="2592491"/>
            <a:ext cx="2011371"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电压方程</a:t>
            </a:r>
          </a:p>
        </p:txBody>
      </p:sp>
      <p:cxnSp>
        <p:nvCxnSpPr>
          <p:cNvPr id="11" name="Straight Connector 14">
            <a:extLst>
              <a:ext uri="{FF2B5EF4-FFF2-40B4-BE49-F238E27FC236}">
                <a16:creationId xmlns:a16="http://schemas.microsoft.com/office/drawing/2014/main" id="{178AFC3A-D5F2-06EF-F4ED-930DF1C5BB6C}"/>
              </a:ext>
            </a:extLst>
          </p:cNvPr>
          <p:cNvCxnSpPr>
            <a:cxnSpLocks/>
          </p:cNvCxnSpPr>
          <p:nvPr/>
        </p:nvCxnSpPr>
        <p:spPr bwMode="auto">
          <a:xfrm flipH="1">
            <a:off x="508345" y="4802671"/>
            <a:ext cx="7890220" cy="0"/>
          </a:xfrm>
          <a:prstGeom prst="line">
            <a:avLst/>
          </a:prstGeom>
          <a:solidFill>
            <a:schemeClr val="accent1"/>
          </a:solidFill>
          <a:ln w="571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5">
            <a:extLst>
              <a:ext uri="{FF2B5EF4-FFF2-40B4-BE49-F238E27FC236}">
                <a16:creationId xmlns:a16="http://schemas.microsoft.com/office/drawing/2014/main" id="{BDD0E176-41C4-F75B-F360-26F92370601D}"/>
              </a:ext>
            </a:extLst>
          </p:cNvPr>
          <p:cNvSpPr txBox="1"/>
          <p:nvPr/>
        </p:nvSpPr>
        <p:spPr>
          <a:xfrm>
            <a:off x="6575946" y="2687784"/>
            <a:ext cx="1515427" cy="461665"/>
          </a:xfrm>
          <a:prstGeom prst="rect">
            <a:avLst/>
          </a:prstGeom>
          <a:noFill/>
          <a:ln w="28575">
            <a:solidFill>
              <a:schemeClr val="accent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l-GR" altLang="zh-CN" sz="2400" b="1"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αβ</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坐标系</a:t>
            </a:r>
          </a:p>
        </p:txBody>
      </p:sp>
      <p:cxnSp>
        <p:nvCxnSpPr>
          <p:cNvPr id="18" name="Straight Connector 16">
            <a:extLst>
              <a:ext uri="{FF2B5EF4-FFF2-40B4-BE49-F238E27FC236}">
                <a16:creationId xmlns:a16="http://schemas.microsoft.com/office/drawing/2014/main" id="{53522072-AE9C-5333-481C-A6AAF0BF5B0A}"/>
              </a:ext>
            </a:extLst>
          </p:cNvPr>
          <p:cNvCxnSpPr>
            <a:cxnSpLocks/>
          </p:cNvCxnSpPr>
          <p:nvPr/>
        </p:nvCxnSpPr>
        <p:spPr bwMode="auto">
          <a:xfrm>
            <a:off x="5539165" y="2573060"/>
            <a:ext cx="641" cy="2229611"/>
          </a:xfrm>
          <a:prstGeom prst="line">
            <a:avLst/>
          </a:prstGeom>
          <a:solidFill>
            <a:schemeClr val="accent1"/>
          </a:solidFill>
          <a:ln w="571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7">
            <a:extLst>
              <a:ext uri="{FF2B5EF4-FFF2-40B4-BE49-F238E27FC236}">
                <a16:creationId xmlns:a16="http://schemas.microsoft.com/office/drawing/2014/main" id="{33D0CC62-63AD-AF0E-D661-CB9525F5FB30}"/>
              </a:ext>
            </a:extLst>
          </p:cNvPr>
          <p:cNvSpPr txBox="1"/>
          <p:nvPr/>
        </p:nvSpPr>
        <p:spPr>
          <a:xfrm>
            <a:off x="6575946" y="5643927"/>
            <a:ext cx="1446230" cy="461665"/>
          </a:xfrm>
          <a:prstGeom prst="rect">
            <a:avLst/>
          </a:prstGeom>
          <a:noFill/>
          <a:ln w="38100">
            <a:solidFill>
              <a:schemeClr val="accent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dq</a:t>
            </a:r>
            <a:r>
              <a:rPr kumimoji="1" lang="zh-CN" altLang="en-US" sz="2400" b="1"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坐标系</a:t>
            </a:r>
            <a:endPar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20" name="Arrow: Right 25">
            <a:extLst>
              <a:ext uri="{FF2B5EF4-FFF2-40B4-BE49-F238E27FC236}">
                <a16:creationId xmlns:a16="http://schemas.microsoft.com/office/drawing/2014/main" id="{D717F95F-C36E-467B-4CD2-3BBF48D4D8CC}"/>
              </a:ext>
            </a:extLst>
          </p:cNvPr>
          <p:cNvSpPr/>
          <p:nvPr/>
        </p:nvSpPr>
        <p:spPr bwMode="auto">
          <a:xfrm>
            <a:off x="4885161" y="3078330"/>
            <a:ext cx="1308008" cy="45776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4" name="Arrow: Down 26">
            <a:extLst>
              <a:ext uri="{FF2B5EF4-FFF2-40B4-BE49-F238E27FC236}">
                <a16:creationId xmlns:a16="http://schemas.microsoft.com/office/drawing/2014/main" id="{13176A93-5C81-0689-00F4-320A713C5B38}"/>
              </a:ext>
            </a:extLst>
          </p:cNvPr>
          <p:cNvSpPr/>
          <p:nvPr/>
        </p:nvSpPr>
        <p:spPr bwMode="auto">
          <a:xfrm>
            <a:off x="6700310" y="3972176"/>
            <a:ext cx="432039" cy="1379156"/>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5" name="TextBox 20">
                <a:extLst>
                  <a:ext uri="{FF2B5EF4-FFF2-40B4-BE49-F238E27FC236}">
                    <a16:creationId xmlns:a16="http://schemas.microsoft.com/office/drawing/2014/main" id="{F882C6CE-7189-559F-F1F6-FEADA1A7FB03}"/>
                  </a:ext>
                </a:extLst>
              </p:cNvPr>
              <p:cNvSpPr txBox="1"/>
              <p:nvPr/>
            </p:nvSpPr>
            <p:spPr>
              <a:xfrm>
                <a:off x="2030888" y="2441952"/>
                <a:ext cx="3034356" cy="701218"/>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𝒖</m:t>
                          </m:r>
                        </m:e>
                        <m:sub>
                          <m: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𝑎𝑏𝑐</m:t>
                          </m:r>
                        </m:sub>
                      </m:sSub>
                      <m:r>
                        <a:rPr lang="en-US" altLang="zh-CN" b="0">
                          <a:solidFill>
                            <a:srgbClr val="000000"/>
                          </a:solidFill>
                          <a:latin typeface="Cambria Math" panose="02040503050406030204" pitchFamily="18" charset="0"/>
                        </a:rPr>
                        <m:t>=</m:t>
                      </m:r>
                      <m:r>
                        <a:rPr lang="en-US" altLang="zh-CN" b="0">
                          <a:solidFill>
                            <a:srgbClr val="000000"/>
                          </a:solidFill>
                          <a:latin typeface="Cambria Math" panose="02040503050406030204" pitchFamily="18" charset="0"/>
                        </a:rPr>
                        <m:t>𝑅</m:t>
                      </m:r>
                      <m:sSub>
                        <m:sSubPr>
                          <m:ctrlP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m:t>
                          </m:r>
                        </m:e>
                        <m:sub>
                          <m: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𝑎𝑏𝑐</m:t>
                          </m:r>
                        </m:sub>
                      </m:sSub>
                      <m: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𝑑</m:t>
                          </m:r>
                          <m:sSub>
                            <m:sSubPr>
                              <m:ctrlP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l-GR" altLang="zh-CN" sz="2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𝜳</m:t>
                              </m:r>
                            </m:e>
                            <m:sub>
                              <m: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𝑎𝑏𝑐</m:t>
                              </m:r>
                            </m:sub>
                          </m:sSub>
                        </m:num>
                        <m:den>
                          <m:r>
                            <a:rPr kumimoji="1"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𝑑𝑡</m:t>
                          </m:r>
                        </m:den>
                      </m:f>
                    </m:oMath>
                  </m:oMathPara>
                </a14:m>
                <a:endPar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25" name="TextBox 20">
                <a:extLst>
                  <a:ext uri="{FF2B5EF4-FFF2-40B4-BE49-F238E27FC236}">
                    <a16:creationId xmlns:a16="http://schemas.microsoft.com/office/drawing/2014/main" id="{F882C6CE-7189-559F-F1F6-FEADA1A7FB03}"/>
                  </a:ext>
                </a:extLst>
              </p:cNvPr>
              <p:cNvSpPr txBox="1">
                <a:spLocks noRot="1" noChangeAspect="1" noMove="1" noResize="1" noEditPoints="1" noAdjustHandles="1" noChangeArrowheads="1" noChangeShapeType="1" noTextEdit="1"/>
              </p:cNvSpPr>
              <p:nvPr/>
            </p:nvSpPr>
            <p:spPr>
              <a:xfrm>
                <a:off x="2030888" y="2441952"/>
                <a:ext cx="3034356" cy="70121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7">
                <a:extLst>
                  <a:ext uri="{FF2B5EF4-FFF2-40B4-BE49-F238E27FC236}">
                    <a16:creationId xmlns:a16="http://schemas.microsoft.com/office/drawing/2014/main" id="{13A95E6B-4DB0-9E57-E1F7-F094A689E67B}"/>
                  </a:ext>
                </a:extLst>
              </p:cNvPr>
              <p:cNvSpPr txBox="1"/>
              <p:nvPr/>
            </p:nvSpPr>
            <p:spPr>
              <a:xfrm>
                <a:off x="2065481" y="3687865"/>
                <a:ext cx="2965171" cy="398955"/>
              </a:xfrm>
              <a:prstGeom prst="rect">
                <a:avLst/>
              </a:prstGeom>
              <a:noFill/>
            </p:spPr>
            <p:txBody>
              <a:bodyPr wrap="none" lIns="0" tIns="0" rIns="0" bIns="0"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0000"/>
                              </a:solidFill>
                              <a:latin typeface="Cambria Math" panose="02040503050406030204" pitchFamily="18" charset="0"/>
                            </a:rPr>
                          </m:ctrlPr>
                        </m:sSubPr>
                        <m:e>
                          <m:r>
                            <a:rPr kumimoji="1" lang="zh-CN" altLang="en-US" sz="2400" b="1" i="1" smtClean="0">
                              <a:solidFill>
                                <a:srgbClr val="000000"/>
                              </a:solidFill>
                              <a:latin typeface="Cambria Math" panose="02040503050406030204" pitchFamily="18" charset="0"/>
                            </a:rPr>
                            <m:t>𝝍</m:t>
                          </m:r>
                        </m:e>
                        <m:sub>
                          <m:r>
                            <a:rPr kumimoji="1" lang="en-US" altLang="zh-CN" sz="2400" i="1" smtClean="0">
                              <a:solidFill>
                                <a:srgbClr val="000000"/>
                              </a:solidFill>
                              <a:latin typeface="Cambria Math" panose="02040503050406030204" pitchFamily="18" charset="0"/>
                            </a:rPr>
                            <m:t>𝑎𝑏𝑐</m:t>
                          </m:r>
                        </m:sub>
                      </m:sSub>
                      <m:r>
                        <a:rPr kumimoji="1" lang="en-US" altLang="zh-CN" sz="2400" i="1" smtClean="0">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𝑳</m:t>
                      </m:r>
                      <m:sSub>
                        <m:sSubPr>
                          <m:ctrlPr>
                            <a:rPr kumimoji="1" lang="en-US" altLang="zh-CN" sz="2400"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𝒊</m:t>
                          </m:r>
                        </m:e>
                        <m:sub>
                          <m:r>
                            <a:rPr kumimoji="1" lang="en-US" altLang="zh-CN" sz="2400" i="1" smtClean="0">
                              <a:solidFill>
                                <a:srgbClr val="000000"/>
                              </a:solidFill>
                              <a:latin typeface="Cambria Math" panose="02040503050406030204" pitchFamily="18" charset="0"/>
                            </a:rPr>
                            <m:t>𝑎𝑏𝑐</m:t>
                          </m:r>
                        </m:sub>
                      </m:sSub>
                      <m:r>
                        <a:rPr kumimoji="1" lang="en-US" altLang="zh-CN" sz="2400"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𝑓</m:t>
                          </m:r>
                          <m:r>
                            <a:rPr kumimoji="1" lang="en-US" altLang="zh-CN" sz="2400" b="1" i="1" smtClean="0">
                              <a:solidFill>
                                <a:srgbClr val="000000"/>
                              </a:solidFill>
                              <a:latin typeface="Cambria Math" panose="02040503050406030204" pitchFamily="18" charset="0"/>
                            </a:rPr>
                            <m:t>𝒂𝒃𝒄</m:t>
                          </m:r>
                        </m:sub>
                      </m:sSub>
                    </m:oMath>
                  </m:oMathPara>
                </a14:m>
                <a:endParaRPr kumimoji="1" lang="zh-CN" altLang="en-US" sz="2400" dirty="0">
                  <a:solidFill>
                    <a:srgbClr val="000000"/>
                  </a:solidFill>
                  <a:latin typeface="Times New Roman" panose="02020603050405020304" pitchFamily="18" charset="0"/>
                  <a:ea typeface="宋体" panose="02010600030101010101" pitchFamily="2" charset="-122"/>
                </a:endParaRPr>
              </a:p>
            </p:txBody>
          </p:sp>
        </mc:Choice>
        <mc:Fallback xmlns="">
          <p:sp>
            <p:nvSpPr>
              <p:cNvPr id="27" name="TextBox 7">
                <a:extLst>
                  <a:ext uri="{FF2B5EF4-FFF2-40B4-BE49-F238E27FC236}">
                    <a16:creationId xmlns:a16="http://schemas.microsoft.com/office/drawing/2014/main" id="{13A95E6B-4DB0-9E57-E1F7-F094A689E67B}"/>
                  </a:ext>
                </a:extLst>
              </p:cNvPr>
              <p:cNvSpPr txBox="1">
                <a:spLocks noRot="1" noChangeAspect="1" noMove="1" noResize="1" noEditPoints="1" noAdjustHandles="1" noChangeArrowheads="1" noChangeShapeType="1" noTextEdit="1"/>
              </p:cNvSpPr>
              <p:nvPr/>
            </p:nvSpPr>
            <p:spPr>
              <a:xfrm>
                <a:off x="2065481" y="3687865"/>
                <a:ext cx="2965171" cy="398955"/>
              </a:xfrm>
              <a:prstGeom prst="rect">
                <a:avLst/>
              </a:prstGeom>
              <a:blipFill>
                <a:blip r:embed="rId5"/>
                <a:stretch>
                  <a:fillRect l="-3292" r="-1029" b="-27692"/>
                </a:stretch>
              </a:blipFill>
            </p:spPr>
            <p:txBody>
              <a:bodyPr/>
              <a:lstStyle/>
              <a:p>
                <a:r>
                  <a:rPr lang="zh-CN" altLang="en-US">
                    <a:noFill/>
                  </a:rPr>
                  <a:t> </a:t>
                </a:r>
              </a:p>
            </p:txBody>
          </p:sp>
        </mc:Fallback>
      </mc:AlternateContent>
      <p:sp>
        <p:nvSpPr>
          <p:cNvPr id="28" name="TextBox 11">
            <a:extLst>
              <a:ext uri="{FF2B5EF4-FFF2-40B4-BE49-F238E27FC236}">
                <a16:creationId xmlns:a16="http://schemas.microsoft.com/office/drawing/2014/main" id="{822802CA-9D12-7D3F-3E1E-8B40C97E35CB}"/>
              </a:ext>
            </a:extLst>
          </p:cNvPr>
          <p:cNvSpPr txBox="1"/>
          <p:nvPr/>
        </p:nvSpPr>
        <p:spPr>
          <a:xfrm>
            <a:off x="246342" y="3635820"/>
            <a:ext cx="2011371"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磁链方程</a:t>
            </a:r>
          </a:p>
        </p:txBody>
      </p:sp>
      <p:sp>
        <p:nvSpPr>
          <p:cNvPr id="29" name="TextBox 11">
            <a:extLst>
              <a:ext uri="{FF2B5EF4-FFF2-40B4-BE49-F238E27FC236}">
                <a16:creationId xmlns:a16="http://schemas.microsoft.com/office/drawing/2014/main" id="{A11BE7AC-FB39-BAC9-6E35-A00BE7D4C37E}"/>
              </a:ext>
            </a:extLst>
          </p:cNvPr>
          <p:cNvSpPr txBox="1"/>
          <p:nvPr/>
        </p:nvSpPr>
        <p:spPr>
          <a:xfrm>
            <a:off x="4414875" y="5431622"/>
            <a:ext cx="2011371"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电压方程</a:t>
            </a:r>
          </a:p>
        </p:txBody>
      </p:sp>
      <p:sp>
        <p:nvSpPr>
          <p:cNvPr id="30" name="TextBox 11">
            <a:extLst>
              <a:ext uri="{FF2B5EF4-FFF2-40B4-BE49-F238E27FC236}">
                <a16:creationId xmlns:a16="http://schemas.microsoft.com/office/drawing/2014/main" id="{441CB6D8-1E7A-ABC4-4380-7F0A0FC58B87}"/>
              </a:ext>
            </a:extLst>
          </p:cNvPr>
          <p:cNvSpPr txBox="1"/>
          <p:nvPr/>
        </p:nvSpPr>
        <p:spPr>
          <a:xfrm>
            <a:off x="4453455" y="5953165"/>
            <a:ext cx="2011371"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磁链方程</a:t>
            </a:r>
          </a:p>
        </p:txBody>
      </p:sp>
      <p:sp>
        <p:nvSpPr>
          <p:cNvPr id="31" name="Rectangle 2">
            <a:extLst>
              <a:ext uri="{FF2B5EF4-FFF2-40B4-BE49-F238E27FC236}">
                <a16:creationId xmlns:a16="http://schemas.microsoft.com/office/drawing/2014/main" id="{EF0F4001-4F22-C491-E8C3-708D7BC5F1D6}"/>
              </a:ext>
            </a:extLst>
          </p:cNvPr>
          <p:cNvSpPr>
            <a:spLocks noChangeArrowheads="1"/>
          </p:cNvSpPr>
          <p:nvPr/>
        </p:nvSpPr>
        <p:spPr bwMode="auto">
          <a:xfrm>
            <a:off x="9144366" y="40819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对象 31">
            <a:extLst>
              <a:ext uri="{FF2B5EF4-FFF2-40B4-BE49-F238E27FC236}">
                <a16:creationId xmlns:a16="http://schemas.microsoft.com/office/drawing/2014/main" id="{C587379F-BED3-A965-8418-1C5D6DA5AD15}"/>
              </a:ext>
            </a:extLst>
          </p:cNvPr>
          <p:cNvGraphicFramePr>
            <a:graphicFrameLocks noChangeAspect="1"/>
          </p:cNvGraphicFramePr>
          <p:nvPr>
            <p:extLst>
              <p:ext uri="{D42A27DB-BD31-4B8C-83A1-F6EECF244321}">
                <p14:modId xmlns:p14="http://schemas.microsoft.com/office/powerpoint/2010/main" val="1511452618"/>
              </p:ext>
            </p:extLst>
          </p:nvPr>
        </p:nvGraphicFramePr>
        <p:xfrm>
          <a:off x="8634336" y="4061208"/>
          <a:ext cx="3203185" cy="2668917"/>
        </p:xfrm>
        <a:graphic>
          <a:graphicData uri="http://schemas.openxmlformats.org/presentationml/2006/ole">
            <mc:AlternateContent xmlns:mc="http://schemas.openxmlformats.org/markup-compatibility/2006">
              <mc:Choice xmlns:v="urn:schemas-microsoft-com:vml" Requires="v">
                <p:oleObj name="Visio" r:id="rId6" imgW="1821145" imgH="1516113" progId="Visio.Drawing.11">
                  <p:embed/>
                </p:oleObj>
              </mc:Choice>
              <mc:Fallback>
                <p:oleObj name="Visio" r:id="rId6" imgW="1821145" imgH="1516113"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336" y="4061208"/>
                        <a:ext cx="3203185" cy="2668917"/>
                      </a:xfrm>
                      <a:prstGeom prst="rect">
                        <a:avLst/>
                      </a:prstGeom>
                      <a:noFill/>
                    </p:spPr>
                  </p:pic>
                </p:oleObj>
              </mc:Fallback>
            </mc:AlternateContent>
          </a:graphicData>
        </a:graphic>
      </p:graphicFrame>
      <p:graphicFrame>
        <p:nvGraphicFramePr>
          <p:cNvPr id="35" name="Object 5">
            <a:extLst>
              <a:ext uri="{FF2B5EF4-FFF2-40B4-BE49-F238E27FC236}">
                <a16:creationId xmlns:a16="http://schemas.microsoft.com/office/drawing/2014/main" id="{86407001-AB05-52DB-4AC0-E2417733300D}"/>
              </a:ext>
            </a:extLst>
          </p:cNvPr>
          <p:cNvGraphicFramePr>
            <a:graphicFrameLocks noChangeAspect="1"/>
          </p:cNvGraphicFramePr>
          <p:nvPr>
            <p:extLst>
              <p:ext uri="{D42A27DB-BD31-4B8C-83A1-F6EECF244321}">
                <p14:modId xmlns:p14="http://schemas.microsoft.com/office/powerpoint/2010/main" val="1207161403"/>
              </p:ext>
            </p:extLst>
          </p:nvPr>
        </p:nvGraphicFramePr>
        <p:xfrm>
          <a:off x="8617836" y="615376"/>
          <a:ext cx="3308185" cy="3653151"/>
        </p:xfrm>
        <a:graphic>
          <a:graphicData uri="http://schemas.openxmlformats.org/presentationml/2006/ole">
            <mc:AlternateContent xmlns:mc="http://schemas.openxmlformats.org/markup-compatibility/2006">
              <mc:Choice xmlns:v="urn:schemas-microsoft-com:vml" Requires="v">
                <p:oleObj name="Visio" r:id="rId8" imgW="4595082" imgH="5105663" progId="Visio.Drawing.11">
                  <p:embed/>
                </p:oleObj>
              </mc:Choice>
              <mc:Fallback>
                <p:oleObj name="Visio" r:id="rId8" imgW="4595082" imgH="5105663" progId="Visio.Drawing.11">
                  <p:embed/>
                  <p:pic>
                    <p:nvPicPr>
                      <p:cNvPr id="13" name="Object 5">
                        <a:extLst>
                          <a:ext uri="{FF2B5EF4-FFF2-40B4-BE49-F238E27FC236}">
                            <a16:creationId xmlns:a16="http://schemas.microsoft.com/office/drawing/2014/main" id="{B4460EB7-94A1-47B2-A09D-4A84ECDECC5C}"/>
                          </a:ext>
                        </a:extLst>
                      </p:cNvPr>
                      <p:cNvPicPr>
                        <a:picLocks noChangeAspect="1" noChangeArrowheads="1"/>
                      </p:cNvPicPr>
                      <p:nvPr/>
                    </p:nvPicPr>
                    <p:blipFill>
                      <a:blip r:embed="rId9"/>
                      <a:srcRect/>
                      <a:stretch>
                        <a:fillRect/>
                      </a:stretch>
                    </p:blipFill>
                    <p:spPr bwMode="auto">
                      <a:xfrm>
                        <a:off x="8617836" y="615376"/>
                        <a:ext cx="3308185" cy="3653151"/>
                      </a:xfrm>
                      <a:prstGeom prst="rect">
                        <a:avLst/>
                      </a:prstGeom>
                      <a:noFill/>
                      <a:ln w="9525">
                        <a:noFill/>
                        <a:miter lim="800000"/>
                        <a:headEnd/>
                        <a:tailEnd/>
                      </a:ln>
                      <a:effectLst/>
                    </p:spPr>
                  </p:pic>
                </p:oleObj>
              </mc:Fallback>
            </mc:AlternateContent>
          </a:graphicData>
        </a:graphic>
      </p:graphicFrame>
      <p:sp>
        <p:nvSpPr>
          <p:cNvPr id="36" name="TextBox 11">
            <a:extLst>
              <a:ext uri="{FF2B5EF4-FFF2-40B4-BE49-F238E27FC236}">
                <a16:creationId xmlns:a16="http://schemas.microsoft.com/office/drawing/2014/main" id="{5C7CA803-4781-2A4B-DB7B-25D5F156D4E0}"/>
              </a:ext>
            </a:extLst>
          </p:cNvPr>
          <p:cNvSpPr txBox="1"/>
          <p:nvPr/>
        </p:nvSpPr>
        <p:spPr>
          <a:xfrm>
            <a:off x="6997491" y="3276846"/>
            <a:ext cx="2011371"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电压方程</a:t>
            </a:r>
          </a:p>
        </p:txBody>
      </p:sp>
      <p:sp>
        <p:nvSpPr>
          <p:cNvPr id="37" name="TextBox 11">
            <a:extLst>
              <a:ext uri="{FF2B5EF4-FFF2-40B4-BE49-F238E27FC236}">
                <a16:creationId xmlns:a16="http://schemas.microsoft.com/office/drawing/2014/main" id="{9341AC80-CCE2-9EA7-1C93-2414B37E3308}"/>
              </a:ext>
            </a:extLst>
          </p:cNvPr>
          <p:cNvSpPr txBox="1"/>
          <p:nvPr/>
        </p:nvSpPr>
        <p:spPr>
          <a:xfrm>
            <a:off x="7036071" y="3798389"/>
            <a:ext cx="2011371"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磁链方程</a:t>
            </a:r>
          </a:p>
        </p:txBody>
      </p:sp>
    </p:spTree>
    <p:extLst>
      <p:ext uri="{BB962C8B-B14F-4D97-AF65-F5344CB8AC3E}">
        <p14:creationId xmlns:p14="http://schemas.microsoft.com/office/powerpoint/2010/main" val="2782191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98E715A-0E03-F855-4C22-6FB4191EB02E}"/>
              </a:ext>
            </a:extLst>
          </p:cNvPr>
          <p:cNvGrpSpPr/>
          <p:nvPr/>
        </p:nvGrpSpPr>
        <p:grpSpPr>
          <a:xfrm>
            <a:off x="-1" y="246156"/>
            <a:ext cx="12192001" cy="865549"/>
            <a:chOff x="-1" y="246156"/>
            <a:chExt cx="12192001" cy="865549"/>
          </a:xfrm>
        </p:grpSpPr>
        <p:sp>
          <p:nvSpPr>
            <p:cNvPr id="5" name="任意形状 7">
              <a:extLst>
                <a:ext uri="{FF2B5EF4-FFF2-40B4-BE49-F238E27FC236}">
                  <a16:creationId xmlns:a16="http://schemas.microsoft.com/office/drawing/2014/main" id="{0670B15D-5EAB-DAF0-77DC-15A0051681B5}"/>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6" name="文本框 5">
              <a:extLst>
                <a:ext uri="{FF2B5EF4-FFF2-40B4-BE49-F238E27FC236}">
                  <a16:creationId xmlns:a16="http://schemas.microsoft.com/office/drawing/2014/main" id="{7E7AF8C1-2FF5-C95A-60B4-8E784DD6C577}"/>
                </a:ext>
              </a:extLst>
            </p:cNvPr>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7" name="图片 6" descr="C:\Users\Echi\Desktop\微信图片_20210423152212.png微信图片_20210423152212">
              <a:extLst>
                <a:ext uri="{FF2B5EF4-FFF2-40B4-BE49-F238E27FC236}">
                  <a16:creationId xmlns:a16="http://schemas.microsoft.com/office/drawing/2014/main" id="{CFAE1148-2650-A81C-F94F-1D2358CEE7B4}"/>
                </a:ext>
              </a:extLst>
            </p:cNvPr>
            <p:cNvPicPr>
              <a:picLocks noChangeAspect="1"/>
            </p:cNvPicPr>
            <p:nvPr/>
          </p:nvPicPr>
          <p:blipFill>
            <a:blip r:embed="rId2"/>
            <a:srcRect/>
            <a:stretch>
              <a:fillRect/>
            </a:stretch>
          </p:blipFill>
          <p:spPr>
            <a:xfrm>
              <a:off x="10006785" y="327625"/>
              <a:ext cx="2185215" cy="695325"/>
            </a:xfrm>
            <a:prstGeom prst="rect">
              <a:avLst/>
            </a:prstGeom>
          </p:spPr>
        </p:pic>
        <p:cxnSp>
          <p:nvCxnSpPr>
            <p:cNvPr id="8" name="直线连接符 16">
              <a:extLst>
                <a:ext uri="{FF2B5EF4-FFF2-40B4-BE49-F238E27FC236}">
                  <a16:creationId xmlns:a16="http://schemas.microsoft.com/office/drawing/2014/main" id="{0E600045-DF4B-DBC4-51B6-306993548788}"/>
                </a:ext>
              </a:extLst>
            </p:cNvPr>
            <p:cNvCxnSpPr>
              <a:cxnSpLocks/>
            </p:cNvCxnSpPr>
            <p:nvPr/>
          </p:nvCxnSpPr>
          <p:spPr>
            <a:xfrm flipH="1">
              <a:off x="1050748" y="8010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矩形: 圆角 8">
            <a:extLst>
              <a:ext uri="{FF2B5EF4-FFF2-40B4-BE49-F238E27FC236}">
                <a16:creationId xmlns:a16="http://schemas.microsoft.com/office/drawing/2014/main" id="{43ECC76F-D3DA-272C-FBC9-EBABAF6C0F82}"/>
              </a:ext>
            </a:extLst>
          </p:cNvPr>
          <p:cNvSpPr/>
          <p:nvPr/>
        </p:nvSpPr>
        <p:spPr>
          <a:xfrm>
            <a:off x="372518" y="921774"/>
            <a:ext cx="31341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永磁同步电机的数学模型</a:t>
            </a:r>
          </a:p>
        </p:txBody>
      </p:sp>
      <p:sp>
        <p:nvSpPr>
          <p:cNvPr id="11" name="文本框 10">
            <a:extLst>
              <a:ext uri="{FF2B5EF4-FFF2-40B4-BE49-F238E27FC236}">
                <a16:creationId xmlns:a16="http://schemas.microsoft.com/office/drawing/2014/main" id="{54E0DC04-2789-1853-C4AC-74BE7814E975}"/>
              </a:ext>
            </a:extLst>
          </p:cNvPr>
          <p:cNvSpPr txBox="1"/>
          <p:nvPr/>
        </p:nvSpPr>
        <p:spPr>
          <a:xfrm>
            <a:off x="4032250" y="910318"/>
            <a:ext cx="5929827" cy="559769"/>
          </a:xfrm>
          <a:prstGeom prst="rect">
            <a:avLst/>
          </a:prstGeom>
          <a:noFill/>
        </p:spPr>
        <p:txBody>
          <a:bodyPr wrap="square">
            <a:spAutoFit/>
          </a:bodyPr>
          <a:lstStyle/>
          <a:p>
            <a:pPr marL="0" marR="0" lvl="0" indent="1270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（二）</a:t>
            </a:r>
            <a:r>
              <a:rPr kumimoji="0" lang="el-GR"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αβ</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坐标系下的数学模型</a:t>
            </a:r>
            <a:endPar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等线" panose="02010600030101010101" pitchFamily="2" charset="-122"/>
            </a:endParaRPr>
          </a:p>
        </p:txBody>
      </p:sp>
      <p:graphicFrame>
        <p:nvGraphicFramePr>
          <p:cNvPr id="13" name="对象 12">
            <a:extLst>
              <a:ext uri="{FF2B5EF4-FFF2-40B4-BE49-F238E27FC236}">
                <a16:creationId xmlns:a16="http://schemas.microsoft.com/office/drawing/2014/main" id="{1908D3A3-8F7E-D363-A488-F280666B0E31}"/>
              </a:ext>
            </a:extLst>
          </p:cNvPr>
          <p:cNvGraphicFramePr>
            <a:graphicFrameLocks noChangeAspect="1"/>
          </p:cNvGraphicFramePr>
          <p:nvPr>
            <p:extLst>
              <p:ext uri="{D42A27DB-BD31-4B8C-83A1-F6EECF244321}">
                <p14:modId xmlns:p14="http://schemas.microsoft.com/office/powerpoint/2010/main" val="4014681433"/>
              </p:ext>
            </p:extLst>
          </p:nvPr>
        </p:nvGraphicFramePr>
        <p:xfrm>
          <a:off x="3111500" y="1697978"/>
          <a:ext cx="5156200" cy="1069566"/>
        </p:xfrm>
        <a:graphic>
          <a:graphicData uri="http://schemas.openxmlformats.org/presentationml/2006/ole">
            <mc:AlternateContent xmlns:mc="http://schemas.openxmlformats.org/markup-compatibility/2006">
              <mc:Choice xmlns:v="urn:schemas-microsoft-com:vml" Requires="v">
                <p:oleObj name="Equation" r:id="rId3" imgW="1841500" imgH="393700" progId="Equation.DSMT4">
                  <p:embed/>
                </p:oleObj>
              </mc:Choice>
              <mc:Fallback>
                <p:oleObj name="Equation" r:id="rId3" imgW="1841500" imgH="3937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0" y="1697978"/>
                        <a:ext cx="5156200" cy="1069566"/>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3FF919EF-C90C-974D-4A15-CA0E474FBCD4}"/>
              </a:ext>
            </a:extLst>
          </p:cNvPr>
          <p:cNvGraphicFramePr>
            <a:graphicFrameLocks noChangeAspect="1"/>
          </p:cNvGraphicFramePr>
          <p:nvPr>
            <p:extLst>
              <p:ext uri="{D42A27DB-BD31-4B8C-83A1-F6EECF244321}">
                <p14:modId xmlns:p14="http://schemas.microsoft.com/office/powerpoint/2010/main" val="516926419"/>
              </p:ext>
            </p:extLst>
          </p:nvPr>
        </p:nvGraphicFramePr>
        <p:xfrm>
          <a:off x="3111500" y="2959271"/>
          <a:ext cx="5932319" cy="872118"/>
        </p:xfrm>
        <a:graphic>
          <a:graphicData uri="http://schemas.openxmlformats.org/presentationml/2006/ole">
            <mc:AlternateContent xmlns:mc="http://schemas.openxmlformats.org/markup-compatibility/2006">
              <mc:Choice xmlns:v="urn:schemas-microsoft-com:vml" Requires="v">
                <p:oleObj name="Equation" r:id="rId5" imgW="1968500" imgH="279400" progId="Equation.DSMT4">
                  <p:embed/>
                </p:oleObj>
              </mc:Choice>
              <mc:Fallback>
                <p:oleObj name="Equation" r:id="rId5" imgW="1968500" imgH="279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500" y="2959271"/>
                        <a:ext cx="5932319" cy="872118"/>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AF49D553-1573-C5C4-80F1-AFDDA71E2FC3}"/>
              </a:ext>
            </a:extLst>
          </p:cNvPr>
          <p:cNvGraphicFramePr>
            <a:graphicFrameLocks noChangeAspect="1"/>
          </p:cNvGraphicFramePr>
          <p:nvPr>
            <p:extLst>
              <p:ext uri="{D42A27DB-BD31-4B8C-83A1-F6EECF244321}">
                <p14:modId xmlns:p14="http://schemas.microsoft.com/office/powerpoint/2010/main" val="4251546626"/>
              </p:ext>
            </p:extLst>
          </p:nvPr>
        </p:nvGraphicFramePr>
        <p:xfrm>
          <a:off x="2787650" y="4164013"/>
          <a:ext cx="8464550" cy="1536700"/>
        </p:xfrm>
        <a:graphic>
          <a:graphicData uri="http://schemas.openxmlformats.org/presentationml/2006/ole">
            <mc:AlternateContent xmlns:mc="http://schemas.openxmlformats.org/markup-compatibility/2006">
              <mc:Choice xmlns:v="urn:schemas-microsoft-com:vml" Requires="v">
                <p:oleObj name="Equation" r:id="rId7" imgW="4025880" imgH="736560" progId="Equation.DSMT4">
                  <p:embed/>
                </p:oleObj>
              </mc:Choice>
              <mc:Fallback>
                <p:oleObj name="Equation" r:id="rId7" imgW="4025880" imgH="736560" progId="Equation.DSMT4">
                  <p:embed/>
                  <p:pic>
                    <p:nvPicPr>
                      <p:cNvPr id="0" name="Object 5"/>
                      <p:cNvPicPr>
                        <a:picLocks noChangeAspect="1" noChangeArrowheads="1"/>
                      </p:cNvPicPr>
                      <p:nvPr/>
                    </p:nvPicPr>
                    <p:blipFill>
                      <a:blip r:embed="rId8"/>
                      <a:srcRect/>
                      <a:stretch>
                        <a:fillRect/>
                      </a:stretch>
                    </p:blipFill>
                    <p:spPr bwMode="auto">
                      <a:xfrm>
                        <a:off x="2787650" y="4164013"/>
                        <a:ext cx="8464550" cy="1536700"/>
                      </a:xfrm>
                      <a:prstGeom prst="rect">
                        <a:avLst/>
                      </a:prstGeom>
                      <a:noFill/>
                    </p:spPr>
                  </p:pic>
                </p:oleObj>
              </mc:Fallback>
            </mc:AlternateContent>
          </a:graphicData>
        </a:graphic>
      </p:graphicFrame>
      <p:sp>
        <p:nvSpPr>
          <p:cNvPr id="18" name="TextBox 11">
            <a:extLst>
              <a:ext uri="{FF2B5EF4-FFF2-40B4-BE49-F238E27FC236}">
                <a16:creationId xmlns:a16="http://schemas.microsoft.com/office/drawing/2014/main" id="{A54B8CAD-E1AE-77C2-A70D-02205566DF78}"/>
              </a:ext>
            </a:extLst>
          </p:cNvPr>
          <p:cNvSpPr txBox="1"/>
          <p:nvPr/>
        </p:nvSpPr>
        <p:spPr>
          <a:xfrm>
            <a:off x="990391" y="2124329"/>
            <a:ext cx="2011371"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电压方程</a:t>
            </a:r>
          </a:p>
        </p:txBody>
      </p:sp>
      <p:sp>
        <p:nvSpPr>
          <p:cNvPr id="19" name="TextBox 11">
            <a:extLst>
              <a:ext uri="{FF2B5EF4-FFF2-40B4-BE49-F238E27FC236}">
                <a16:creationId xmlns:a16="http://schemas.microsoft.com/office/drawing/2014/main" id="{A916498C-BE75-F5D1-3CEA-B56AF8E72659}"/>
              </a:ext>
            </a:extLst>
          </p:cNvPr>
          <p:cNvSpPr txBox="1"/>
          <p:nvPr/>
        </p:nvSpPr>
        <p:spPr>
          <a:xfrm>
            <a:off x="1050748" y="3167063"/>
            <a:ext cx="2011371"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磁链方程</a:t>
            </a:r>
          </a:p>
        </p:txBody>
      </p:sp>
      <p:sp>
        <p:nvSpPr>
          <p:cNvPr id="20" name="卷形: 水平 19">
            <a:extLst>
              <a:ext uri="{FF2B5EF4-FFF2-40B4-BE49-F238E27FC236}">
                <a16:creationId xmlns:a16="http://schemas.microsoft.com/office/drawing/2014/main" id="{4E9C9F14-E123-8CE8-5772-59B201AA33AA}"/>
              </a:ext>
            </a:extLst>
          </p:cNvPr>
          <p:cNvSpPr/>
          <p:nvPr/>
        </p:nvSpPr>
        <p:spPr>
          <a:xfrm>
            <a:off x="758648" y="5975353"/>
            <a:ext cx="10786955" cy="675288"/>
          </a:xfrm>
          <a:prstGeom prst="horizontalScroll">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rPr>
              <a:t>电流电压仍然为交变量，电感也为交变量（凸极电机），不易控制</a:t>
            </a:r>
          </a:p>
        </p:txBody>
      </p:sp>
      <p:sp>
        <p:nvSpPr>
          <p:cNvPr id="21" name="TextBox 11">
            <a:extLst>
              <a:ext uri="{FF2B5EF4-FFF2-40B4-BE49-F238E27FC236}">
                <a16:creationId xmlns:a16="http://schemas.microsoft.com/office/drawing/2014/main" id="{B767F5BA-4D17-D350-4AA8-49D53966528E}"/>
              </a:ext>
            </a:extLst>
          </p:cNvPr>
          <p:cNvSpPr txBox="1"/>
          <p:nvPr/>
        </p:nvSpPr>
        <p:spPr>
          <a:xfrm>
            <a:off x="990391" y="4701785"/>
            <a:ext cx="1522479"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电感矩阵</a:t>
            </a:r>
          </a:p>
        </p:txBody>
      </p:sp>
      <p:sp>
        <p:nvSpPr>
          <p:cNvPr id="22" name="文本框 21">
            <a:extLst>
              <a:ext uri="{FF2B5EF4-FFF2-40B4-BE49-F238E27FC236}">
                <a16:creationId xmlns:a16="http://schemas.microsoft.com/office/drawing/2014/main" id="{3FD76982-5743-F168-C1F2-16D81A58B3FF}"/>
              </a:ext>
            </a:extLst>
          </p:cNvPr>
          <p:cNvSpPr txBox="1"/>
          <p:nvPr/>
        </p:nvSpPr>
        <p:spPr>
          <a:xfrm>
            <a:off x="9286422" y="1541792"/>
            <a:ext cx="2806700" cy="1569660"/>
          </a:xfrm>
          <a:prstGeom prst="rect">
            <a:avLst/>
          </a:prstGeom>
          <a:noFill/>
          <a:ln w="19050">
            <a:solidFill>
              <a:srgbClr val="0000FF"/>
            </a:solidFill>
          </a:ln>
        </p:spPr>
        <p:txBody>
          <a:bodyPr wrap="square" rtlCol="0">
            <a:spAutoFit/>
          </a:bodyPr>
          <a:lstStyle/>
          <a:p>
            <a:r>
              <a:rPr lang="zh-CN" altLang="en-US" sz="2400" dirty="0"/>
              <a:t>共中性点连接，可不考虑</a:t>
            </a:r>
            <a:r>
              <a:rPr lang="zh-CN" altLang="en-US" sz="2400" dirty="0">
                <a:solidFill>
                  <a:srgbClr val="FF0000"/>
                </a:solidFill>
              </a:rPr>
              <a:t>零序电压和电流</a:t>
            </a:r>
            <a:r>
              <a:rPr lang="zh-CN" altLang="en-US" sz="2400" dirty="0"/>
              <a:t>，变成二维系统</a:t>
            </a:r>
          </a:p>
        </p:txBody>
      </p:sp>
    </p:spTree>
    <p:extLst>
      <p:ext uri="{BB962C8B-B14F-4D97-AF65-F5344CB8AC3E}">
        <p14:creationId xmlns:p14="http://schemas.microsoft.com/office/powerpoint/2010/main" val="491718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975200" y="8010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313416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永磁同步电机的数学模型</a:t>
            </a:r>
          </a:p>
        </p:txBody>
      </p:sp>
      <p:sp>
        <p:nvSpPr>
          <p:cNvPr id="15" name="文本框 14">
            <a:extLst>
              <a:ext uri="{FF2B5EF4-FFF2-40B4-BE49-F238E27FC236}">
                <a16:creationId xmlns:a16="http://schemas.microsoft.com/office/drawing/2014/main" id="{E0658AC3-F46E-2741-A6B5-6F597D7B7486}"/>
              </a:ext>
            </a:extLst>
          </p:cNvPr>
          <p:cNvSpPr txBox="1"/>
          <p:nvPr/>
        </p:nvSpPr>
        <p:spPr>
          <a:xfrm>
            <a:off x="3675492" y="834893"/>
            <a:ext cx="5929827" cy="559769"/>
          </a:xfrm>
          <a:prstGeom prst="rect">
            <a:avLst/>
          </a:prstGeom>
          <a:noFill/>
        </p:spPr>
        <p:txBody>
          <a:bodyPr wrap="square">
            <a:spAutoFit/>
          </a:bodyPr>
          <a:lstStyle/>
          <a:p>
            <a:pPr marL="0" marR="0" lvl="0" indent="1270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（三）</a:t>
            </a:r>
            <a:r>
              <a:rPr kumimoji="0" lang="en-US" altLang="zh-CN" sz="2400" b="1" i="0" u="none" strike="noStrike" kern="1200" cap="none" spc="0" normalizeH="0" baseline="0" noProof="0" dirty="0" err="1">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dq</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坐标系下的数学模型</a:t>
            </a:r>
            <a:endPar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等线" panose="02010600030101010101" pitchFamily="2" charset="-122"/>
            </a:endParaRPr>
          </a:p>
        </p:txBody>
      </p:sp>
      <p:sp>
        <p:nvSpPr>
          <p:cNvPr id="41" name="TextBox 6">
            <a:extLst>
              <a:ext uri="{FF2B5EF4-FFF2-40B4-BE49-F238E27FC236}">
                <a16:creationId xmlns:a16="http://schemas.microsoft.com/office/drawing/2014/main" id="{EC078410-61FC-2AC6-074B-66908014167E}"/>
              </a:ext>
            </a:extLst>
          </p:cNvPr>
          <p:cNvSpPr txBox="1"/>
          <p:nvPr/>
        </p:nvSpPr>
        <p:spPr>
          <a:xfrm>
            <a:off x="1199419" y="4087587"/>
            <a:ext cx="4320480"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电磁转矩公式为</a:t>
            </a:r>
          </a:p>
        </p:txBody>
      </p:sp>
      <mc:AlternateContent xmlns:mc="http://schemas.openxmlformats.org/markup-compatibility/2006" xmlns:a14="http://schemas.microsoft.com/office/drawing/2010/main">
        <mc:Choice Requires="a14">
          <p:sp>
            <p:nvSpPr>
              <p:cNvPr id="42" name="Rectangle 7">
                <a:extLst>
                  <a:ext uri="{FF2B5EF4-FFF2-40B4-BE49-F238E27FC236}">
                    <a16:creationId xmlns:a16="http://schemas.microsoft.com/office/drawing/2014/main" id="{0CCEC847-6589-91FC-6576-F31A4941D8EF}"/>
                  </a:ext>
                </a:extLst>
              </p:cNvPr>
              <p:cNvSpPr/>
              <p:nvPr/>
            </p:nvSpPr>
            <p:spPr>
              <a:xfrm>
                <a:off x="3668299" y="4109829"/>
                <a:ext cx="5040560" cy="952056"/>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𝑻</m:t>
                          </m:r>
                        </m:e>
                        <m:sub>
                          <m:r>
                            <a:rPr kumimoji="1" lang="en-US" altLang="zh-CN" sz="2400" b="1" i="1" smtClean="0">
                              <a:solidFill>
                                <a:srgbClr val="000000"/>
                              </a:solidFill>
                              <a:latin typeface="Cambria Math" panose="02040503050406030204" pitchFamily="18" charset="0"/>
                            </a:rPr>
                            <m:t>𝒆</m:t>
                          </m:r>
                        </m:sub>
                      </m:sSub>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000000"/>
                          </a:solidFill>
                          <a:latin typeface="Cambria Math" panose="02040503050406030204" pitchFamily="18" charset="0"/>
                        </a:rPr>
                        <m:t>𝟏</m:t>
                      </m:r>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000000"/>
                          </a:solidFill>
                          <a:latin typeface="Cambria Math" panose="02040503050406030204" pitchFamily="18" charset="0"/>
                        </a:rPr>
                        <m:t>𝟓</m:t>
                      </m:r>
                      <m:r>
                        <a:rPr kumimoji="1" lang="en-US" altLang="zh-CN" sz="2400" b="1" i="1" smtClean="0">
                          <a:solidFill>
                            <a:srgbClr val="000000"/>
                          </a:solidFill>
                          <a:latin typeface="Cambria Math" panose="02040503050406030204" pitchFamily="18" charset="0"/>
                        </a:rPr>
                        <m:t>𝑷</m:t>
                      </m:r>
                      <m:d>
                        <m:dPr>
                          <m:ctrlPr>
                            <a:rPr kumimoji="1" lang="en-US" altLang="zh-CN" sz="2400" b="1" i="1" smtClean="0">
                              <a:solidFill>
                                <a:srgbClr val="000000"/>
                              </a:solidFill>
                              <a:latin typeface="Cambria Math" panose="02040503050406030204" pitchFamily="18" charset="0"/>
                            </a:rPr>
                          </m:ctrlPr>
                        </m:dPr>
                        <m:e>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𝒅</m:t>
                              </m:r>
                            </m:sub>
                          </m:sSub>
                        </m:e>
                      </m:d>
                    </m:oMath>
                  </m:oMathPara>
                </a14:m>
                <a:endParaRPr kumimoji="1" lang="en-US" altLang="zh-CN" sz="2400" b="1" i="1" dirty="0">
                  <a:solidFill>
                    <a:srgbClr val="000000"/>
                  </a:solidFill>
                  <a:latin typeface="Times New Roman" panose="02020603050405020304" pitchFamily="18" charset="0"/>
                  <a:ea typeface="宋体" panose="02010600030101010101" pitchFamily="2" charset="-122"/>
                </a:endParaRPr>
              </a:p>
              <a:p>
                <a:pPr fontAlgn="base">
                  <a:spcBef>
                    <a:spcPct val="0"/>
                  </a:spcBef>
                  <a:spcAft>
                    <a:spcPct val="0"/>
                  </a:spcAft>
                </a:pPr>
                <a:r>
                  <a:rPr kumimoji="1" lang="en-US" altLang="zh-CN" sz="2400" b="1" i="1" dirty="0">
                    <a:solidFill>
                      <a:srgbClr val="000000"/>
                    </a:solidFill>
                    <a:latin typeface="Times New Roman" panose="02020603050405020304" pitchFamily="18" charset="0"/>
                    <a:ea typeface="宋体" panose="02010600030101010101" pitchFamily="2" charset="-122"/>
                  </a:rPr>
                  <a:t>= 1.5</a:t>
                </a:r>
                <a14:m>
                  <m:oMath xmlns:m="http://schemas.openxmlformats.org/officeDocument/2006/math">
                    <m:r>
                      <a:rPr kumimoji="1" lang="en-US" altLang="zh-CN" sz="2400" b="1" i="1">
                        <a:solidFill>
                          <a:srgbClr val="000000"/>
                        </a:solidFill>
                        <a:latin typeface="Cambria Math" panose="02040503050406030204" pitchFamily="18" charset="0"/>
                      </a:rPr>
                      <m:t>𝑷</m:t>
                    </m:r>
                    <m:d>
                      <m:dPr>
                        <m:ctrlPr>
                          <a:rPr kumimoji="1" lang="en-US" altLang="zh-CN" sz="2400" b="1" i="1">
                            <a:solidFill>
                              <a:srgbClr val="000000"/>
                            </a:solidFill>
                            <a:latin typeface="Cambria Math" panose="02040503050406030204" pitchFamily="18" charset="0"/>
                          </a:rPr>
                        </m:ctrlPr>
                      </m:dPr>
                      <m:e>
                        <m:sSub>
                          <m:sSubPr>
                            <m:ctrlPr>
                              <a:rPr kumimoji="1" lang="en-US" altLang="zh-CN" sz="2400" b="1" i="1" smtClean="0">
                                <a:solidFill>
                                  <a:srgbClr val="FF0000"/>
                                </a:solidFill>
                                <a:latin typeface="Cambria Math" panose="02040503050406030204" pitchFamily="18" charset="0"/>
                              </a:rPr>
                            </m:ctrlPr>
                          </m:sSubPr>
                          <m:e>
                            <m:r>
                              <a:rPr kumimoji="1" lang="zh-CN" altLang="en-US" sz="2400" b="1" i="1">
                                <a:solidFill>
                                  <a:srgbClr val="FF0000"/>
                                </a:solidFill>
                                <a:latin typeface="Cambria Math" panose="02040503050406030204" pitchFamily="18" charset="0"/>
                              </a:rPr>
                              <m:t>𝝍</m:t>
                            </m:r>
                          </m:e>
                          <m:sub>
                            <m:r>
                              <a:rPr kumimoji="1" lang="en-US" altLang="zh-CN" sz="2400" b="1" i="1" smtClean="0">
                                <a:solidFill>
                                  <a:srgbClr val="FF0000"/>
                                </a:solidFill>
                                <a:latin typeface="Cambria Math" panose="02040503050406030204" pitchFamily="18" charset="0"/>
                              </a:rPr>
                              <m:t>𝒇</m:t>
                            </m:r>
                          </m:sub>
                        </m:sSub>
                        <m:sSub>
                          <m:sSubPr>
                            <m:ctrlPr>
                              <a:rPr kumimoji="1" lang="en-US" altLang="zh-CN" sz="2400" b="1" i="1">
                                <a:solidFill>
                                  <a:srgbClr val="FF0000"/>
                                </a:solidFill>
                                <a:latin typeface="Cambria Math" panose="02040503050406030204" pitchFamily="18" charset="0"/>
                              </a:rPr>
                            </m:ctrlPr>
                          </m:sSubPr>
                          <m:e>
                            <m:r>
                              <a:rPr kumimoji="1" lang="en-US" altLang="zh-CN" sz="2400" b="1" i="1">
                                <a:solidFill>
                                  <a:srgbClr val="FF0000"/>
                                </a:solidFill>
                                <a:latin typeface="Cambria Math" panose="02040503050406030204" pitchFamily="18" charset="0"/>
                              </a:rPr>
                              <m:t>𝒊</m:t>
                            </m:r>
                          </m:e>
                          <m:sub>
                            <m:r>
                              <a:rPr kumimoji="1" lang="en-US" altLang="zh-CN" sz="2400" b="1" i="1">
                                <a:solidFill>
                                  <a:srgbClr val="FF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a:solidFill>
                                  <a:srgbClr val="3333FF"/>
                                </a:solidFill>
                                <a:latin typeface="Cambria Math" panose="02040503050406030204" pitchFamily="18" charset="0"/>
                              </a:rPr>
                              <m:t>𝒅</m:t>
                            </m:r>
                          </m:sub>
                        </m:sSub>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smtClean="0">
                                <a:solidFill>
                                  <a:srgbClr val="3333FF"/>
                                </a:solidFill>
                                <a:latin typeface="Cambria Math" panose="02040503050406030204" pitchFamily="18" charset="0"/>
                              </a:rPr>
                              <m:t>𝒒</m:t>
                            </m:r>
                          </m:sub>
                        </m:sSub>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smtClean="0">
                                <a:solidFill>
                                  <a:srgbClr val="3333FF"/>
                                </a:solidFill>
                                <a:latin typeface="Cambria Math" panose="02040503050406030204" pitchFamily="18" charset="0"/>
                              </a:rPr>
                              <m:t>𝒅</m:t>
                            </m:r>
                          </m:sub>
                        </m:sSub>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𝒒</m:t>
                            </m:r>
                          </m:sub>
                        </m:sSub>
                      </m:e>
                    </m:d>
                  </m:oMath>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42" name="Rectangle 7">
                <a:extLst>
                  <a:ext uri="{FF2B5EF4-FFF2-40B4-BE49-F238E27FC236}">
                    <a16:creationId xmlns:a16="http://schemas.microsoft.com/office/drawing/2014/main" id="{0CCEC847-6589-91FC-6576-F31A4941D8EF}"/>
                  </a:ext>
                </a:extLst>
              </p:cNvPr>
              <p:cNvSpPr>
                <a:spLocks noRot="1" noChangeAspect="1" noMove="1" noResize="1" noEditPoints="1" noAdjustHandles="1" noChangeArrowheads="1" noChangeShapeType="1" noTextEdit="1"/>
              </p:cNvSpPr>
              <p:nvPr/>
            </p:nvSpPr>
            <p:spPr>
              <a:xfrm>
                <a:off x="3668299" y="4109829"/>
                <a:ext cx="5040560" cy="952056"/>
              </a:xfrm>
              <a:prstGeom prst="rect">
                <a:avLst/>
              </a:prstGeom>
              <a:blipFill>
                <a:blip r:embed="rId5"/>
                <a:stretch>
                  <a:fillRect l="-1935" b="-9615"/>
                </a:stretch>
              </a:blipFill>
            </p:spPr>
            <p:txBody>
              <a:bodyPr/>
              <a:lstStyle/>
              <a:p>
                <a:r>
                  <a:rPr lang="zh-CN" altLang="en-US">
                    <a:noFill/>
                  </a:rPr>
                  <a:t> </a:t>
                </a:r>
              </a:p>
            </p:txBody>
          </p:sp>
        </mc:Fallback>
      </mc:AlternateContent>
      <p:sp>
        <p:nvSpPr>
          <p:cNvPr id="43" name="Callout: Line with Accent Bar 8">
            <a:extLst>
              <a:ext uri="{FF2B5EF4-FFF2-40B4-BE49-F238E27FC236}">
                <a16:creationId xmlns:a16="http://schemas.microsoft.com/office/drawing/2014/main" id="{0ABFA30B-E5BA-78F3-54C6-3D471841961F}"/>
              </a:ext>
            </a:extLst>
          </p:cNvPr>
          <p:cNvSpPr/>
          <p:nvPr/>
        </p:nvSpPr>
        <p:spPr bwMode="auto">
          <a:xfrm>
            <a:off x="2588179" y="5172640"/>
            <a:ext cx="1584176" cy="457200"/>
          </a:xfrm>
          <a:prstGeom prst="accentCallout1">
            <a:avLst>
              <a:gd name="adj1" fmla="val 27710"/>
              <a:gd name="adj2" fmla="val 106287"/>
              <a:gd name="adj3" fmla="val -41606"/>
              <a:gd name="adj4" fmla="val 131386"/>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永磁转矩</a:t>
            </a:r>
          </a:p>
        </p:txBody>
      </p:sp>
      <p:sp>
        <p:nvSpPr>
          <p:cNvPr id="44" name="Callout: Line with Accent Bar 9">
            <a:extLst>
              <a:ext uri="{FF2B5EF4-FFF2-40B4-BE49-F238E27FC236}">
                <a16:creationId xmlns:a16="http://schemas.microsoft.com/office/drawing/2014/main" id="{D4BF9B8E-545C-47FD-37C6-F2E7A639DB50}"/>
              </a:ext>
            </a:extLst>
          </p:cNvPr>
          <p:cNvSpPr/>
          <p:nvPr/>
        </p:nvSpPr>
        <p:spPr bwMode="auto">
          <a:xfrm>
            <a:off x="6718848" y="5089690"/>
            <a:ext cx="1584176" cy="457200"/>
          </a:xfrm>
          <a:prstGeom prst="accentCallout1">
            <a:avLst>
              <a:gd name="adj1" fmla="val 34377"/>
              <a:gd name="adj2" fmla="val -1074"/>
              <a:gd name="adj3" fmla="val -14939"/>
              <a:gd name="adj4" fmla="val -27539"/>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rPr>
              <a:t>磁阻转矩</a:t>
            </a:r>
          </a:p>
        </p:txBody>
      </p:sp>
      <p:sp>
        <p:nvSpPr>
          <p:cNvPr id="45" name="TextBox 10">
            <a:extLst>
              <a:ext uri="{FF2B5EF4-FFF2-40B4-BE49-F238E27FC236}">
                <a16:creationId xmlns:a16="http://schemas.microsoft.com/office/drawing/2014/main" id="{EACF79E5-C361-F8A6-A035-DFC064ADC2F5}"/>
              </a:ext>
            </a:extLst>
          </p:cNvPr>
          <p:cNvSpPr txBox="1"/>
          <p:nvPr/>
        </p:nvSpPr>
        <p:spPr>
          <a:xfrm>
            <a:off x="1292035" y="1814756"/>
            <a:ext cx="4320480"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在</a:t>
            </a:r>
            <a:r>
              <a:rPr kumimoji="1" lang="en-US" altLang="zh-CN" sz="2400" b="1" dirty="0" err="1">
                <a:solidFill>
                  <a:srgbClr val="000000"/>
                </a:solidFill>
                <a:latin typeface="Times New Roman" panose="02020603050405020304" pitchFamily="18" charset="0"/>
                <a:ea typeface="宋体" panose="02010600030101010101" pitchFamily="2" charset="-122"/>
              </a:rPr>
              <a:t>dq</a:t>
            </a:r>
            <a:r>
              <a:rPr kumimoji="1" lang="zh-CN" altLang="en-US" sz="2400" b="1" dirty="0">
                <a:solidFill>
                  <a:srgbClr val="000000"/>
                </a:solidFill>
                <a:latin typeface="Times New Roman" panose="02020603050405020304" pitchFamily="18" charset="0"/>
                <a:ea typeface="宋体" panose="02010600030101010101" pitchFamily="2" charset="-122"/>
              </a:rPr>
              <a:t>坐标系下的电压方程</a:t>
            </a:r>
          </a:p>
        </p:txBody>
      </p:sp>
      <mc:AlternateContent xmlns:mc="http://schemas.openxmlformats.org/markup-compatibility/2006" xmlns:a14="http://schemas.microsoft.com/office/drawing/2010/main">
        <mc:Choice Requires="a14">
          <p:sp>
            <p:nvSpPr>
              <p:cNvPr id="46" name="TextBox 11">
                <a:extLst>
                  <a:ext uri="{FF2B5EF4-FFF2-40B4-BE49-F238E27FC236}">
                    <a16:creationId xmlns:a16="http://schemas.microsoft.com/office/drawing/2014/main" id="{CFD6F7D4-1426-36A5-5FAB-CBF01E7B4B80}"/>
                  </a:ext>
                </a:extLst>
              </p:cNvPr>
              <p:cNvSpPr txBox="1"/>
              <p:nvPr/>
            </p:nvSpPr>
            <p:spPr>
              <a:xfrm>
                <a:off x="1258792" y="2378558"/>
                <a:ext cx="4674998" cy="1254702"/>
              </a:xfrm>
              <a:prstGeom prst="rect">
                <a:avLst/>
              </a:prstGeom>
              <a:noFill/>
            </p:spPr>
            <p:txBody>
              <a:bodyPr wrap="none" lIns="0" tIns="0" rIns="0" bIns="0" rtlCol="0">
                <a:spAutoFit/>
              </a:bodyPr>
              <a:lstStyle/>
              <a:p>
                <a:pPr fontAlgn="base">
                  <a:spcBef>
                    <a:spcPct val="0"/>
                  </a:spcBef>
                  <a:spcAft>
                    <a:spcPct val="0"/>
                  </a:spcAft>
                </a:pPr>
                <a14:m>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𝒖</m:t>
                        </m:r>
                      </m:e>
                      <m:sub>
                        <m:r>
                          <a:rPr kumimoji="1" lang="en-US" altLang="zh-CN" sz="2400" b="1" i="1">
                            <a:solidFill>
                              <a:srgbClr val="000000"/>
                            </a:solidFill>
                            <a:latin typeface="Cambria Math" panose="02040503050406030204" pitchFamily="18" charset="0"/>
                          </a:rPr>
                          <m:t>𝒅</m:t>
                        </m:r>
                      </m:sub>
                    </m:sSub>
                  </m:oMath>
                </a14:m>
                <a:r>
                  <a:rPr kumimoji="1" lang="en-US" altLang="zh-CN" sz="2400" b="1" i="1" dirty="0">
                    <a:solidFill>
                      <a:srgbClr val="000000"/>
                    </a:solidFill>
                    <a:latin typeface="Cambria Math" panose="02040503050406030204" pitchFamily="18" charset="0"/>
                    <a:ea typeface="宋体" panose="02010600030101010101" pitchFamily="2" charset="-122"/>
                  </a:rPr>
                  <a:t>=</a:t>
                </a:r>
                <a:r>
                  <a:rPr kumimoji="1" lang="en-US" altLang="zh-CN" sz="2400" b="1" i="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𝑹</m:t>
                    </m:r>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f>
                      <m:fPr>
                        <m:ctrlPr>
                          <a:rPr kumimoji="1" lang="en-US" altLang="zh-CN" sz="2400" b="1" i="1" smtClean="0">
                            <a:solidFill>
                              <a:srgbClr val="000000"/>
                            </a:solidFill>
                            <a:latin typeface="Cambria Math" panose="02040503050406030204" pitchFamily="18" charset="0"/>
                          </a:rPr>
                        </m:ctrlPr>
                      </m:fPr>
                      <m:num>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𝒅𝒊</m:t>
                            </m:r>
                          </m:e>
                          <m:sub>
                            <m:r>
                              <a:rPr kumimoji="1" lang="en-US" altLang="zh-CN" sz="2400" b="1" i="1" smtClean="0">
                                <a:solidFill>
                                  <a:srgbClr val="000000"/>
                                </a:solidFill>
                                <a:latin typeface="Cambria Math" panose="02040503050406030204" pitchFamily="18" charset="0"/>
                              </a:rPr>
                              <m:t>𝒅</m:t>
                            </m:r>
                          </m:sub>
                        </m:sSub>
                      </m:num>
                      <m:den>
                        <m:r>
                          <a:rPr kumimoji="1" lang="en-US" altLang="zh-CN" sz="2400" b="1" i="1" smtClean="0">
                            <a:solidFill>
                              <a:srgbClr val="000000"/>
                            </a:solidFill>
                            <a:latin typeface="Cambria Math" panose="02040503050406030204" pitchFamily="18" charset="0"/>
                          </a:rPr>
                          <m:t>𝒅𝒕</m:t>
                        </m:r>
                      </m:den>
                    </m:f>
                    <m:r>
                      <a:rPr kumimoji="1" lang="en-US" altLang="zh-CN" sz="2400" b="1" i="1" smtClean="0">
                        <a:solidFill>
                          <a:srgbClr val="000000"/>
                        </a:solidFill>
                        <a:latin typeface="Cambria Math" panose="02040503050406030204" pitchFamily="18" charset="0"/>
                      </a:rPr>
                      <m:t>−</m:t>
                    </m:r>
                    <m:r>
                      <a:rPr kumimoji="1" lang="zh-CN" altLang="en-US" sz="2400" b="1" i="1" smtClean="0">
                        <a:solidFill>
                          <a:srgbClr val="000000"/>
                        </a:solidFill>
                        <a:latin typeface="Cambria Math" panose="02040503050406030204" pitchFamily="18" charset="0"/>
                      </a:rPr>
                      <m:t>𝝎</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oMath>
                </a14:m>
                <a:endParaRPr kumimoji="1" lang="en-US" altLang="zh-CN" sz="2400" b="1" i="1" dirty="0">
                  <a:solidFill>
                    <a:srgbClr val="000000"/>
                  </a:solidFill>
                  <a:latin typeface="Cambria Math" panose="02040503050406030204" pitchFamily="18" charset="0"/>
                  <a:ea typeface="宋体" panose="02010600030101010101" pitchFamily="2" charset="-122"/>
                </a:endParaRPr>
              </a:p>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𝒖</m:t>
                          </m:r>
                        </m:e>
                        <m:sub>
                          <m:r>
                            <a:rPr kumimoji="1" lang="en-US" altLang="zh-CN" sz="2400" b="1" i="1" smtClean="0">
                              <a:solidFill>
                                <a:srgbClr val="000000"/>
                              </a:solidFill>
                              <a:latin typeface="Cambria Math" panose="02040503050406030204" pitchFamily="18" charset="0"/>
                            </a:rPr>
                            <m:t>𝒒</m:t>
                          </m:r>
                        </m:sub>
                      </m:sSub>
                      <m:r>
                        <m:rPr>
                          <m:nor/>
                        </m:rPr>
                        <a:rPr kumimoji="1" lang="en-US" altLang="zh-CN" sz="2400" b="1" i="1" dirty="0">
                          <a:solidFill>
                            <a:srgbClr val="000000"/>
                          </a:solidFill>
                          <a:latin typeface="Cambria Math" panose="02040503050406030204" pitchFamily="18" charset="0"/>
                          <a:ea typeface="宋体" panose="02010600030101010101" pitchFamily="2" charset="-122"/>
                        </a:rPr>
                        <m:t>=</m:t>
                      </m:r>
                      <m:r>
                        <m:rPr>
                          <m:nor/>
                        </m:rPr>
                        <a:rPr kumimoji="1" lang="en-US" altLang="zh-CN" sz="2400" b="1" i="1" dirty="0">
                          <a:solidFill>
                            <a:srgbClr val="000000"/>
                          </a:solidFill>
                          <a:latin typeface="Times New Roman" panose="02020603050405020304" pitchFamily="18" charset="0"/>
                          <a:ea typeface="宋体" panose="02010600030101010101" pitchFamily="2" charset="-122"/>
                        </a:rPr>
                        <m:t> </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𝑹</m:t>
                      </m:r>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f>
                        <m:fPr>
                          <m:ctrlPr>
                            <a:rPr kumimoji="1" lang="en-US" altLang="zh-CN" sz="2400" b="1" i="1">
                              <a:solidFill>
                                <a:srgbClr val="000000"/>
                              </a:solidFill>
                              <a:latin typeface="Cambria Math" panose="02040503050406030204" pitchFamily="18" charset="0"/>
                            </a:rPr>
                          </m:ctrlPr>
                        </m:fPr>
                        <m:num>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𝒅𝒊</m:t>
                              </m:r>
                            </m:e>
                            <m:sub>
                              <m:r>
                                <a:rPr kumimoji="1" lang="en-US" altLang="zh-CN" sz="2400" b="1" i="1" smtClean="0">
                                  <a:solidFill>
                                    <a:srgbClr val="000000"/>
                                  </a:solidFill>
                                  <a:latin typeface="Cambria Math" panose="02040503050406030204" pitchFamily="18" charset="0"/>
                                </a:rPr>
                                <m:t>𝒒</m:t>
                              </m:r>
                            </m:sub>
                          </m:sSub>
                        </m:num>
                        <m:den>
                          <m:r>
                            <a:rPr kumimoji="1" lang="en-US" altLang="zh-CN" sz="2400" b="1" i="1">
                              <a:solidFill>
                                <a:srgbClr val="000000"/>
                              </a:solidFill>
                              <a:latin typeface="Cambria Math" panose="02040503050406030204" pitchFamily="18" charset="0"/>
                            </a:rPr>
                            <m:t>𝒅𝒕</m:t>
                          </m:r>
                        </m:den>
                      </m:f>
                      <m:r>
                        <a:rPr kumimoji="1" lang="en-US" altLang="zh-CN" sz="2400" b="1" i="1" smtClean="0">
                          <a:solidFill>
                            <a:srgbClr val="000000"/>
                          </a:solidFill>
                          <a:latin typeface="Cambria Math" panose="02040503050406030204" pitchFamily="18" charset="0"/>
                        </a:rPr>
                        <m:t>+</m:t>
                      </m:r>
                      <m:r>
                        <a:rPr kumimoji="1" lang="zh-CN" altLang="en-US" sz="2400" b="1" i="1">
                          <a:solidFill>
                            <a:srgbClr val="000000"/>
                          </a:solidFill>
                          <a:latin typeface="Cambria Math" panose="02040503050406030204" pitchFamily="18" charset="0"/>
                        </a:rPr>
                        <m:t>𝝎</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m:t>
                      </m:r>
                      <m:r>
                        <a:rPr kumimoji="1" lang="zh-CN" altLang="en-US" sz="2400" b="1" i="1">
                          <a:solidFill>
                            <a:srgbClr val="000000"/>
                          </a:solidFill>
                          <a:latin typeface="Cambria Math" panose="02040503050406030204" pitchFamily="18" charset="0"/>
                        </a:rPr>
                        <m:t>𝝎</m:t>
                      </m:r>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46" name="TextBox 11">
                <a:extLst>
                  <a:ext uri="{FF2B5EF4-FFF2-40B4-BE49-F238E27FC236}">
                    <a16:creationId xmlns:a16="http://schemas.microsoft.com/office/drawing/2014/main" id="{CFD6F7D4-1426-36A5-5FAB-CBF01E7B4B80}"/>
                  </a:ext>
                </a:extLst>
              </p:cNvPr>
              <p:cNvSpPr txBox="1">
                <a:spLocks noRot="1" noChangeAspect="1" noMove="1" noResize="1" noEditPoints="1" noAdjustHandles="1" noChangeArrowheads="1" noChangeShapeType="1" noTextEdit="1"/>
              </p:cNvSpPr>
              <p:nvPr/>
            </p:nvSpPr>
            <p:spPr>
              <a:xfrm>
                <a:off x="1258792" y="2378558"/>
                <a:ext cx="4674998" cy="1254702"/>
              </a:xfrm>
              <a:prstGeom prst="rect">
                <a:avLst/>
              </a:prstGeom>
              <a:blipFill>
                <a:blip r:embed="rId6"/>
                <a:stretch>
                  <a:fillRect t="-971"/>
                </a:stretch>
              </a:blipFill>
            </p:spPr>
            <p:txBody>
              <a:bodyPr/>
              <a:lstStyle/>
              <a:p>
                <a:r>
                  <a:rPr lang="zh-CN" altLang="en-US">
                    <a:noFill/>
                  </a:rPr>
                  <a:t> </a:t>
                </a:r>
              </a:p>
            </p:txBody>
          </p:sp>
        </mc:Fallback>
      </mc:AlternateContent>
      <p:sp>
        <p:nvSpPr>
          <p:cNvPr id="47" name="TextBox 12">
            <a:extLst>
              <a:ext uri="{FF2B5EF4-FFF2-40B4-BE49-F238E27FC236}">
                <a16:creationId xmlns:a16="http://schemas.microsoft.com/office/drawing/2014/main" id="{FD3D70D5-7F4D-C345-A378-735DBC3642CA}"/>
              </a:ext>
            </a:extLst>
          </p:cNvPr>
          <p:cNvSpPr txBox="1"/>
          <p:nvPr/>
        </p:nvSpPr>
        <p:spPr>
          <a:xfrm>
            <a:off x="5933790" y="1809602"/>
            <a:ext cx="3957989"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在</a:t>
            </a:r>
            <a:r>
              <a:rPr kumimoji="1" lang="en-US" altLang="zh-CN" sz="2400" b="1" dirty="0" err="1">
                <a:solidFill>
                  <a:srgbClr val="000000"/>
                </a:solidFill>
                <a:latin typeface="Times New Roman" panose="02020603050405020304" pitchFamily="18" charset="0"/>
                <a:ea typeface="宋体" panose="02010600030101010101" pitchFamily="2" charset="-122"/>
              </a:rPr>
              <a:t>dq</a:t>
            </a:r>
            <a:r>
              <a:rPr kumimoji="1" lang="zh-CN" altLang="en-US" sz="2400" b="1" dirty="0">
                <a:solidFill>
                  <a:srgbClr val="000000"/>
                </a:solidFill>
                <a:latin typeface="Times New Roman" panose="02020603050405020304" pitchFamily="18" charset="0"/>
                <a:ea typeface="宋体" panose="02010600030101010101" pitchFamily="2" charset="-122"/>
              </a:rPr>
              <a:t>坐标系下的磁链方程</a:t>
            </a:r>
          </a:p>
        </p:txBody>
      </p:sp>
      <mc:AlternateContent xmlns:mc="http://schemas.openxmlformats.org/markup-compatibility/2006" xmlns:a14="http://schemas.microsoft.com/office/drawing/2010/main">
        <mc:Choice Requires="a14">
          <p:sp>
            <p:nvSpPr>
              <p:cNvPr id="48" name="Rectangle 13">
                <a:extLst>
                  <a:ext uri="{FF2B5EF4-FFF2-40B4-BE49-F238E27FC236}">
                    <a16:creationId xmlns:a16="http://schemas.microsoft.com/office/drawing/2014/main" id="{604F2C5D-3412-CEC3-6971-C0E27D5596EF}"/>
                  </a:ext>
                </a:extLst>
              </p:cNvPr>
              <p:cNvSpPr/>
              <p:nvPr/>
            </p:nvSpPr>
            <p:spPr>
              <a:xfrm>
                <a:off x="6548619" y="2381194"/>
                <a:ext cx="2404569" cy="496674"/>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48" name="Rectangle 13">
                <a:extLst>
                  <a:ext uri="{FF2B5EF4-FFF2-40B4-BE49-F238E27FC236}">
                    <a16:creationId xmlns:a16="http://schemas.microsoft.com/office/drawing/2014/main" id="{604F2C5D-3412-CEC3-6971-C0E27D5596EF}"/>
                  </a:ext>
                </a:extLst>
              </p:cNvPr>
              <p:cNvSpPr>
                <a:spLocks noRot="1" noChangeAspect="1" noMove="1" noResize="1" noEditPoints="1" noAdjustHandles="1" noChangeArrowheads="1" noChangeShapeType="1" noTextEdit="1"/>
              </p:cNvSpPr>
              <p:nvPr/>
            </p:nvSpPr>
            <p:spPr>
              <a:xfrm>
                <a:off x="6548619" y="2381194"/>
                <a:ext cx="2404569" cy="496674"/>
              </a:xfrm>
              <a:prstGeom prst="rect">
                <a:avLst/>
              </a:prstGeom>
              <a:blipFill>
                <a:blip r:embed="rId7"/>
                <a:stretch>
                  <a:fillRect b="-12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Rectangle 14">
                <a:extLst>
                  <a:ext uri="{FF2B5EF4-FFF2-40B4-BE49-F238E27FC236}">
                    <a16:creationId xmlns:a16="http://schemas.microsoft.com/office/drawing/2014/main" id="{4C1E75ED-4904-D299-25F6-B62F80161E73}"/>
                  </a:ext>
                </a:extLst>
              </p:cNvPr>
              <p:cNvSpPr/>
              <p:nvPr/>
            </p:nvSpPr>
            <p:spPr>
              <a:xfrm>
                <a:off x="6554533" y="2905470"/>
                <a:ext cx="1636217" cy="494879"/>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49" name="Rectangle 14">
                <a:extLst>
                  <a:ext uri="{FF2B5EF4-FFF2-40B4-BE49-F238E27FC236}">
                    <a16:creationId xmlns:a16="http://schemas.microsoft.com/office/drawing/2014/main" id="{4C1E75ED-4904-D299-25F6-B62F80161E73}"/>
                  </a:ext>
                </a:extLst>
              </p:cNvPr>
              <p:cNvSpPr>
                <a:spLocks noRot="1" noChangeAspect="1" noMove="1" noResize="1" noEditPoints="1" noAdjustHandles="1" noChangeArrowheads="1" noChangeShapeType="1" noTextEdit="1"/>
              </p:cNvSpPr>
              <p:nvPr/>
            </p:nvSpPr>
            <p:spPr>
              <a:xfrm>
                <a:off x="6554533" y="2905470"/>
                <a:ext cx="1636217" cy="494879"/>
              </a:xfrm>
              <a:prstGeom prst="rect">
                <a:avLst/>
              </a:prstGeom>
              <a:blipFill>
                <a:blip r:embed="rId8"/>
                <a:stretch>
                  <a:fillRect l="-372" b="-11111"/>
                </a:stretch>
              </a:blipFill>
            </p:spPr>
            <p:txBody>
              <a:bodyPr/>
              <a:lstStyle/>
              <a:p>
                <a:r>
                  <a:rPr lang="zh-CN" altLang="en-US">
                    <a:noFill/>
                  </a:rPr>
                  <a:t> </a:t>
                </a:r>
              </a:p>
            </p:txBody>
          </p:sp>
        </mc:Fallback>
      </mc:AlternateContent>
      <p:sp>
        <p:nvSpPr>
          <p:cNvPr id="50" name="TextBox 17">
            <a:extLst>
              <a:ext uri="{FF2B5EF4-FFF2-40B4-BE49-F238E27FC236}">
                <a16:creationId xmlns:a16="http://schemas.microsoft.com/office/drawing/2014/main" id="{E2BF3D80-8533-B437-4B73-65C7E993444A}"/>
              </a:ext>
            </a:extLst>
          </p:cNvPr>
          <p:cNvSpPr txBox="1"/>
          <p:nvPr/>
        </p:nvSpPr>
        <p:spPr>
          <a:xfrm>
            <a:off x="1610859" y="6000620"/>
            <a:ext cx="2036832"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机械方程</a:t>
            </a:r>
          </a:p>
        </p:txBody>
      </p:sp>
      <mc:AlternateContent xmlns:mc="http://schemas.openxmlformats.org/markup-compatibility/2006" xmlns:a14="http://schemas.microsoft.com/office/drawing/2010/main">
        <mc:Choice Requires="a14">
          <p:sp>
            <p:nvSpPr>
              <p:cNvPr id="51" name="TextBox 18">
                <a:extLst>
                  <a:ext uri="{FF2B5EF4-FFF2-40B4-BE49-F238E27FC236}">
                    <a16:creationId xmlns:a16="http://schemas.microsoft.com/office/drawing/2014/main" id="{B03EEB70-6662-6378-01E2-C67CE3281693}"/>
                  </a:ext>
                </a:extLst>
              </p:cNvPr>
              <p:cNvSpPr txBox="1"/>
              <p:nvPr/>
            </p:nvSpPr>
            <p:spPr>
              <a:xfrm>
                <a:off x="3113342" y="5888505"/>
                <a:ext cx="3057579" cy="793872"/>
              </a:xfrm>
              <a:prstGeom prst="rect">
                <a:avLst/>
              </a:prstGeom>
              <a:noFill/>
            </p:spPr>
            <p:txBody>
              <a:bodyPr wrap="square">
                <a:spAutoFit/>
              </a:bodyPr>
              <a:lstStyle/>
              <a:p>
                <a:pPr fontAlgn="base">
                  <a:spcBef>
                    <a:spcPct val="0"/>
                  </a:spcBef>
                  <a:spcAft>
                    <a:spcPct val="0"/>
                  </a:spcAft>
                </a:pPr>
                <a14:m>
                  <m:oMathPara xmlns:m="http://schemas.openxmlformats.org/officeDocument/2006/math">
                    <m:oMathParaPr>
                      <m:jc m:val="left"/>
                    </m:oMathParaPr>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𝑻</m:t>
                          </m:r>
                        </m:e>
                        <m:sub>
                          <m:r>
                            <a:rPr kumimoji="1" lang="en-US" altLang="zh-CN" sz="2400" b="1" i="1" smtClean="0">
                              <a:solidFill>
                                <a:srgbClr val="000000"/>
                              </a:solidFill>
                              <a:latin typeface="Cambria Math" panose="02040503050406030204" pitchFamily="18" charset="0"/>
                            </a:rPr>
                            <m:t>𝒆</m:t>
                          </m:r>
                        </m:sub>
                      </m:sSub>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𝑻</m:t>
                          </m:r>
                        </m:e>
                        <m:sub>
                          <m:r>
                            <a:rPr kumimoji="1" lang="en-US" altLang="zh-CN" sz="2400" b="1" i="1" smtClean="0">
                              <a:solidFill>
                                <a:srgbClr val="000000"/>
                              </a:solidFill>
                              <a:latin typeface="Cambria Math" panose="02040503050406030204" pitchFamily="18" charset="0"/>
                            </a:rPr>
                            <m:t>𝑳</m:t>
                          </m:r>
                        </m:sub>
                      </m:sSub>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000000"/>
                          </a:solidFill>
                          <a:latin typeface="Cambria Math" panose="02040503050406030204" pitchFamily="18" charset="0"/>
                        </a:rPr>
                        <m:t>𝑱</m:t>
                      </m:r>
                      <m:f>
                        <m:fPr>
                          <m:ctrlPr>
                            <a:rPr kumimoji="1" lang="en-US" altLang="zh-CN" sz="2400" b="1" i="1">
                              <a:solidFill>
                                <a:srgbClr val="000000"/>
                              </a:solidFill>
                              <a:latin typeface="Cambria Math" panose="02040503050406030204" pitchFamily="18" charset="0"/>
                            </a:rPr>
                          </m:ctrlPr>
                        </m:fPr>
                        <m:num>
                          <m:r>
                            <a:rPr kumimoji="1" lang="en-US" altLang="zh-CN" sz="2400" b="1" i="1">
                              <a:solidFill>
                                <a:srgbClr val="000000"/>
                              </a:solidFill>
                              <a:latin typeface="Cambria Math" panose="02040503050406030204" pitchFamily="18" charset="0"/>
                            </a:rPr>
                            <m:t>𝒅</m:t>
                          </m:r>
                          <m:r>
                            <a:rPr kumimoji="1" lang="zh-CN" altLang="en-US" sz="2400" b="1" i="1" smtClean="0">
                              <a:solidFill>
                                <a:srgbClr val="000000"/>
                              </a:solidFill>
                              <a:latin typeface="Cambria Math" panose="02040503050406030204" pitchFamily="18" charset="0"/>
                            </a:rPr>
                            <m:t>𝛀</m:t>
                          </m:r>
                        </m:num>
                        <m:den>
                          <m:r>
                            <a:rPr kumimoji="1" lang="en-US" altLang="zh-CN" sz="2400" b="1" i="1">
                              <a:solidFill>
                                <a:srgbClr val="000000"/>
                              </a:solidFill>
                              <a:latin typeface="Cambria Math" panose="02040503050406030204" pitchFamily="18" charset="0"/>
                            </a:rPr>
                            <m:t>𝒅</m:t>
                          </m:r>
                          <m:r>
                            <a:rPr kumimoji="1" lang="en-US" altLang="zh-CN" sz="2400" b="1" i="1" smtClean="0">
                              <a:solidFill>
                                <a:srgbClr val="000000"/>
                              </a:solidFill>
                              <a:latin typeface="Cambria Math" panose="02040503050406030204" pitchFamily="18" charset="0"/>
                            </a:rPr>
                            <m:t>𝒕</m:t>
                          </m:r>
                        </m:den>
                      </m:f>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51" name="TextBox 18">
                <a:extLst>
                  <a:ext uri="{FF2B5EF4-FFF2-40B4-BE49-F238E27FC236}">
                    <a16:creationId xmlns:a16="http://schemas.microsoft.com/office/drawing/2014/main" id="{B03EEB70-6662-6378-01E2-C67CE3281693}"/>
                  </a:ext>
                </a:extLst>
              </p:cNvPr>
              <p:cNvSpPr txBox="1">
                <a:spLocks noRot="1" noChangeAspect="1" noMove="1" noResize="1" noEditPoints="1" noAdjustHandles="1" noChangeArrowheads="1" noChangeShapeType="1" noTextEdit="1"/>
              </p:cNvSpPr>
              <p:nvPr/>
            </p:nvSpPr>
            <p:spPr>
              <a:xfrm>
                <a:off x="3113342" y="5888505"/>
                <a:ext cx="3057579" cy="79387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19">
                <a:extLst>
                  <a:ext uri="{FF2B5EF4-FFF2-40B4-BE49-F238E27FC236}">
                    <a16:creationId xmlns:a16="http://schemas.microsoft.com/office/drawing/2014/main" id="{94B94C6C-19DF-E6CE-09EA-5C62E8D3C25B}"/>
                  </a:ext>
                </a:extLst>
              </p:cNvPr>
              <p:cNvSpPr txBox="1"/>
              <p:nvPr/>
            </p:nvSpPr>
            <p:spPr>
              <a:xfrm>
                <a:off x="5870555" y="6091013"/>
                <a:ext cx="2304256" cy="461665"/>
              </a:xfrm>
              <a:prstGeom prst="rect">
                <a:avLst/>
              </a:prstGeom>
              <a:noFill/>
            </p:spPr>
            <p:txBody>
              <a:bodyPr wrap="square">
                <a:spAutoFit/>
              </a:bodyPr>
              <a:lstStyle/>
              <a:p>
                <a:pPr fontAlgn="base">
                  <a:spcBef>
                    <a:spcPct val="0"/>
                  </a:spcBef>
                  <a:spcAft>
                    <a:spcPct val="0"/>
                  </a:spcAft>
                </a:pPr>
                <a14:m>
                  <m:oMath xmlns:m="http://schemas.openxmlformats.org/officeDocument/2006/math">
                    <m:r>
                      <m:rPr>
                        <m:sty m:val="p"/>
                      </m:rPr>
                      <a:rPr kumimoji="1" lang="zh-CN" altLang="en-US" sz="2400" smtClean="0">
                        <a:solidFill>
                          <a:srgbClr val="000000"/>
                        </a:solidFill>
                        <a:latin typeface="Cambria Math" panose="02040503050406030204" pitchFamily="18" charset="0"/>
                      </a:rPr>
                      <m:t>Ω</m:t>
                    </m:r>
                  </m:oMath>
                </a14:m>
                <a:r>
                  <a:rPr kumimoji="1" lang="zh-CN" altLang="en-US" sz="2400" dirty="0">
                    <a:solidFill>
                      <a:srgbClr val="000000"/>
                    </a:solidFill>
                    <a:latin typeface="Times New Roman" panose="02020603050405020304" pitchFamily="18" charset="0"/>
                    <a:ea typeface="宋体" panose="02010600030101010101" pitchFamily="2" charset="-122"/>
                  </a:rPr>
                  <a:t>为机械角速度</a:t>
                </a:r>
              </a:p>
            </p:txBody>
          </p:sp>
        </mc:Choice>
        <mc:Fallback xmlns="">
          <p:sp>
            <p:nvSpPr>
              <p:cNvPr id="52" name="TextBox 19">
                <a:extLst>
                  <a:ext uri="{FF2B5EF4-FFF2-40B4-BE49-F238E27FC236}">
                    <a16:creationId xmlns:a16="http://schemas.microsoft.com/office/drawing/2014/main" id="{94B94C6C-19DF-E6CE-09EA-5C62E8D3C25B}"/>
                  </a:ext>
                </a:extLst>
              </p:cNvPr>
              <p:cNvSpPr txBox="1">
                <a:spLocks noRot="1" noChangeAspect="1" noMove="1" noResize="1" noEditPoints="1" noAdjustHandles="1" noChangeArrowheads="1" noChangeShapeType="1" noTextEdit="1"/>
              </p:cNvSpPr>
              <p:nvPr/>
            </p:nvSpPr>
            <p:spPr>
              <a:xfrm>
                <a:off x="5870555" y="6091013"/>
                <a:ext cx="2304256" cy="461665"/>
              </a:xfrm>
              <a:prstGeom prst="rect">
                <a:avLst/>
              </a:prstGeom>
              <a:blipFill>
                <a:blip r:embed="rId10"/>
                <a:stretch>
                  <a:fillRect l="-529" t="-14474" r="-529" b="-25000"/>
                </a:stretch>
              </a:blipFill>
            </p:spPr>
            <p:txBody>
              <a:bodyPr/>
              <a:lstStyle/>
              <a:p>
                <a:r>
                  <a:rPr lang="zh-CN" altLang="en-US">
                    <a:noFill/>
                  </a:rPr>
                  <a:t> </a:t>
                </a:r>
              </a:p>
            </p:txBody>
          </p:sp>
        </mc:Fallback>
      </mc:AlternateContent>
      <p:sp>
        <p:nvSpPr>
          <p:cNvPr id="53" name="Rectangle: Rounded Corners 20">
            <a:extLst>
              <a:ext uri="{FF2B5EF4-FFF2-40B4-BE49-F238E27FC236}">
                <a16:creationId xmlns:a16="http://schemas.microsoft.com/office/drawing/2014/main" id="{44BEAED3-C4F9-F1F0-A9FC-0E345F83C36A}"/>
              </a:ext>
            </a:extLst>
          </p:cNvPr>
          <p:cNvSpPr/>
          <p:nvPr/>
        </p:nvSpPr>
        <p:spPr bwMode="auto">
          <a:xfrm>
            <a:off x="1019907" y="1597392"/>
            <a:ext cx="4913883" cy="2231530"/>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sp>
        <p:nvSpPr>
          <p:cNvPr id="54" name="Rectangle: Rounded Corners 21">
            <a:extLst>
              <a:ext uri="{FF2B5EF4-FFF2-40B4-BE49-F238E27FC236}">
                <a16:creationId xmlns:a16="http://schemas.microsoft.com/office/drawing/2014/main" id="{900F0BA1-A506-B070-FFD0-F0E1042E3F75}"/>
              </a:ext>
            </a:extLst>
          </p:cNvPr>
          <p:cNvSpPr/>
          <p:nvPr/>
        </p:nvSpPr>
        <p:spPr bwMode="auto">
          <a:xfrm>
            <a:off x="5956386" y="1583207"/>
            <a:ext cx="4207522" cy="2231530"/>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p:sp>
        <p:nvSpPr>
          <p:cNvPr id="55" name="Rectangle: Rounded Corners 22">
            <a:extLst>
              <a:ext uri="{FF2B5EF4-FFF2-40B4-BE49-F238E27FC236}">
                <a16:creationId xmlns:a16="http://schemas.microsoft.com/office/drawing/2014/main" id="{EE347A1C-478E-237B-A717-17FD68D9FF96}"/>
              </a:ext>
            </a:extLst>
          </p:cNvPr>
          <p:cNvSpPr/>
          <p:nvPr/>
        </p:nvSpPr>
        <p:spPr bwMode="auto">
          <a:xfrm>
            <a:off x="1051305" y="3869955"/>
            <a:ext cx="9112602" cy="1924012"/>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p:sp>
        <p:nvSpPr>
          <p:cNvPr id="56" name="Rectangle: Rounded Corners 23">
            <a:extLst>
              <a:ext uri="{FF2B5EF4-FFF2-40B4-BE49-F238E27FC236}">
                <a16:creationId xmlns:a16="http://schemas.microsoft.com/office/drawing/2014/main" id="{55834761-AF78-E48E-968A-96A7E67D2BA5}"/>
              </a:ext>
            </a:extLst>
          </p:cNvPr>
          <p:cNvSpPr/>
          <p:nvPr/>
        </p:nvSpPr>
        <p:spPr bwMode="auto">
          <a:xfrm>
            <a:off x="1060679" y="5835000"/>
            <a:ext cx="9112602" cy="874960"/>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p:pic>
        <p:nvPicPr>
          <p:cNvPr id="11266" name="Picture 2">
            <a:extLst>
              <a:ext uri="{FF2B5EF4-FFF2-40B4-BE49-F238E27FC236}">
                <a16:creationId xmlns:a16="http://schemas.microsoft.com/office/drawing/2014/main" id="{D5D06D99-A723-5466-A448-1AE7658E3B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2895600" cy="479425"/>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a:extLst>
              <a:ext uri="{FF2B5EF4-FFF2-40B4-BE49-F238E27FC236}">
                <a16:creationId xmlns:a16="http://schemas.microsoft.com/office/drawing/2014/main" id="{7CFEE3DA-97FC-A81F-5E10-DF1C3E355D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879725" cy="47942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9E77C30-FDB0-EB38-A07C-C780863774E2}"/>
              </a:ext>
            </a:extLst>
          </p:cNvPr>
          <p:cNvPicPr>
            <a:picLocks noChangeAspect="1"/>
          </p:cNvPicPr>
          <p:nvPr/>
        </p:nvPicPr>
        <p:blipFill>
          <a:blip r:embed="rId13"/>
          <a:stretch>
            <a:fillRect/>
          </a:stretch>
        </p:blipFill>
        <p:spPr>
          <a:xfrm>
            <a:off x="8847385" y="4049790"/>
            <a:ext cx="2828379" cy="1885586"/>
          </a:xfrm>
          <a:prstGeom prst="rect">
            <a:avLst/>
          </a:prstGeom>
        </p:spPr>
      </p:pic>
    </p:spTree>
    <p:extLst>
      <p:ext uri="{BB962C8B-B14F-4D97-AF65-F5344CB8AC3E}">
        <p14:creationId xmlns:p14="http://schemas.microsoft.com/office/powerpoint/2010/main" val="2993032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477098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永磁同步电机矢量控制基本电磁关系</a:t>
            </a:r>
          </a:p>
        </p:txBody>
      </p:sp>
      <p:graphicFrame>
        <p:nvGraphicFramePr>
          <p:cNvPr id="60" name="表格 59">
            <a:extLst>
              <a:ext uri="{FF2B5EF4-FFF2-40B4-BE49-F238E27FC236}">
                <a16:creationId xmlns:a16="http://schemas.microsoft.com/office/drawing/2014/main" id="{024F309D-EFB0-D3DD-F2F6-1A21FF27644B}"/>
              </a:ext>
            </a:extLst>
          </p:cNvPr>
          <p:cNvGraphicFramePr>
            <a:graphicFrameLocks noGrp="1"/>
          </p:cNvGraphicFramePr>
          <p:nvPr/>
        </p:nvGraphicFramePr>
        <p:xfrm>
          <a:off x="-3782529" y="4545782"/>
          <a:ext cx="10515600" cy="304800"/>
        </p:xfrm>
        <a:graphic>
          <a:graphicData uri="http://schemas.openxmlformats.org/drawingml/2006/table">
            <a:tbl>
              <a:tblPr firstRow="1" firstCol="1" bandRow="1"/>
              <a:tblGrid>
                <a:gridCol w="10515600">
                  <a:extLst>
                    <a:ext uri="{9D8B030D-6E8A-4147-A177-3AD203B41FA5}">
                      <a16:colId xmlns:a16="http://schemas.microsoft.com/office/drawing/2014/main" val="911165648"/>
                    </a:ext>
                  </a:extLst>
                </a:gridCol>
              </a:tblGrid>
              <a:tr h="0">
                <a:tc>
                  <a:txBody>
                    <a:bodyPr/>
                    <a:lstStyle/>
                    <a:p>
                      <a:pPr algn="ctr"/>
                      <a:endParaRPr lang="en-US" sz="10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017496709"/>
                  </a:ext>
                </a:extLst>
              </a:tr>
              <a:tr h="0">
                <a:tc>
                  <a:txBody>
                    <a:bodyPr/>
                    <a:lstStyle/>
                    <a:p>
                      <a:pPr algn="ctr"/>
                      <a:endParaRPr lang="en-US" sz="10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399417812"/>
                  </a:ext>
                </a:extLst>
              </a:tr>
            </a:tbl>
          </a:graphicData>
        </a:graphic>
      </p:graphicFrame>
      <p:graphicFrame>
        <p:nvGraphicFramePr>
          <p:cNvPr id="10" name="对象 9">
            <a:extLst>
              <a:ext uri="{FF2B5EF4-FFF2-40B4-BE49-F238E27FC236}">
                <a16:creationId xmlns:a16="http://schemas.microsoft.com/office/drawing/2014/main" id="{A09BF0F4-8F41-4007-5846-AA7D5900AB51}"/>
              </a:ext>
            </a:extLst>
          </p:cNvPr>
          <p:cNvGraphicFramePr>
            <a:graphicFrameLocks noChangeAspect="1"/>
          </p:cNvGraphicFramePr>
          <p:nvPr>
            <p:extLst>
              <p:ext uri="{D42A27DB-BD31-4B8C-83A1-F6EECF244321}">
                <p14:modId xmlns:p14="http://schemas.microsoft.com/office/powerpoint/2010/main" val="347501868"/>
              </p:ext>
            </p:extLst>
          </p:nvPr>
        </p:nvGraphicFramePr>
        <p:xfrm>
          <a:off x="509952" y="2108187"/>
          <a:ext cx="4125548" cy="3600828"/>
        </p:xfrm>
        <a:graphic>
          <a:graphicData uri="http://schemas.openxmlformats.org/presentationml/2006/ole">
            <mc:AlternateContent xmlns:mc="http://schemas.openxmlformats.org/markup-compatibility/2006">
              <mc:Choice xmlns:v="urn:schemas-microsoft-com:vml" Requires="v">
                <p:oleObj name="Visio" r:id="rId4" imgW="3124466" imgH="2728065" progId="Visio.Drawing.15">
                  <p:embed/>
                </p:oleObj>
              </mc:Choice>
              <mc:Fallback>
                <p:oleObj name="Visio" r:id="rId4" imgW="3124466" imgH="2728065" progId="Visio.Drawing.15">
                  <p:embed/>
                  <p:pic>
                    <p:nvPicPr>
                      <p:cNvPr id="0" name="Object 3"/>
                      <p:cNvPicPr>
                        <a:picLocks noChangeAspect="1" noChangeArrowheads="1"/>
                      </p:cNvPicPr>
                      <p:nvPr/>
                    </p:nvPicPr>
                    <p:blipFill>
                      <a:blip r:embed="rId5"/>
                      <a:srcRect/>
                      <a:stretch>
                        <a:fillRect/>
                      </a:stretch>
                    </p:blipFill>
                    <p:spPr bwMode="auto">
                      <a:xfrm>
                        <a:off x="509952" y="2108187"/>
                        <a:ext cx="4125548" cy="3600828"/>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45ECABF0-B69E-51EF-777B-7A983619BB09}"/>
              </a:ext>
            </a:extLst>
          </p:cNvPr>
          <p:cNvSpPr txBox="1"/>
          <p:nvPr/>
        </p:nvSpPr>
        <p:spPr>
          <a:xfrm>
            <a:off x="5660883" y="1088256"/>
            <a:ext cx="5448928" cy="523220"/>
          </a:xfrm>
          <a:prstGeom prst="rect">
            <a:avLst/>
          </a:prstGeom>
          <a:noFill/>
        </p:spPr>
        <p:txBody>
          <a:bodyPr wrap="none" rtlCol="0">
            <a:spAutoFit/>
          </a:bodyPr>
          <a:lstStyle/>
          <a:p>
            <a:r>
              <a:rPr lang="en-US" altLang="zh-CN" sz="2800" b="1" dirty="0"/>
              <a:t>SVPWM</a:t>
            </a:r>
            <a:r>
              <a:rPr lang="zh-CN" altLang="en-US" sz="2800" b="1" dirty="0"/>
              <a:t>控制策略下的电压极限值</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08B895F-4836-FE3A-70C4-13989DD0FAA7}"/>
                  </a:ext>
                </a:extLst>
              </p:cNvPr>
              <p:cNvSpPr txBox="1"/>
              <p:nvPr/>
            </p:nvSpPr>
            <p:spPr>
              <a:xfrm>
                <a:off x="5599168" y="2563289"/>
                <a:ext cx="4782078" cy="1973810"/>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最大输出电压为六边形内切圆。</a:t>
                </a:r>
                <a:endParaRPr lang="en-US" altLang="zh-CN"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endParaRPr lang="en-US" altLang="zh-CN"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六边形的边长为</a:t>
                </a:r>
                <a:r>
                  <a:rPr lang="en-US" altLang="zh-CN" sz="2400" dirty="0">
                    <a:latin typeface="黑体" panose="02010609060101010101" pitchFamily="49" charset="-122"/>
                    <a:ea typeface="黑体" panose="02010609060101010101" pitchFamily="49" charset="-122"/>
                  </a:rPr>
                  <a:t>2/3*Vdc</a:t>
                </a:r>
              </a:p>
              <a:p>
                <a:pPr marL="285750" indent="-285750">
                  <a:buFont typeface="Wingdings" panose="05000000000000000000" pitchFamily="2" charset="2"/>
                  <a:buChar char="Ø"/>
                </a:pPr>
                <a:endParaRPr lang="en-US" altLang="zh-CN"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内切圆半径为</a:t>
                </a:r>
                <a14:m>
                  <m:oMath xmlns:m="http://schemas.openxmlformats.org/officeDocument/2006/math">
                    <m:rad>
                      <m:radPr>
                        <m:degHide m:val="on"/>
                        <m:ctrlPr>
                          <a:rPr lang="zh-CN" altLang="en-US" sz="2400" i="1" smtClean="0">
                            <a:latin typeface="Cambria Math" panose="02040503050406030204" pitchFamily="18" charset="0"/>
                          </a:rPr>
                        </m:ctrlPr>
                      </m:radPr>
                      <m:deg/>
                      <m:e>
                        <m:r>
                          <a:rPr lang="en-US" altLang="zh-CN" sz="2400" b="0" i="1" smtClean="0">
                            <a:latin typeface="Cambria Math" panose="02040503050406030204" pitchFamily="18" charset="0"/>
                          </a:rPr>
                          <m:t>3</m:t>
                        </m:r>
                      </m:e>
                    </m:rad>
                  </m:oMath>
                </a14:m>
                <a:r>
                  <a:rPr lang="en-US" altLang="zh-CN" sz="2400" dirty="0">
                    <a:latin typeface="黑体" panose="02010609060101010101" pitchFamily="49" charset="-122"/>
                    <a:ea typeface="黑体" panose="02010609060101010101" pitchFamily="49" charset="-122"/>
                  </a:rPr>
                  <a:t>Vdc/3</a:t>
                </a:r>
                <a:endParaRPr lang="zh-CN" altLang="en-US" sz="2400" dirty="0">
                  <a:latin typeface="黑体" panose="02010609060101010101" pitchFamily="49" charset="-122"/>
                  <a:ea typeface="黑体" panose="02010609060101010101" pitchFamily="49" charset="-122"/>
                </a:endParaRPr>
              </a:p>
            </p:txBody>
          </p:sp>
        </mc:Choice>
        <mc:Fallback xmlns="">
          <p:sp>
            <p:nvSpPr>
              <p:cNvPr id="12" name="文本框 11">
                <a:extLst>
                  <a:ext uri="{FF2B5EF4-FFF2-40B4-BE49-F238E27FC236}">
                    <a16:creationId xmlns:a16="http://schemas.microsoft.com/office/drawing/2014/main" id="{108B895F-4836-FE3A-70C4-13989DD0FAA7}"/>
                  </a:ext>
                </a:extLst>
              </p:cNvPr>
              <p:cNvSpPr txBox="1">
                <a:spLocks noRot="1" noChangeAspect="1" noMove="1" noResize="1" noEditPoints="1" noAdjustHandles="1" noChangeArrowheads="1" noChangeShapeType="1" noTextEdit="1"/>
              </p:cNvSpPr>
              <p:nvPr/>
            </p:nvSpPr>
            <p:spPr>
              <a:xfrm>
                <a:off x="5599168" y="2563289"/>
                <a:ext cx="4782078" cy="1973810"/>
              </a:xfrm>
              <a:prstGeom prst="rect">
                <a:avLst/>
              </a:prstGeom>
              <a:blipFill>
                <a:blip r:embed="rId6"/>
                <a:stretch>
                  <a:fillRect l="-1656" t="-2469" r="-1019" b="-5556"/>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64FE18C0-BEDE-2D25-7B2A-8F7B0D968798}"/>
              </a:ext>
            </a:extLst>
          </p:cNvPr>
          <p:cNvSpPr txBox="1"/>
          <p:nvPr/>
        </p:nvSpPr>
        <p:spPr>
          <a:xfrm>
            <a:off x="3531935" y="5850125"/>
            <a:ext cx="4134465"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最大基波相电压有效值为</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76C7AD5-FC34-EC26-2EA6-8C11FD2CB4DE}"/>
                  </a:ext>
                </a:extLst>
              </p:cNvPr>
              <p:cNvSpPr txBox="1"/>
              <p:nvPr/>
            </p:nvSpPr>
            <p:spPr>
              <a:xfrm>
                <a:off x="7556501" y="5258454"/>
                <a:ext cx="4125547" cy="1361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800" b="1" i="1" smtClean="0">
                              <a:solidFill>
                                <a:srgbClr val="FF0000"/>
                              </a:solidFill>
                              <a:latin typeface="Cambria Math" panose="02040503050406030204" pitchFamily="18" charset="0"/>
                            </a:rPr>
                          </m:ctrlPr>
                        </m:fPr>
                        <m:num>
                          <m:f>
                            <m:fPr>
                              <m:ctrlPr>
                                <a:rPr lang="en-US" altLang="zh-CN" sz="2800" b="1" i="1">
                                  <a:solidFill>
                                    <a:srgbClr val="FF0000"/>
                                  </a:solidFill>
                                  <a:latin typeface="Cambria Math" panose="02040503050406030204" pitchFamily="18" charset="0"/>
                                </a:rPr>
                              </m:ctrlPr>
                            </m:fPr>
                            <m:num>
                              <m:rad>
                                <m:radPr>
                                  <m:degHide m:val="on"/>
                                  <m:ctrlPr>
                                    <a:rPr lang="zh-CN" altLang="en-US" sz="2800" b="1" i="1">
                                      <a:solidFill>
                                        <a:srgbClr val="FF0000"/>
                                      </a:solidFill>
                                      <a:latin typeface="Cambria Math" panose="02040503050406030204" pitchFamily="18" charset="0"/>
                                    </a:rPr>
                                  </m:ctrlPr>
                                </m:radPr>
                                <m:deg/>
                                <m:e>
                                  <m:r>
                                    <a:rPr lang="en-US" altLang="zh-CN" sz="2800" b="1" i="1">
                                      <a:solidFill>
                                        <a:srgbClr val="FF0000"/>
                                      </a:solidFill>
                                      <a:latin typeface="Cambria Math" panose="02040503050406030204" pitchFamily="18" charset="0"/>
                                    </a:rPr>
                                    <m:t>𝟑</m:t>
                                  </m:r>
                                </m:e>
                              </m:rad>
                              <m:r>
                                <a:rPr lang="en-US" altLang="zh-CN" sz="2800" b="1" i="1">
                                  <a:solidFill>
                                    <a:srgbClr val="FF0000"/>
                                  </a:solidFill>
                                  <a:latin typeface="Cambria Math" panose="02040503050406030204" pitchFamily="18" charset="0"/>
                                </a:rPr>
                                <m:t>∗</m:t>
                              </m:r>
                              <m:r>
                                <m:rPr>
                                  <m:nor/>
                                </m:rPr>
                                <a:rPr lang="en-US" altLang="zh-CN" sz="2800" b="1" dirty="0">
                                  <a:solidFill>
                                    <a:srgbClr val="FF0000"/>
                                  </a:solidFill>
                                </a:rPr>
                                <m:t>Vdc</m:t>
                              </m:r>
                            </m:num>
                            <m:den>
                              <m:r>
                                <a:rPr lang="en-US" altLang="zh-CN" sz="2800" b="1" i="1">
                                  <a:solidFill>
                                    <a:srgbClr val="FF0000"/>
                                  </a:solidFill>
                                  <a:latin typeface="Cambria Math" panose="02040503050406030204" pitchFamily="18" charset="0"/>
                                </a:rPr>
                                <m:t>𝟑</m:t>
                              </m:r>
                            </m:den>
                          </m:f>
                        </m:num>
                        <m:den>
                          <m:rad>
                            <m:radPr>
                              <m:degHide m:val="on"/>
                              <m:ctrlPr>
                                <a:rPr lang="en-US" altLang="zh-CN" sz="2800" b="1" i="1" smtClean="0">
                                  <a:solidFill>
                                    <a:srgbClr val="FF0000"/>
                                  </a:solidFill>
                                  <a:latin typeface="Cambria Math" panose="02040503050406030204" pitchFamily="18" charset="0"/>
                                </a:rPr>
                              </m:ctrlPr>
                            </m:radPr>
                            <m:deg/>
                            <m:e>
                              <m:r>
                                <a:rPr lang="en-US" altLang="zh-CN" sz="2800" b="1" i="1" smtClean="0">
                                  <a:solidFill>
                                    <a:srgbClr val="FF0000"/>
                                  </a:solidFill>
                                  <a:latin typeface="Cambria Math" panose="02040503050406030204" pitchFamily="18" charset="0"/>
                                </a:rPr>
                                <m:t>𝟐</m:t>
                              </m:r>
                            </m:e>
                          </m:rad>
                        </m:den>
                      </m:f>
                      <m:r>
                        <a:rPr lang="en-US" altLang="zh-CN" sz="2800" b="1" i="1" smtClean="0">
                          <a:solidFill>
                            <a:srgbClr val="FF0000"/>
                          </a:solidFill>
                          <a:latin typeface="Cambria Math" panose="02040503050406030204" pitchFamily="18" charset="0"/>
                        </a:rPr>
                        <m:t>=</m:t>
                      </m:r>
                      <m:f>
                        <m:fPr>
                          <m:ctrlPr>
                            <a:rPr lang="en-US" altLang="zh-CN" sz="2800" b="1" i="1">
                              <a:solidFill>
                                <a:srgbClr val="FF0000"/>
                              </a:solidFill>
                              <a:latin typeface="Cambria Math" panose="02040503050406030204" pitchFamily="18" charset="0"/>
                            </a:rPr>
                          </m:ctrlPr>
                        </m:fPr>
                        <m:num>
                          <m:r>
                            <m:rPr>
                              <m:nor/>
                            </m:rPr>
                            <a:rPr lang="en-US" altLang="zh-CN" sz="2800" b="1" dirty="0">
                              <a:solidFill>
                                <a:srgbClr val="FF0000"/>
                              </a:solidFill>
                            </a:rPr>
                            <m:t>Vdc</m:t>
                          </m:r>
                        </m:num>
                        <m:den>
                          <m:rad>
                            <m:radPr>
                              <m:degHide m:val="on"/>
                              <m:ctrlPr>
                                <a:rPr lang="en-US" altLang="zh-CN" sz="2800" b="1" i="1">
                                  <a:solidFill>
                                    <a:srgbClr val="FF0000"/>
                                  </a:solidFill>
                                  <a:latin typeface="Cambria Math" panose="02040503050406030204" pitchFamily="18" charset="0"/>
                                </a:rPr>
                              </m:ctrlPr>
                            </m:radPr>
                            <m:deg/>
                            <m:e>
                              <m:r>
                                <a:rPr lang="en-US" altLang="zh-CN" sz="2800" b="1" i="1" smtClean="0">
                                  <a:solidFill>
                                    <a:srgbClr val="FF0000"/>
                                  </a:solidFill>
                                  <a:latin typeface="Cambria Math" panose="02040503050406030204" pitchFamily="18" charset="0"/>
                                </a:rPr>
                                <m:t>𝟔</m:t>
                              </m:r>
                            </m:e>
                          </m:rad>
                        </m:den>
                      </m:f>
                    </m:oMath>
                  </m:oMathPara>
                </a14:m>
                <a:endParaRPr lang="zh-CN" altLang="en-US" sz="2800" b="1" dirty="0"/>
              </a:p>
            </p:txBody>
          </p:sp>
        </mc:Choice>
        <mc:Fallback xmlns="">
          <p:sp>
            <p:nvSpPr>
              <p:cNvPr id="18" name="文本框 17">
                <a:extLst>
                  <a:ext uri="{FF2B5EF4-FFF2-40B4-BE49-F238E27FC236}">
                    <a16:creationId xmlns:a16="http://schemas.microsoft.com/office/drawing/2014/main" id="{476C7AD5-FC34-EC26-2EA6-8C11FD2CB4DE}"/>
                  </a:ext>
                </a:extLst>
              </p:cNvPr>
              <p:cNvSpPr txBox="1">
                <a:spLocks noRot="1" noChangeAspect="1" noMove="1" noResize="1" noEditPoints="1" noAdjustHandles="1" noChangeArrowheads="1" noChangeShapeType="1" noTextEdit="1"/>
              </p:cNvSpPr>
              <p:nvPr/>
            </p:nvSpPr>
            <p:spPr>
              <a:xfrm>
                <a:off x="7556501" y="5258454"/>
                <a:ext cx="4125547" cy="136114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4897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F3354F-262C-8667-2A44-EEF7F33618CD}"/>
              </a:ext>
            </a:extLst>
          </p:cNvPr>
          <p:cNvGrpSpPr/>
          <p:nvPr/>
        </p:nvGrpSpPr>
        <p:grpSpPr>
          <a:xfrm>
            <a:off x="-11006" y="100488"/>
            <a:ext cx="2192024" cy="574851"/>
            <a:chOff x="-1" y="246156"/>
            <a:chExt cx="2192024" cy="574851"/>
          </a:xfrm>
        </p:grpSpPr>
        <p:sp>
          <p:nvSpPr>
            <p:cNvPr id="5" name="任意形状 7">
              <a:extLst>
                <a:ext uri="{FF2B5EF4-FFF2-40B4-BE49-F238E27FC236}">
                  <a16:creationId xmlns:a16="http://schemas.microsoft.com/office/drawing/2014/main" id="{FEDCAB2D-8C2C-AEFC-B1F4-AA11BE81FDAB}"/>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6" name="文本框 5">
              <a:extLst>
                <a:ext uri="{FF2B5EF4-FFF2-40B4-BE49-F238E27FC236}">
                  <a16:creationId xmlns:a16="http://schemas.microsoft.com/office/drawing/2014/main" id="{10B14D19-CEB3-70AA-524D-065B2E3ED3BD}"/>
                </a:ext>
              </a:extLst>
            </p:cNvPr>
            <p:cNvSpPr txBox="1"/>
            <p:nvPr/>
          </p:nvSpPr>
          <p:spPr>
            <a:xfrm>
              <a:off x="1019907" y="297787"/>
              <a:ext cx="117211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目   录</a:t>
              </a:r>
              <a:endParaRPr kumimoji="1" lang="zh-CN" altLang="en-US" sz="28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grpSp>
      <p:grpSp>
        <p:nvGrpSpPr>
          <p:cNvPr id="8" name="组合 7">
            <a:extLst>
              <a:ext uri="{FF2B5EF4-FFF2-40B4-BE49-F238E27FC236}">
                <a16:creationId xmlns:a16="http://schemas.microsoft.com/office/drawing/2014/main" id="{E162872F-6916-9D92-A5FC-4B7A3BB36690}"/>
              </a:ext>
            </a:extLst>
          </p:cNvPr>
          <p:cNvGrpSpPr/>
          <p:nvPr/>
        </p:nvGrpSpPr>
        <p:grpSpPr>
          <a:xfrm>
            <a:off x="532418" y="1232255"/>
            <a:ext cx="7045368" cy="584775"/>
            <a:chOff x="796539" y="1238585"/>
            <a:chExt cx="5691197" cy="584775"/>
          </a:xfrm>
        </p:grpSpPr>
        <p:sp>
          <p:nvSpPr>
            <p:cNvPr id="2" name="TextBox 20">
              <a:extLst>
                <a:ext uri="{FF2B5EF4-FFF2-40B4-BE49-F238E27FC236}">
                  <a16:creationId xmlns:a16="http://schemas.microsoft.com/office/drawing/2014/main" id="{94D4DB4D-88CA-3E66-A570-B90A8B12F957}"/>
                </a:ext>
              </a:extLst>
            </p:cNvPr>
            <p:cNvSpPr txBox="1"/>
            <p:nvPr/>
          </p:nvSpPr>
          <p:spPr>
            <a:xfrm>
              <a:off x="1636633" y="1238585"/>
              <a:ext cx="4851103" cy="584775"/>
            </a:xfrm>
            <a:prstGeom prst="rect">
              <a:avLst/>
            </a:prstGeom>
            <a:noFill/>
            <a:effectLst/>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mn-cs"/>
                </a:rPr>
                <a:t>永磁同步电机的结构与基本原理</a:t>
              </a:r>
            </a:p>
          </p:txBody>
        </p:sp>
        <p:sp>
          <p:nvSpPr>
            <p:cNvPr id="3" name="矩形 8">
              <a:extLst>
                <a:ext uri="{FF2B5EF4-FFF2-40B4-BE49-F238E27FC236}">
                  <a16:creationId xmlns:a16="http://schemas.microsoft.com/office/drawing/2014/main" id="{10287F48-3A43-D064-D10A-6AA24E0562D3}"/>
                </a:ext>
              </a:extLst>
            </p:cNvPr>
            <p:cNvSpPr/>
            <p:nvPr/>
          </p:nvSpPr>
          <p:spPr>
            <a:xfrm>
              <a:off x="796539" y="1246107"/>
              <a:ext cx="549454"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mn-cs"/>
                </a:rPr>
                <a:t>01</a:t>
              </a:r>
              <a:endParaRPr kumimoji="0" lang="zh-CN" altLang="en-US" sz="3200" b="1"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mn-cs"/>
              </a:endParaRPr>
            </a:p>
          </p:txBody>
        </p:sp>
      </p:grpSp>
      <p:grpSp>
        <p:nvGrpSpPr>
          <p:cNvPr id="7" name="组合 6">
            <a:extLst>
              <a:ext uri="{FF2B5EF4-FFF2-40B4-BE49-F238E27FC236}">
                <a16:creationId xmlns:a16="http://schemas.microsoft.com/office/drawing/2014/main" id="{75CE28B4-0BEE-3006-07A6-361C810E7B97}"/>
              </a:ext>
            </a:extLst>
          </p:cNvPr>
          <p:cNvGrpSpPr/>
          <p:nvPr/>
        </p:nvGrpSpPr>
        <p:grpSpPr>
          <a:xfrm>
            <a:off x="532418" y="2262669"/>
            <a:ext cx="6418797" cy="1077218"/>
            <a:chOff x="805977" y="2174807"/>
            <a:chExt cx="5691196" cy="1077218"/>
          </a:xfrm>
        </p:grpSpPr>
        <p:sp>
          <p:nvSpPr>
            <p:cNvPr id="13" name="TextBox 19">
              <a:extLst>
                <a:ext uri="{FF2B5EF4-FFF2-40B4-BE49-F238E27FC236}">
                  <a16:creationId xmlns:a16="http://schemas.microsoft.com/office/drawing/2014/main" id="{BEFBCAE7-82B6-6690-6221-55FF57E3B289}"/>
                </a:ext>
              </a:extLst>
            </p:cNvPr>
            <p:cNvSpPr txBox="1"/>
            <p:nvPr/>
          </p:nvSpPr>
          <p:spPr>
            <a:xfrm>
              <a:off x="1646070" y="2174807"/>
              <a:ext cx="4851103" cy="1077218"/>
            </a:xfrm>
            <a:prstGeom prst="rect">
              <a:avLst/>
            </a:prstGeom>
            <a:noFill/>
            <a:effectLst/>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永磁同步电机的矢量控制系统</a:t>
              </a:r>
            </a:p>
          </p:txBody>
        </p:sp>
        <p:sp>
          <p:nvSpPr>
            <p:cNvPr id="14" name="矩形 8">
              <a:extLst>
                <a:ext uri="{FF2B5EF4-FFF2-40B4-BE49-F238E27FC236}">
                  <a16:creationId xmlns:a16="http://schemas.microsoft.com/office/drawing/2014/main" id="{ABC3E616-183B-B37D-E2DC-4A779434B13F}"/>
                </a:ext>
              </a:extLst>
            </p:cNvPr>
            <p:cNvSpPr/>
            <p:nvPr/>
          </p:nvSpPr>
          <p:spPr>
            <a:xfrm>
              <a:off x="805977" y="2211151"/>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02</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grpSp>
        <p:nvGrpSpPr>
          <p:cNvPr id="9" name="组合 8">
            <a:extLst>
              <a:ext uri="{FF2B5EF4-FFF2-40B4-BE49-F238E27FC236}">
                <a16:creationId xmlns:a16="http://schemas.microsoft.com/office/drawing/2014/main" id="{887B546C-DF41-8EDC-65C3-BF958C8E7FA5}"/>
              </a:ext>
            </a:extLst>
          </p:cNvPr>
          <p:cNvGrpSpPr/>
          <p:nvPr/>
        </p:nvGrpSpPr>
        <p:grpSpPr>
          <a:xfrm>
            <a:off x="500476" y="3339152"/>
            <a:ext cx="5691198" cy="584775"/>
            <a:chOff x="824850" y="4113968"/>
            <a:chExt cx="5691198" cy="584775"/>
          </a:xfrm>
        </p:grpSpPr>
        <p:sp>
          <p:nvSpPr>
            <p:cNvPr id="17" name="TextBox 25">
              <a:extLst>
                <a:ext uri="{FF2B5EF4-FFF2-40B4-BE49-F238E27FC236}">
                  <a16:creationId xmlns:a16="http://schemas.microsoft.com/office/drawing/2014/main" id="{F529A49F-C8FD-75DE-252C-4A5771197A3E}"/>
                </a:ext>
              </a:extLst>
            </p:cNvPr>
            <p:cNvSpPr txBox="1"/>
            <p:nvPr/>
          </p:nvSpPr>
          <p:spPr>
            <a:xfrm>
              <a:off x="1664945" y="4113968"/>
              <a:ext cx="4851103" cy="584775"/>
            </a:xfrm>
            <a:prstGeom prst="rect">
              <a:avLst/>
            </a:prstGeom>
            <a:noFill/>
            <a:effectLst/>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永磁同步电机的弱磁控制</a:t>
              </a:r>
            </a:p>
          </p:txBody>
        </p:sp>
        <p:sp>
          <p:nvSpPr>
            <p:cNvPr id="18" name="矩形 8">
              <a:extLst>
                <a:ext uri="{FF2B5EF4-FFF2-40B4-BE49-F238E27FC236}">
                  <a16:creationId xmlns:a16="http://schemas.microsoft.com/office/drawing/2014/main" id="{9A8C4C9C-B7C3-0CA8-0772-1E6D97C4186C}"/>
                </a:ext>
              </a:extLst>
            </p:cNvPr>
            <p:cNvSpPr/>
            <p:nvPr/>
          </p:nvSpPr>
          <p:spPr>
            <a:xfrm>
              <a:off x="824850" y="4121490"/>
              <a:ext cx="712133"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03</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sp>
        <p:nvSpPr>
          <p:cNvPr id="24" name="矩形 23">
            <a:extLst>
              <a:ext uri="{FF2B5EF4-FFF2-40B4-BE49-F238E27FC236}">
                <a16:creationId xmlns:a16="http://schemas.microsoft.com/office/drawing/2014/main" id="{B136A953-D140-F8B4-1C2F-A9E90C7106EF}"/>
              </a:ext>
            </a:extLst>
          </p:cNvPr>
          <p:cNvSpPr/>
          <p:nvPr/>
        </p:nvSpPr>
        <p:spPr>
          <a:xfrm>
            <a:off x="8095602" y="-3392"/>
            <a:ext cx="1368612" cy="6857999"/>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26" name="矩形 25">
            <a:extLst>
              <a:ext uri="{FF2B5EF4-FFF2-40B4-BE49-F238E27FC236}">
                <a16:creationId xmlns:a16="http://schemas.microsoft.com/office/drawing/2014/main" id="{CE5BDC6C-8153-2F56-7B3A-61BB7CEA7B61}"/>
              </a:ext>
            </a:extLst>
          </p:cNvPr>
          <p:cNvSpPr/>
          <p:nvPr/>
        </p:nvSpPr>
        <p:spPr>
          <a:xfrm>
            <a:off x="9454777" y="0"/>
            <a:ext cx="1368612" cy="68579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srgbClr val="70AD47">
                  <a:lumMod val="60000"/>
                  <a:lumOff val="40000"/>
                </a:srgbClr>
              </a:solidFill>
              <a:effectLst/>
              <a:uLnTx/>
              <a:uFillTx/>
              <a:latin typeface="Times New Roman" panose="02020603050405020304" pitchFamily="18" charset="0"/>
              <a:ea typeface="微软雅黑" panose="020B0503020204020204" pitchFamily="34" charset="-122"/>
              <a:cs typeface="+mn-cs"/>
            </a:endParaRPr>
          </a:p>
        </p:txBody>
      </p:sp>
      <p:sp>
        <p:nvSpPr>
          <p:cNvPr id="27" name="矩形 26">
            <a:extLst>
              <a:ext uri="{FF2B5EF4-FFF2-40B4-BE49-F238E27FC236}">
                <a16:creationId xmlns:a16="http://schemas.microsoft.com/office/drawing/2014/main" id="{701761CD-F526-6078-5D8F-FC1774F4308A}"/>
              </a:ext>
            </a:extLst>
          </p:cNvPr>
          <p:cNvSpPr/>
          <p:nvPr/>
        </p:nvSpPr>
        <p:spPr>
          <a:xfrm>
            <a:off x="10823388" y="0"/>
            <a:ext cx="1368612" cy="6857999"/>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28" name="矩形 27">
            <a:extLst>
              <a:ext uri="{FF2B5EF4-FFF2-40B4-BE49-F238E27FC236}">
                <a16:creationId xmlns:a16="http://schemas.microsoft.com/office/drawing/2014/main" id="{C25E48F5-A609-5810-4764-7C3866EE1D1B}"/>
              </a:ext>
            </a:extLst>
          </p:cNvPr>
          <p:cNvSpPr/>
          <p:nvPr/>
        </p:nvSpPr>
        <p:spPr>
          <a:xfrm>
            <a:off x="8095602" y="2548350"/>
            <a:ext cx="4096397"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rPr>
              <a:t>CONTENT</a:t>
            </a:r>
            <a:endParaRPr kumimoji="0" lang="zh-CN"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pic>
        <p:nvPicPr>
          <p:cNvPr id="29" name="图片 28" descr="封面-灰色">
            <a:extLst>
              <a:ext uri="{FF2B5EF4-FFF2-40B4-BE49-F238E27FC236}">
                <a16:creationId xmlns:a16="http://schemas.microsoft.com/office/drawing/2014/main" id="{7AFB184D-B7C8-46D8-354D-FD165AB17E8C}"/>
              </a:ext>
            </a:extLst>
          </p:cNvPr>
          <p:cNvPicPr>
            <a:picLocks noChangeAspect="1"/>
          </p:cNvPicPr>
          <p:nvPr/>
        </p:nvPicPr>
        <p:blipFill>
          <a:blip r:embed="rId2"/>
          <a:srcRect l="2923" t="60202"/>
          <a:stretch>
            <a:fillRect/>
          </a:stretch>
        </p:blipFill>
        <p:spPr>
          <a:xfrm>
            <a:off x="-11006" y="4757421"/>
            <a:ext cx="12203007" cy="2100580"/>
          </a:xfrm>
          <a:prstGeom prst="rect">
            <a:avLst/>
          </a:prstGeom>
        </p:spPr>
      </p:pic>
      <p:grpSp>
        <p:nvGrpSpPr>
          <p:cNvPr id="11" name="组合 8">
            <a:extLst>
              <a:ext uri="{FF2B5EF4-FFF2-40B4-BE49-F238E27FC236}">
                <a16:creationId xmlns:a16="http://schemas.microsoft.com/office/drawing/2014/main" id="{193A1696-43F0-28B7-E6A3-CD7AA2C73AC1}"/>
              </a:ext>
            </a:extLst>
          </p:cNvPr>
          <p:cNvGrpSpPr/>
          <p:nvPr/>
        </p:nvGrpSpPr>
        <p:grpSpPr>
          <a:xfrm>
            <a:off x="500479" y="4232927"/>
            <a:ext cx="9088779" cy="584775"/>
            <a:chOff x="824852" y="4076856"/>
            <a:chExt cx="5360865" cy="584775"/>
          </a:xfrm>
        </p:grpSpPr>
        <p:sp>
          <p:nvSpPr>
            <p:cNvPr id="12" name="TextBox 25">
              <a:extLst>
                <a:ext uri="{FF2B5EF4-FFF2-40B4-BE49-F238E27FC236}">
                  <a16:creationId xmlns:a16="http://schemas.microsoft.com/office/drawing/2014/main" id="{2D022579-6EC5-9D98-65D0-2C3385EBB4BF}"/>
                </a:ext>
              </a:extLst>
            </p:cNvPr>
            <p:cNvSpPr txBox="1"/>
            <p:nvPr/>
          </p:nvSpPr>
          <p:spPr>
            <a:xfrm>
              <a:off x="1334614" y="4076856"/>
              <a:ext cx="4851103" cy="584775"/>
            </a:xfrm>
            <a:prstGeom prst="rect">
              <a:avLst/>
            </a:prstGeom>
            <a:noFill/>
            <a:effectLst/>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永磁同步电机矢量控制系统</a:t>
              </a: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MATLAB </a:t>
              </a: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仿真</a:t>
              </a:r>
            </a:p>
          </p:txBody>
        </p:sp>
        <p:sp>
          <p:nvSpPr>
            <p:cNvPr id="15" name="矩形 8">
              <a:extLst>
                <a:ext uri="{FF2B5EF4-FFF2-40B4-BE49-F238E27FC236}">
                  <a16:creationId xmlns:a16="http://schemas.microsoft.com/office/drawing/2014/main" id="{16FBD53F-9983-8092-12FA-8A99EB882D5D}"/>
                </a:ext>
              </a:extLst>
            </p:cNvPr>
            <p:cNvSpPr/>
            <p:nvPr/>
          </p:nvSpPr>
          <p:spPr>
            <a:xfrm>
              <a:off x="824852" y="4121490"/>
              <a:ext cx="420039"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04</a:t>
              </a:r>
              <a:endPar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spTree>
    <p:extLst>
      <p:ext uri="{BB962C8B-B14F-4D97-AF65-F5344CB8AC3E}">
        <p14:creationId xmlns:p14="http://schemas.microsoft.com/office/powerpoint/2010/main" val="14199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477098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永磁同步电机矢量控制基本电磁关系</a:t>
            </a:r>
          </a:p>
        </p:txBody>
      </p:sp>
      <p:sp>
        <p:nvSpPr>
          <p:cNvPr id="4" name="文本框 3">
            <a:extLst>
              <a:ext uri="{FF2B5EF4-FFF2-40B4-BE49-F238E27FC236}">
                <a16:creationId xmlns:a16="http://schemas.microsoft.com/office/drawing/2014/main" id="{7B475A9D-28F1-8509-A9A7-15A59B7E475D}"/>
              </a:ext>
            </a:extLst>
          </p:cNvPr>
          <p:cNvSpPr txBox="1"/>
          <p:nvPr/>
        </p:nvSpPr>
        <p:spPr>
          <a:xfrm>
            <a:off x="5708813" y="973338"/>
            <a:ext cx="23391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电压极限椭圆</a:t>
            </a:r>
          </a:p>
        </p:txBody>
      </p:sp>
      <p:sp>
        <p:nvSpPr>
          <p:cNvPr id="5" name="TextBox 10">
            <a:extLst>
              <a:ext uri="{FF2B5EF4-FFF2-40B4-BE49-F238E27FC236}">
                <a16:creationId xmlns:a16="http://schemas.microsoft.com/office/drawing/2014/main" id="{755FA2C1-F83A-2E76-4678-80F5F194335E}"/>
              </a:ext>
            </a:extLst>
          </p:cNvPr>
          <p:cNvSpPr txBox="1"/>
          <p:nvPr/>
        </p:nvSpPr>
        <p:spPr>
          <a:xfrm>
            <a:off x="1541012" y="2007351"/>
            <a:ext cx="432048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在</a:t>
            </a:r>
            <a:r>
              <a:rPr kumimoji="1" lang="en-US" altLang="zh-CN" sz="2400" b="1" i="0" u="none" strike="noStrike" kern="1200" cap="none" spc="0" normalizeH="0" baseline="0" noProof="0" dirty="0" err="1">
                <a:ln>
                  <a:noFill/>
                </a:ln>
                <a:solidFill>
                  <a:srgbClr val="000000"/>
                </a:solidFill>
                <a:effectLst/>
                <a:uLnTx/>
                <a:uFillTx/>
                <a:latin typeface="黑体" panose="02010609060101010101" pitchFamily="49" charset="-122"/>
                <a:ea typeface="黑体" panose="02010609060101010101" pitchFamily="49" charset="-122"/>
              </a:rPr>
              <a:t>dq</a:t>
            </a:r>
            <a:r>
              <a:rPr kumimoji="1"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坐标系下的电压方程</a:t>
            </a:r>
          </a:p>
        </p:txBody>
      </p:sp>
      <mc:AlternateContent xmlns:mc="http://schemas.openxmlformats.org/markup-compatibility/2006" xmlns:a14="http://schemas.microsoft.com/office/drawing/2010/main">
        <mc:Choice Requires="a14">
          <p:sp>
            <p:nvSpPr>
              <p:cNvPr id="6" name="TextBox 11">
                <a:extLst>
                  <a:ext uri="{FF2B5EF4-FFF2-40B4-BE49-F238E27FC236}">
                    <a16:creationId xmlns:a16="http://schemas.microsoft.com/office/drawing/2014/main" id="{90701F85-1B12-8224-B197-F139C8C3B4BA}"/>
                  </a:ext>
                </a:extLst>
              </p:cNvPr>
              <p:cNvSpPr txBox="1"/>
              <p:nvPr/>
            </p:nvSpPr>
            <p:spPr>
              <a:xfrm>
                <a:off x="3091945" y="2564169"/>
                <a:ext cx="4674998" cy="1254702"/>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𝒖</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𝒅</m:t>
                        </m:r>
                      </m:sub>
                    </m:sSub>
                  </m:oMath>
                </a14:m>
                <a:r>
                  <a:rPr kumimoji="1" lang="en-US" altLang="zh-CN" sz="2400" b="1"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14:m>
                  <m:oMath xmlns:m="http://schemas.openxmlformats.org/officeDocument/2006/math">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𝒊</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𝒅</m:t>
                        </m:r>
                      </m:sub>
                    </m:s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𝑹</m:t>
                    </m:r>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𝑳</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𝒅</m:t>
                        </m:r>
                      </m:sub>
                    </m:sSub>
                    <m:f>
                      <m:fPr>
                        <m:ctrlP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sSub>
                          <m:sSubPr>
                            <m:ctrlP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𝒅𝒊</m:t>
                            </m:r>
                          </m:e>
                          <m: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𝒅</m:t>
                            </m:r>
                          </m:sub>
                        </m:sSub>
                      </m:num>
                      <m:den>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𝒅𝒕</m:t>
                        </m:r>
                      </m:den>
                    </m:f>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zh-CN" altLang="en-US"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𝝎</m:t>
                    </m:r>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𝑳</m:t>
                        </m:r>
                      </m:e>
                      <m: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sub>
                    </m:sSub>
                    <m:sSub>
                      <m:sSubPr>
                        <m:ctrlP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m:t>
                        </m:r>
                      </m:e>
                      <m: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sub>
                    </m:sSub>
                  </m:oMath>
                </a14:m>
                <a:endParaRPr kumimoji="1" lang="en-US" altLang="zh-CN" sz="2400" b="1"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𝒖</m:t>
                          </m:r>
                        </m:e>
                        <m: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sub>
                      </m:sSub>
                      <m:r>
                        <m:rPr>
                          <m:nor/>
                        </m:rPr>
                        <a:rPr kumimoji="1" lang="en-US" altLang="zh-CN" sz="2400" b="1" i="1"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m:t>=</m:t>
                      </m:r>
                      <m:r>
                        <m:rPr>
                          <m:nor/>
                        </m:rP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m:t> </m:t>
                      </m:r>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𝒊</m:t>
                          </m:r>
                        </m:e>
                        <m: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sub>
                      </m:s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𝑹</m:t>
                      </m:r>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𝑳</m:t>
                          </m:r>
                        </m:e>
                        <m: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sub>
                      </m:sSub>
                      <m:f>
                        <m:f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𝒅𝒊</m:t>
                              </m:r>
                            </m:e>
                            <m: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𝒒</m:t>
                              </m:r>
                            </m:sub>
                          </m:sSub>
                        </m:num>
                        <m:den>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𝒅𝒕</m:t>
                          </m:r>
                        </m:den>
                      </m:f>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𝝎</m:t>
                      </m:r>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𝑳</m:t>
                          </m:r>
                        </m:e>
                        <m: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𝒅</m:t>
                          </m:r>
                        </m:sub>
                      </m:sSub>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𝒊</m:t>
                          </m:r>
                        </m:e>
                        <m: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𝒅</m:t>
                          </m:r>
                        </m:sub>
                      </m:sSub>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𝝎</m:t>
                      </m:r>
                      <m:sSub>
                        <m:sSubPr>
                          <m:ctrlP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𝝍</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𝒇</m:t>
                          </m:r>
                        </m:sub>
                      </m:sSub>
                    </m:oMath>
                  </m:oMathPara>
                </a14:m>
                <a:endParaRPr kumimoji="1" lang="zh-CN"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6" name="TextBox 11">
                <a:extLst>
                  <a:ext uri="{FF2B5EF4-FFF2-40B4-BE49-F238E27FC236}">
                    <a16:creationId xmlns:a16="http://schemas.microsoft.com/office/drawing/2014/main" id="{90701F85-1B12-8224-B197-F139C8C3B4BA}"/>
                  </a:ext>
                </a:extLst>
              </p:cNvPr>
              <p:cNvSpPr txBox="1">
                <a:spLocks noRot="1" noChangeAspect="1" noMove="1" noResize="1" noEditPoints="1" noAdjustHandles="1" noChangeArrowheads="1" noChangeShapeType="1" noTextEdit="1"/>
              </p:cNvSpPr>
              <p:nvPr/>
            </p:nvSpPr>
            <p:spPr>
              <a:xfrm>
                <a:off x="3091945" y="2564169"/>
                <a:ext cx="4674998" cy="1254702"/>
              </a:xfrm>
              <a:prstGeom prst="rect">
                <a:avLst/>
              </a:prstGeom>
              <a:blipFill>
                <a:blip r:embed="rId4"/>
                <a:stretch>
                  <a:fillRect t="-1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8">
                <a:extLst>
                  <a:ext uri="{FF2B5EF4-FFF2-40B4-BE49-F238E27FC236}">
                    <a16:creationId xmlns:a16="http://schemas.microsoft.com/office/drawing/2014/main" id="{3198A29D-4C6E-3720-9072-133002DF7F67}"/>
                  </a:ext>
                </a:extLst>
              </p:cNvPr>
              <p:cNvSpPr txBox="1"/>
              <p:nvPr/>
            </p:nvSpPr>
            <p:spPr>
              <a:xfrm>
                <a:off x="3104256" y="5314408"/>
                <a:ext cx="4662687" cy="735522"/>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dPr>
                            <m:e>
                              <m:f>
                                <m:f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𝒖</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𝒍𝒊𝒎</m:t>
                                      </m:r>
                                    </m:sub>
                                  </m:sSub>
                                </m:num>
                                <m:den>
                                  <m:r>
                                    <a:rPr kumimoji="1"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𝝎</m:t>
                                  </m:r>
                                </m:den>
                              </m:f>
                            </m:e>
                          </m:d>
                        </m:e>
                        <m:sup>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p>
                      </m:sSup>
                      <m: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𝑳</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𝒒</m:t>
                                  </m:r>
                                </m:sub>
                              </m:sSub>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𝒊</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𝒒</m:t>
                                  </m:r>
                                </m:sub>
                              </m:sSub>
                            </m:e>
                          </m:d>
                        </m:e>
                        <m:sup>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p>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𝑳</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𝒅</m:t>
                                  </m:r>
                                </m:sub>
                              </m:sSub>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𝒊</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𝒅</m:t>
                                  </m:r>
                                </m:sub>
                              </m:s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𝝍</m:t>
                                  </m:r>
                                </m:e>
                                <m:sub>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𝒇</m:t>
                                  </m:r>
                                </m:sub>
                              </m:sSub>
                            </m:e>
                          </m:d>
                        </m:e>
                        <m:sup>
                          <m:r>
                            <a:rPr kumimoji="1"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p>
                    </m:oMath>
                  </m:oMathPara>
                </a14:m>
                <a:endParaRPr kumimoji="1" lang="zh-CN"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7" name="TextBox 8">
                <a:extLst>
                  <a:ext uri="{FF2B5EF4-FFF2-40B4-BE49-F238E27FC236}">
                    <a16:creationId xmlns:a16="http://schemas.microsoft.com/office/drawing/2014/main" id="{3198A29D-4C6E-3720-9072-133002DF7F67}"/>
                  </a:ext>
                </a:extLst>
              </p:cNvPr>
              <p:cNvSpPr txBox="1">
                <a:spLocks noRot="1" noChangeAspect="1" noMove="1" noResize="1" noEditPoints="1" noAdjustHandles="1" noChangeArrowheads="1" noChangeShapeType="1" noTextEdit="1"/>
              </p:cNvSpPr>
              <p:nvPr/>
            </p:nvSpPr>
            <p:spPr>
              <a:xfrm>
                <a:off x="3104256" y="5314408"/>
                <a:ext cx="4662687" cy="735522"/>
              </a:xfrm>
              <a:prstGeom prst="rect">
                <a:avLst/>
              </a:prstGeom>
              <a:blipFill>
                <a:blip r:embed="rId5"/>
                <a:stretch>
                  <a:fillRect/>
                </a:stretch>
              </a:blipFill>
            </p:spPr>
            <p:txBody>
              <a:bodyPr/>
              <a:lstStyle/>
              <a:p>
                <a:r>
                  <a:rPr lang="zh-CN" altLang="en-US">
                    <a:noFill/>
                  </a:rPr>
                  <a:t> </a:t>
                </a:r>
              </a:p>
            </p:txBody>
          </p:sp>
        </mc:Fallback>
      </mc:AlternateContent>
      <p:sp>
        <p:nvSpPr>
          <p:cNvPr id="15" name="TextBox 10">
            <a:extLst>
              <a:ext uri="{FF2B5EF4-FFF2-40B4-BE49-F238E27FC236}">
                <a16:creationId xmlns:a16="http://schemas.microsoft.com/office/drawing/2014/main" id="{C49A1C48-2EFD-D34E-A044-D6F6F2EA714B}"/>
              </a:ext>
            </a:extLst>
          </p:cNvPr>
          <p:cNvSpPr txBox="1"/>
          <p:nvPr/>
        </p:nvSpPr>
        <p:spPr>
          <a:xfrm>
            <a:off x="1680433" y="4452555"/>
            <a:ext cx="7101532"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高速稳态下忽略定子电阻上的压降</a:t>
            </a:r>
            <a:r>
              <a:rPr kumimoji="1"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，可得</a:t>
            </a:r>
          </a:p>
        </p:txBody>
      </p:sp>
      <p:sp>
        <p:nvSpPr>
          <p:cNvPr id="10" name="爆炸形: 8 pt  9">
            <a:extLst>
              <a:ext uri="{FF2B5EF4-FFF2-40B4-BE49-F238E27FC236}">
                <a16:creationId xmlns:a16="http://schemas.microsoft.com/office/drawing/2014/main" id="{6F4E1CF7-3E99-AA4C-7089-EC1A5971DDA2}"/>
              </a:ext>
            </a:extLst>
          </p:cNvPr>
          <p:cNvSpPr/>
          <p:nvPr/>
        </p:nvSpPr>
        <p:spPr>
          <a:xfrm>
            <a:off x="8031731" y="4166613"/>
            <a:ext cx="3492908" cy="2255270"/>
          </a:xfrm>
          <a:prstGeom prst="irregularSeal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FF0000"/>
                </a:solidFill>
              </a:rPr>
              <a:t>椭圆方程</a:t>
            </a:r>
          </a:p>
        </p:txBody>
      </p:sp>
      <p:cxnSp>
        <p:nvCxnSpPr>
          <p:cNvPr id="11" name="直线连接符 16">
            <a:extLst>
              <a:ext uri="{FF2B5EF4-FFF2-40B4-BE49-F238E27FC236}">
                <a16:creationId xmlns:a16="http://schemas.microsoft.com/office/drawing/2014/main" id="{5826C404-13B7-CEF2-39A5-F7C880E1538F}"/>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2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3" name="矩形: 圆角 2">
            <a:extLst>
              <a:ext uri="{FF2B5EF4-FFF2-40B4-BE49-F238E27FC236}">
                <a16:creationId xmlns:a16="http://schemas.microsoft.com/office/drawing/2014/main" id="{7B67167F-C380-2F62-D933-C1B0BF3E8136}"/>
              </a:ext>
            </a:extLst>
          </p:cNvPr>
          <p:cNvSpPr/>
          <p:nvPr/>
        </p:nvSpPr>
        <p:spPr>
          <a:xfrm>
            <a:off x="372518" y="1124974"/>
            <a:ext cx="477098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永磁同步电机矢量控制基本电磁关系</a:t>
            </a:r>
          </a:p>
        </p:txBody>
      </p:sp>
      <p:sp>
        <p:nvSpPr>
          <p:cNvPr id="4" name="文本框 3">
            <a:extLst>
              <a:ext uri="{FF2B5EF4-FFF2-40B4-BE49-F238E27FC236}">
                <a16:creationId xmlns:a16="http://schemas.microsoft.com/office/drawing/2014/main" id="{7B475A9D-28F1-8509-A9A7-15A59B7E475D}"/>
              </a:ext>
            </a:extLst>
          </p:cNvPr>
          <p:cNvSpPr txBox="1"/>
          <p:nvPr/>
        </p:nvSpPr>
        <p:spPr>
          <a:xfrm>
            <a:off x="5630542" y="1124974"/>
            <a:ext cx="23391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电流极限椭圆</a:t>
            </a:r>
          </a:p>
        </p:txBody>
      </p:sp>
      <p:sp>
        <p:nvSpPr>
          <p:cNvPr id="11" name="文本框 10">
            <a:extLst>
              <a:ext uri="{FF2B5EF4-FFF2-40B4-BE49-F238E27FC236}">
                <a16:creationId xmlns:a16="http://schemas.microsoft.com/office/drawing/2014/main" id="{88A74909-8EFC-FECC-C727-68E7E1EC2BED}"/>
              </a:ext>
            </a:extLst>
          </p:cNvPr>
          <p:cNvSpPr txBox="1"/>
          <p:nvPr/>
        </p:nvSpPr>
        <p:spPr>
          <a:xfrm>
            <a:off x="867818" y="2358294"/>
            <a:ext cx="4152900" cy="353110"/>
          </a:xfrm>
          <a:prstGeom prst="rect">
            <a:avLst/>
          </a:prstGeom>
          <a:noFill/>
        </p:spPr>
        <p:txBody>
          <a:bodyPr wrap="square">
            <a:spAutoFit/>
          </a:bodyPr>
          <a:lstStyle/>
          <a:p>
            <a:pPr indent="304800" algn="just">
              <a:lnSpc>
                <a:spcPts val="2000"/>
              </a:lnSpc>
            </a:pPr>
            <a:r>
              <a:rPr lang="zh-CN" altLang="zh-CN" sz="2400" b="1" kern="100" dirty="0">
                <a:effectLst/>
                <a:latin typeface="Times New Roman" panose="02020603050405020304" pitchFamily="18" charset="0"/>
                <a:ea typeface="宋体" panose="02010600030101010101" pitchFamily="2" charset="-122"/>
              </a:rPr>
              <a:t>电动机的电流极限方程为</a:t>
            </a:r>
          </a:p>
        </p:txBody>
      </p:sp>
      <p:graphicFrame>
        <p:nvGraphicFramePr>
          <p:cNvPr id="13" name="对象 12">
            <a:extLst>
              <a:ext uri="{FF2B5EF4-FFF2-40B4-BE49-F238E27FC236}">
                <a16:creationId xmlns:a16="http://schemas.microsoft.com/office/drawing/2014/main" id="{EC4A17B5-529D-BE6D-BC08-0119A0D39091}"/>
              </a:ext>
            </a:extLst>
          </p:cNvPr>
          <p:cNvGraphicFramePr>
            <a:graphicFrameLocks noChangeAspect="1"/>
          </p:cNvGraphicFramePr>
          <p:nvPr>
            <p:extLst>
              <p:ext uri="{D42A27DB-BD31-4B8C-83A1-F6EECF244321}">
                <p14:modId xmlns:p14="http://schemas.microsoft.com/office/powerpoint/2010/main" val="3771747123"/>
              </p:ext>
            </p:extLst>
          </p:nvPr>
        </p:nvGraphicFramePr>
        <p:xfrm>
          <a:off x="4578350" y="3123127"/>
          <a:ext cx="3035300" cy="861775"/>
        </p:xfrm>
        <a:graphic>
          <a:graphicData uri="http://schemas.openxmlformats.org/presentationml/2006/ole">
            <mc:AlternateContent xmlns:mc="http://schemas.openxmlformats.org/markup-compatibility/2006">
              <mc:Choice xmlns:v="urn:schemas-microsoft-com:vml" Requires="v">
                <p:oleObj name="Equation" r:id="rId4" imgW="698400" imgH="253800" progId="Equation.DSMT4">
                  <p:embed/>
                </p:oleObj>
              </mc:Choice>
              <mc:Fallback>
                <p:oleObj name="Equation" r:id="rId4" imgW="698400" imgH="253800" progId="Equation.DSMT4">
                  <p:embed/>
                  <p:pic>
                    <p:nvPicPr>
                      <p:cNvPr id="0" name="Object 1"/>
                      <p:cNvPicPr>
                        <a:picLocks noChangeAspect="1" noChangeArrowheads="1"/>
                      </p:cNvPicPr>
                      <p:nvPr/>
                    </p:nvPicPr>
                    <p:blipFill>
                      <a:blip r:embed="rId5"/>
                      <a:srcRect/>
                      <a:stretch>
                        <a:fillRect/>
                      </a:stretch>
                    </p:blipFill>
                    <p:spPr bwMode="auto">
                      <a:xfrm>
                        <a:off x="4578350" y="3123127"/>
                        <a:ext cx="3035300" cy="86177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C9FDE66-71EC-B29A-F509-A0E21E4395A5}"/>
                  </a:ext>
                </a:extLst>
              </p:cNvPr>
              <p:cNvSpPr txBox="1"/>
              <p:nvPr/>
            </p:nvSpPr>
            <p:spPr>
              <a:xfrm>
                <a:off x="1019907" y="4646733"/>
                <a:ext cx="10350500" cy="1619611"/>
              </a:xfrm>
              <a:prstGeom prst="rect">
                <a:avLst/>
              </a:prstGeom>
              <a:noFill/>
            </p:spPr>
            <p:txBody>
              <a:bodyPr wrap="square">
                <a:spAutoFit/>
              </a:bodyPr>
              <a:lstStyle/>
              <a:p>
                <a:r>
                  <a:rPr lang="en-US" altLang="zh-CN" sz="2800" dirty="0">
                    <a:solidFill>
                      <a:srgbClr val="000000"/>
                    </a:solidFill>
                    <a:effectLst/>
                    <a:latin typeface="宋体" panose="02010600030101010101" pitchFamily="2" charset="-122"/>
                    <a:cs typeface="等线" panose="02010600030101010101" pitchFamily="2" charset="-122"/>
                  </a:rPr>
                  <a:t>上式中</a:t>
                </a:r>
                <a14:m>
                  <m:oMath xmlns:m="http://schemas.openxmlformats.org/officeDocument/2006/math">
                    <m:sSub>
                      <m:sSubPr>
                        <m:ctrlPr>
                          <a:rPr lang="zh-CN" altLang="zh-CN" sz="4000" i="1">
                            <a:effectLst/>
                            <a:latin typeface="Cambria Math" panose="02040503050406030204" pitchFamily="18" charset="0"/>
                            <a:ea typeface="Cambria Math" panose="02040503050406030204" pitchFamily="18" charset="0"/>
                          </a:rPr>
                        </m:ctrlPr>
                      </m:sSubPr>
                      <m:e>
                        <m:r>
                          <a:rPr lang="en-US" altLang="zh-CN" sz="2800" i="1">
                            <a:solidFill>
                              <a:srgbClr val="000000"/>
                            </a:solidFill>
                            <a:effectLst/>
                            <a:latin typeface="Cambria Math" panose="02040503050406030204" pitchFamily="18" charset="0"/>
                            <a:ea typeface="宋体" panose="02010600030101010101" pitchFamily="2" charset="-122"/>
                            <a:cs typeface="等线" panose="02010600030101010101" pitchFamily="2" charset="-122"/>
                          </a:rPr>
                          <m:t>𝑖</m:t>
                        </m:r>
                      </m:e>
                      <m:sub>
                        <m:r>
                          <m:rPr>
                            <m:sty m:val="p"/>
                          </m:rPr>
                          <a:rPr lang="en-US" altLang="zh-CN" sz="2800">
                            <a:solidFill>
                              <a:srgbClr val="000000"/>
                            </a:solidFill>
                            <a:effectLst/>
                            <a:latin typeface="Cambria Math" panose="02040503050406030204" pitchFamily="18" charset="0"/>
                            <a:ea typeface="宋体" panose="02010600030101010101" pitchFamily="2" charset="-122"/>
                            <a:cs typeface="等线" panose="02010600030101010101" pitchFamily="2" charset="-122"/>
                          </a:rPr>
                          <m:t>lim</m:t>
                        </m:r>
                      </m:sub>
                    </m:sSub>
                    <m:r>
                      <a:rPr lang="en-US" altLang="zh-CN" sz="2800" i="1">
                        <a:solidFill>
                          <a:srgbClr val="000000"/>
                        </a:solidFill>
                        <a:effectLst/>
                        <a:latin typeface="Cambria Math" panose="02040503050406030204" pitchFamily="18" charset="0"/>
                        <a:ea typeface="宋体" panose="02010600030101010101" pitchFamily="2" charset="-122"/>
                        <a:cs typeface="等线" panose="02010600030101010101" pitchFamily="2" charset="-122"/>
                      </a:rPr>
                      <m:t>=</m:t>
                    </m:r>
                    <m:rad>
                      <m:radPr>
                        <m:degHide m:val="on"/>
                        <m:ctrlPr>
                          <a:rPr lang="zh-CN" altLang="zh-CN" sz="4000" i="1">
                            <a:effectLst/>
                            <a:latin typeface="Cambria Math" panose="02040503050406030204" pitchFamily="18" charset="0"/>
                            <a:ea typeface="Cambria Math" panose="02040503050406030204" pitchFamily="18" charset="0"/>
                          </a:rPr>
                        </m:ctrlPr>
                      </m:radPr>
                      <m:deg/>
                      <m:e>
                        <m:r>
                          <a:rPr lang="en-US" altLang="zh-CN" sz="2800" i="1">
                            <a:solidFill>
                              <a:srgbClr val="000000"/>
                            </a:solidFill>
                            <a:effectLst/>
                            <a:latin typeface="Cambria Math" panose="02040503050406030204" pitchFamily="18" charset="0"/>
                            <a:ea typeface="宋体" panose="02010600030101010101" pitchFamily="2" charset="-122"/>
                            <a:cs typeface="等线" panose="02010600030101010101" pitchFamily="2" charset="-122"/>
                          </a:rPr>
                          <m:t>2</m:t>
                        </m:r>
                      </m:e>
                    </m:rad>
                    <m:sSub>
                      <m:sSubPr>
                        <m:ctrlPr>
                          <a:rPr lang="zh-CN" altLang="zh-CN" sz="4000" i="1">
                            <a:effectLst/>
                            <a:latin typeface="Cambria Math" panose="02040503050406030204" pitchFamily="18" charset="0"/>
                            <a:ea typeface="Cambria Math" panose="02040503050406030204" pitchFamily="18" charset="0"/>
                          </a:rPr>
                        </m:ctrlPr>
                      </m:sSubPr>
                      <m:e>
                        <m:r>
                          <a:rPr lang="en-US" altLang="zh-CN" sz="2800" i="1">
                            <a:solidFill>
                              <a:srgbClr val="000000"/>
                            </a:solidFill>
                            <a:effectLst/>
                            <a:latin typeface="Cambria Math" panose="02040503050406030204" pitchFamily="18" charset="0"/>
                            <a:ea typeface="宋体" panose="02010600030101010101" pitchFamily="2" charset="-122"/>
                            <a:cs typeface="等线" panose="02010600030101010101" pitchFamily="2" charset="-122"/>
                          </a:rPr>
                          <m:t>𝐼</m:t>
                        </m:r>
                      </m:e>
                      <m:sub>
                        <m:r>
                          <m:rPr>
                            <m:sty m:val="p"/>
                          </m:rPr>
                          <a:rPr lang="en-US" altLang="zh-CN" sz="2800">
                            <a:solidFill>
                              <a:srgbClr val="000000"/>
                            </a:solidFill>
                            <a:effectLst/>
                            <a:latin typeface="Cambria Math" panose="02040503050406030204" pitchFamily="18" charset="0"/>
                            <a:ea typeface="宋体" panose="02010600030101010101" pitchFamily="2" charset="-122"/>
                            <a:cs typeface="等线" panose="02010600030101010101" pitchFamily="2" charset="-122"/>
                          </a:rPr>
                          <m:t>lim</m:t>
                        </m:r>
                      </m:sub>
                    </m:sSub>
                  </m:oMath>
                </a14:m>
                <a:r>
                  <a:rPr lang="en-US" altLang="zh-CN" sz="2800" dirty="0">
                    <a:solidFill>
                      <a:srgbClr val="000000"/>
                    </a:solidFill>
                    <a:effectLst/>
                    <a:latin typeface="宋体" panose="02010600030101010101" pitchFamily="2" charset="-122"/>
                    <a:cs typeface="等线" panose="02010600030101010101" pitchFamily="2" charset="-122"/>
                  </a:rPr>
                  <a:t>，</a:t>
                </a:r>
                <a14:m>
                  <m:oMath xmlns:m="http://schemas.openxmlformats.org/officeDocument/2006/math">
                    <m:sSub>
                      <m:sSubPr>
                        <m:ctrlPr>
                          <a:rPr lang="zh-CN" altLang="zh-CN" sz="4000" i="1">
                            <a:effectLst/>
                            <a:latin typeface="Cambria Math" panose="02040503050406030204" pitchFamily="18" charset="0"/>
                            <a:ea typeface="Cambria Math" panose="02040503050406030204" pitchFamily="18" charset="0"/>
                          </a:rPr>
                        </m:ctrlPr>
                      </m:sSubPr>
                      <m:e>
                        <m:r>
                          <a:rPr lang="en-US" altLang="zh-CN" sz="2800" i="1">
                            <a:solidFill>
                              <a:srgbClr val="000000"/>
                            </a:solidFill>
                            <a:effectLst/>
                            <a:latin typeface="Cambria Math" panose="02040503050406030204" pitchFamily="18" charset="0"/>
                            <a:ea typeface="宋体" panose="02010600030101010101" pitchFamily="2" charset="-122"/>
                            <a:cs typeface="等线" panose="02010600030101010101" pitchFamily="2" charset="-122"/>
                          </a:rPr>
                          <m:t>𝐼</m:t>
                        </m:r>
                      </m:e>
                      <m:sub>
                        <m:r>
                          <m:rPr>
                            <m:sty m:val="p"/>
                          </m:rPr>
                          <a:rPr lang="en-US" altLang="zh-CN" sz="2800">
                            <a:solidFill>
                              <a:srgbClr val="000000"/>
                            </a:solidFill>
                            <a:effectLst/>
                            <a:latin typeface="Cambria Math" panose="02040503050406030204" pitchFamily="18" charset="0"/>
                            <a:ea typeface="宋体" panose="02010600030101010101" pitchFamily="2" charset="-122"/>
                            <a:cs typeface="等线" panose="02010600030101010101" pitchFamily="2" charset="-122"/>
                          </a:rPr>
                          <m:t>lim</m:t>
                        </m:r>
                      </m:sub>
                    </m:sSub>
                  </m:oMath>
                </a14:m>
                <a:r>
                  <a:rPr lang="en-US" altLang="zh-CN" sz="2800" dirty="0" err="1">
                    <a:solidFill>
                      <a:srgbClr val="000000"/>
                    </a:solidFill>
                    <a:effectLst/>
                    <a:latin typeface="宋体" panose="02010600030101010101" pitchFamily="2" charset="-122"/>
                    <a:cs typeface="等线" panose="02010600030101010101" pitchFamily="2" charset="-122"/>
                  </a:rPr>
                  <a:t>为电动机可以达到的最大相电流基波有效值</a:t>
                </a:r>
                <a:r>
                  <a:rPr lang="en-US" altLang="zh-CN" sz="2800" dirty="0">
                    <a:solidFill>
                      <a:srgbClr val="000000"/>
                    </a:solidFill>
                    <a:effectLst/>
                    <a:latin typeface="宋体" panose="02010600030101010101" pitchFamily="2" charset="-122"/>
                    <a:cs typeface="等线" panose="02010600030101010101" pitchFamily="2" charset="-122"/>
                  </a:rPr>
                  <a:t>。</a:t>
                </a:r>
                <a:r>
                  <a:rPr lang="zh-CN" altLang="en-US" sz="2800" dirty="0">
                    <a:solidFill>
                      <a:srgbClr val="000000"/>
                    </a:solidFill>
                    <a:effectLst/>
                    <a:latin typeface="宋体" panose="02010600030101010101" pitchFamily="2" charset="-122"/>
                    <a:cs typeface="等线" panose="02010600030101010101" pitchFamily="2" charset="-122"/>
                  </a:rPr>
                  <a:t>可以看出，</a:t>
                </a:r>
                <a:r>
                  <a:rPr lang="en-US" altLang="zh-CN" sz="2800" dirty="0" err="1">
                    <a:solidFill>
                      <a:srgbClr val="000000"/>
                    </a:solidFill>
                    <a:effectLst/>
                    <a:latin typeface="宋体" panose="02010600030101010101" pitchFamily="2" charset="-122"/>
                    <a:cs typeface="等线" panose="02010600030101010101" pitchFamily="2" charset="-122"/>
                  </a:rPr>
                  <a:t>电流极限圆上电流矢量轨迹为一以</a:t>
                </a:r>
                <a14:m>
                  <m:oMath xmlns:m="http://schemas.openxmlformats.org/officeDocument/2006/math">
                    <m:sSub>
                      <m:sSubPr>
                        <m:ctrlPr>
                          <a:rPr lang="en-US" altLang="zh-CN" sz="2800" i="1" smtClean="0">
                            <a:solidFill>
                              <a:srgbClr val="000000"/>
                            </a:solidFill>
                            <a:effectLst/>
                            <a:latin typeface="Cambria Math" panose="02040503050406030204" pitchFamily="18" charset="0"/>
                          </a:rPr>
                        </m:ctrlPr>
                      </m:sSubPr>
                      <m:e>
                        <m:r>
                          <a:rPr lang="en-US" altLang="zh-CN" sz="2800" b="0" i="1" smtClean="0">
                            <a:solidFill>
                              <a:srgbClr val="000000"/>
                            </a:solidFill>
                            <a:effectLst/>
                            <a:latin typeface="Cambria Math" panose="02040503050406030204" pitchFamily="18" charset="0"/>
                          </a:rPr>
                          <m:t>𝑖</m:t>
                        </m:r>
                      </m:e>
                      <m:sub>
                        <m:r>
                          <a:rPr lang="en-US" altLang="zh-CN" sz="2800" b="0" i="1" smtClean="0">
                            <a:solidFill>
                              <a:srgbClr val="000000"/>
                            </a:solidFill>
                            <a:effectLst/>
                            <a:latin typeface="Cambria Math" panose="02040503050406030204" pitchFamily="18" charset="0"/>
                          </a:rPr>
                          <m:t>𝑑</m:t>
                        </m:r>
                      </m:sub>
                    </m:sSub>
                    <m:sSub>
                      <m:sSubPr>
                        <m:ctrlPr>
                          <a:rPr lang="en-US" altLang="zh-CN" sz="2800" i="1" smtClean="0">
                            <a:solidFill>
                              <a:srgbClr val="000000"/>
                            </a:solidFill>
                            <a:effectLst/>
                            <a:latin typeface="Cambria Math" panose="02040503050406030204" pitchFamily="18" charset="0"/>
                          </a:rPr>
                        </m:ctrlPr>
                      </m:sSubPr>
                      <m:e>
                        <m:r>
                          <a:rPr lang="en-US" altLang="zh-CN" sz="2800" b="0" i="1" smtClean="0">
                            <a:solidFill>
                              <a:srgbClr val="000000"/>
                            </a:solidFill>
                            <a:effectLst/>
                            <a:latin typeface="Cambria Math" panose="02040503050406030204" pitchFamily="18" charset="0"/>
                          </a:rPr>
                          <m:t>𝑖</m:t>
                        </m:r>
                      </m:e>
                      <m:sub>
                        <m:r>
                          <a:rPr lang="en-US" altLang="zh-CN" sz="2800" b="0" i="1" smtClean="0">
                            <a:solidFill>
                              <a:srgbClr val="000000"/>
                            </a:solidFill>
                            <a:effectLst/>
                            <a:latin typeface="Cambria Math" panose="02040503050406030204" pitchFamily="18" charset="0"/>
                          </a:rPr>
                          <m:t>𝑞</m:t>
                        </m:r>
                      </m:sub>
                    </m:sSub>
                  </m:oMath>
                </a14:m>
                <a:r>
                  <a:rPr lang="en-US" altLang="zh-CN" sz="2800" dirty="0">
                    <a:solidFill>
                      <a:srgbClr val="000000"/>
                    </a:solidFill>
                    <a:effectLst/>
                    <a:latin typeface="宋体" panose="02010600030101010101" pitchFamily="2" charset="-122"/>
                    <a:cs typeface="等线" panose="02010600030101010101" pitchFamily="2" charset="-122"/>
                  </a:rPr>
                  <a:t>平面上坐标原点为圆心的圆</a:t>
                </a:r>
                <a:r>
                  <a:rPr lang="zh-CN" altLang="en-US" sz="2800" dirty="0">
                    <a:solidFill>
                      <a:srgbClr val="000000"/>
                    </a:solidFill>
                    <a:effectLst/>
                    <a:latin typeface="宋体" panose="02010600030101010101" pitchFamily="2" charset="-122"/>
                    <a:cs typeface="等线" panose="02010600030101010101" pitchFamily="2" charset="-122"/>
                  </a:rPr>
                  <a:t>。</a:t>
                </a:r>
                <a:endParaRPr lang="zh-CN" altLang="en-US" sz="4000" dirty="0"/>
              </a:p>
            </p:txBody>
          </p:sp>
        </mc:Choice>
        <mc:Fallback xmlns="">
          <p:sp>
            <p:nvSpPr>
              <p:cNvPr id="17" name="文本框 16">
                <a:extLst>
                  <a:ext uri="{FF2B5EF4-FFF2-40B4-BE49-F238E27FC236}">
                    <a16:creationId xmlns:a16="http://schemas.microsoft.com/office/drawing/2014/main" id="{1C9FDE66-71EC-B29A-F509-A0E21E4395A5}"/>
                  </a:ext>
                </a:extLst>
              </p:cNvPr>
              <p:cNvSpPr txBox="1">
                <a:spLocks noRot="1" noChangeAspect="1" noMove="1" noResize="1" noEditPoints="1" noAdjustHandles="1" noChangeArrowheads="1" noChangeShapeType="1" noTextEdit="1"/>
              </p:cNvSpPr>
              <p:nvPr/>
            </p:nvSpPr>
            <p:spPr>
              <a:xfrm>
                <a:off x="1019907" y="4646733"/>
                <a:ext cx="10350500" cy="1619611"/>
              </a:xfrm>
              <a:prstGeom prst="rect">
                <a:avLst/>
              </a:prstGeom>
              <a:blipFill>
                <a:blip r:embed="rId6"/>
                <a:stretch>
                  <a:fillRect l="-1178" r="-353" b="-8647"/>
                </a:stretch>
              </a:blipFill>
            </p:spPr>
            <p:txBody>
              <a:bodyPr/>
              <a:lstStyle/>
              <a:p>
                <a:r>
                  <a:rPr lang="zh-CN" altLang="en-US">
                    <a:noFill/>
                  </a:rPr>
                  <a:t> </a:t>
                </a:r>
              </a:p>
            </p:txBody>
          </p:sp>
        </mc:Fallback>
      </mc:AlternateContent>
      <p:cxnSp>
        <p:nvCxnSpPr>
          <p:cNvPr id="18" name="直线连接符 16">
            <a:extLst>
              <a:ext uri="{FF2B5EF4-FFF2-40B4-BE49-F238E27FC236}">
                <a16:creationId xmlns:a16="http://schemas.microsoft.com/office/drawing/2014/main" id="{A4B1C852-5D4D-7FA9-5CE4-FB32B43B94EA}"/>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168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477098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永磁同步电机矢量控制基本电磁关系</a:t>
            </a:r>
          </a:p>
        </p:txBody>
      </p:sp>
      <p:sp>
        <p:nvSpPr>
          <p:cNvPr id="4" name="文本框 3">
            <a:extLst>
              <a:ext uri="{FF2B5EF4-FFF2-40B4-BE49-F238E27FC236}">
                <a16:creationId xmlns:a16="http://schemas.microsoft.com/office/drawing/2014/main" id="{7B475A9D-28F1-8509-A9A7-15A59B7E475D}"/>
              </a:ext>
            </a:extLst>
          </p:cNvPr>
          <p:cNvSpPr txBox="1"/>
          <p:nvPr/>
        </p:nvSpPr>
        <p:spPr>
          <a:xfrm>
            <a:off x="509952" y="1579414"/>
            <a:ext cx="3057247" cy="523220"/>
          </a:xfrm>
          <a:prstGeom prst="rect">
            <a:avLst/>
          </a:prstGeom>
          <a:noFill/>
        </p:spPr>
        <p:txBody>
          <a:bodyPr wrap="none" rtlCol="0">
            <a:spAutoFit/>
          </a:bodyPr>
          <a:lstStyle/>
          <a:p>
            <a:r>
              <a:rPr lang="zh-CN" altLang="en-US" sz="2800" b="1" dirty="0"/>
              <a:t>电压电流极限椭圆</a:t>
            </a:r>
          </a:p>
        </p:txBody>
      </p:sp>
      <p:pic>
        <p:nvPicPr>
          <p:cNvPr id="23" name="Picture 2">
            <a:extLst>
              <a:ext uri="{FF2B5EF4-FFF2-40B4-BE49-F238E27FC236}">
                <a16:creationId xmlns:a16="http://schemas.microsoft.com/office/drawing/2014/main" id="{6A783587-AC0D-41E0-4C6D-C4226DEC4F9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9507" y="1930393"/>
            <a:ext cx="6900228" cy="4677676"/>
          </a:xfrm>
          <a:prstGeom prst="rect">
            <a:avLst/>
          </a:prstGeom>
          <a:noFill/>
          <a:ln>
            <a:noFill/>
          </a:ln>
        </p:spPr>
      </p:pic>
      <p:sp>
        <p:nvSpPr>
          <p:cNvPr id="25" name="文本框 24">
            <a:extLst>
              <a:ext uri="{FF2B5EF4-FFF2-40B4-BE49-F238E27FC236}">
                <a16:creationId xmlns:a16="http://schemas.microsoft.com/office/drawing/2014/main" id="{E53F8D66-F18B-ABC8-6135-68C0E39AABFC}"/>
              </a:ext>
            </a:extLst>
          </p:cNvPr>
          <p:cNvSpPr txBox="1"/>
          <p:nvPr/>
        </p:nvSpPr>
        <p:spPr>
          <a:xfrm>
            <a:off x="7048502" y="1417749"/>
            <a:ext cx="4934220" cy="4991751"/>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zh-CN" altLang="zh-CN" sz="2400" kern="100" dirty="0">
                <a:effectLst/>
                <a:latin typeface="黑体" panose="02010609060101010101" pitchFamily="49" charset="-122"/>
                <a:ea typeface="黑体" panose="02010609060101010101" pitchFamily="49" charset="-122"/>
              </a:rPr>
              <a:t>随着电动机转速的提高，电压极限椭圆的长轴和短轴与转速成反比地相应缩小，从而形成了一簇椭圆曲线。</a:t>
            </a:r>
            <a:endParaRPr lang="en-US" altLang="zh-CN" sz="2400" kern="100" dirty="0">
              <a:effectLst/>
              <a:latin typeface="黑体" panose="02010609060101010101" pitchFamily="49" charset="-122"/>
              <a:ea typeface="黑体" panose="02010609060101010101" pitchFamily="49" charset="-122"/>
            </a:endParaRPr>
          </a:p>
          <a:p>
            <a:pPr marL="342900" indent="-342900" algn="just">
              <a:lnSpc>
                <a:spcPct val="150000"/>
              </a:lnSpc>
              <a:buFont typeface="Wingdings" panose="05000000000000000000" pitchFamily="2" charset="2"/>
              <a:buChar char="Ø"/>
            </a:pPr>
            <a:r>
              <a:rPr lang="zh-CN" altLang="zh-CN" sz="2400" kern="100" dirty="0">
                <a:latin typeface="黑体" panose="02010609060101010101" pitchFamily="49" charset="-122"/>
                <a:ea typeface="黑体" panose="02010609060101010101" pitchFamily="49" charset="-122"/>
              </a:rPr>
              <a:t>定子电流空间矢量既不能超出电动机的电压极限椭圆，也不能超出电流极限圆。如电动机转速为</a:t>
            </a:r>
            <a:r>
              <a:rPr lang="en-US" altLang="zh-CN" sz="2400" kern="100" dirty="0">
                <a:latin typeface="黑体" panose="02010609060101010101" pitchFamily="49" charset="-122"/>
                <a:ea typeface="黑体" panose="02010609060101010101" pitchFamily="49" charset="-122"/>
              </a:rPr>
              <a:t>ω</a:t>
            </a:r>
            <a:r>
              <a:rPr lang="en-US" altLang="zh-CN" kern="100" dirty="0">
                <a:latin typeface="黑体" panose="02010609060101010101" pitchFamily="49" charset="-122"/>
                <a:ea typeface="黑体" panose="02010609060101010101" pitchFamily="49" charset="-122"/>
              </a:rPr>
              <a:t>r1</a:t>
            </a:r>
            <a:r>
              <a:rPr lang="zh-CN" altLang="zh-CN" sz="2400" kern="100" dirty="0">
                <a:latin typeface="黑体" panose="02010609060101010101" pitchFamily="49" charset="-122"/>
                <a:ea typeface="黑体" panose="02010609060101010101" pitchFamily="49" charset="-122"/>
              </a:rPr>
              <a:t>时电流矢量的范围只能是如图中阴影线所包围的面积</a:t>
            </a:r>
            <a:r>
              <a:rPr lang="en-US" altLang="zh-CN" sz="2400" kern="100" dirty="0">
                <a:latin typeface="黑体" panose="02010609060101010101" pitchFamily="49" charset="-122"/>
                <a:ea typeface="黑体" panose="02010609060101010101" pitchFamily="49" charset="-122"/>
              </a:rPr>
              <a:t>ABCDEF</a:t>
            </a:r>
            <a:r>
              <a:rPr lang="zh-CN" altLang="zh-CN" sz="2400" kern="100" dirty="0">
                <a:latin typeface="黑体" panose="02010609060101010101" pitchFamily="49" charset="-122"/>
                <a:ea typeface="黑体" panose="02010609060101010101" pitchFamily="49" charset="-122"/>
              </a:rPr>
              <a:t>。</a:t>
            </a:r>
          </a:p>
        </p:txBody>
      </p:sp>
      <p:cxnSp>
        <p:nvCxnSpPr>
          <p:cNvPr id="26" name="直线连接符 16">
            <a:extLst>
              <a:ext uri="{FF2B5EF4-FFF2-40B4-BE49-F238E27FC236}">
                <a16:creationId xmlns:a16="http://schemas.microsoft.com/office/drawing/2014/main" id="{9832516B-5588-9DF5-F900-27900312704E}"/>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24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477098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永磁同步电机矢量控制基本电磁关系</a:t>
            </a:r>
          </a:p>
        </p:txBody>
      </p:sp>
      <p:sp>
        <p:nvSpPr>
          <p:cNvPr id="4" name="文本框 3">
            <a:extLst>
              <a:ext uri="{FF2B5EF4-FFF2-40B4-BE49-F238E27FC236}">
                <a16:creationId xmlns:a16="http://schemas.microsoft.com/office/drawing/2014/main" id="{7B475A9D-28F1-8509-A9A7-15A59B7E475D}"/>
              </a:ext>
            </a:extLst>
          </p:cNvPr>
          <p:cNvSpPr txBox="1"/>
          <p:nvPr/>
        </p:nvSpPr>
        <p:spPr>
          <a:xfrm>
            <a:off x="5617095" y="905473"/>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恒转矩轨迹</a:t>
            </a:r>
          </a:p>
        </p:txBody>
      </p:sp>
      <p:sp>
        <p:nvSpPr>
          <p:cNvPr id="5" name="TextBox 6">
            <a:extLst>
              <a:ext uri="{FF2B5EF4-FFF2-40B4-BE49-F238E27FC236}">
                <a16:creationId xmlns:a16="http://schemas.microsoft.com/office/drawing/2014/main" id="{E48A8C34-883D-3A29-36F9-1F95E1EF4451}"/>
              </a:ext>
            </a:extLst>
          </p:cNvPr>
          <p:cNvSpPr txBox="1"/>
          <p:nvPr/>
        </p:nvSpPr>
        <p:spPr>
          <a:xfrm>
            <a:off x="520632" y="1873491"/>
            <a:ext cx="4320480"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电磁转矩公式为</a:t>
            </a:r>
          </a:p>
        </p:txBody>
      </p:sp>
      <mc:AlternateContent xmlns:mc="http://schemas.openxmlformats.org/markup-compatibility/2006" xmlns:a14="http://schemas.microsoft.com/office/drawing/2010/main">
        <mc:Choice Requires="a14">
          <p:sp>
            <p:nvSpPr>
              <p:cNvPr id="6" name="Rectangle 7">
                <a:extLst>
                  <a:ext uri="{FF2B5EF4-FFF2-40B4-BE49-F238E27FC236}">
                    <a16:creationId xmlns:a16="http://schemas.microsoft.com/office/drawing/2014/main" id="{2444CE7B-6BA8-B1A3-AD5B-963B7B2C6B05}"/>
                  </a:ext>
                </a:extLst>
              </p:cNvPr>
              <p:cNvSpPr/>
              <p:nvPr/>
            </p:nvSpPr>
            <p:spPr>
              <a:xfrm>
                <a:off x="2989512" y="1895733"/>
                <a:ext cx="5040560" cy="952056"/>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𝑻</m:t>
                          </m:r>
                        </m:e>
                        <m:sub>
                          <m:r>
                            <a:rPr kumimoji="1" lang="en-US" altLang="zh-CN" sz="2400" b="1" i="1" smtClean="0">
                              <a:solidFill>
                                <a:srgbClr val="000000"/>
                              </a:solidFill>
                              <a:latin typeface="Cambria Math" panose="02040503050406030204" pitchFamily="18" charset="0"/>
                            </a:rPr>
                            <m:t>𝒆</m:t>
                          </m:r>
                        </m:sub>
                      </m:sSub>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000000"/>
                          </a:solidFill>
                          <a:latin typeface="Cambria Math" panose="02040503050406030204" pitchFamily="18" charset="0"/>
                        </a:rPr>
                        <m:t>𝟏</m:t>
                      </m:r>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000000"/>
                          </a:solidFill>
                          <a:latin typeface="Cambria Math" panose="02040503050406030204" pitchFamily="18" charset="0"/>
                        </a:rPr>
                        <m:t>𝟓</m:t>
                      </m:r>
                      <m:r>
                        <a:rPr kumimoji="1" lang="en-US" altLang="zh-CN" sz="2400" b="1" i="1" smtClean="0">
                          <a:solidFill>
                            <a:srgbClr val="000000"/>
                          </a:solidFill>
                          <a:latin typeface="Cambria Math" panose="02040503050406030204" pitchFamily="18" charset="0"/>
                        </a:rPr>
                        <m:t>𝑷</m:t>
                      </m:r>
                      <m:d>
                        <m:dPr>
                          <m:ctrlPr>
                            <a:rPr kumimoji="1" lang="en-US" altLang="zh-CN" sz="2400" b="1" i="1" smtClean="0">
                              <a:solidFill>
                                <a:srgbClr val="000000"/>
                              </a:solidFill>
                              <a:latin typeface="Cambria Math" panose="02040503050406030204" pitchFamily="18" charset="0"/>
                            </a:rPr>
                          </m:ctrlPr>
                        </m:dPr>
                        <m:e>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𝒅</m:t>
                              </m:r>
                            </m:sub>
                          </m:sSub>
                        </m:e>
                      </m:d>
                    </m:oMath>
                  </m:oMathPara>
                </a14:m>
                <a:endParaRPr kumimoji="1" lang="en-US" altLang="zh-CN" sz="2400" b="1" i="1" dirty="0">
                  <a:solidFill>
                    <a:srgbClr val="000000"/>
                  </a:solidFill>
                  <a:latin typeface="Times New Roman" panose="02020603050405020304" pitchFamily="18" charset="0"/>
                  <a:ea typeface="宋体" panose="02010600030101010101" pitchFamily="2" charset="-122"/>
                </a:endParaRPr>
              </a:p>
              <a:p>
                <a:pPr fontAlgn="base">
                  <a:spcBef>
                    <a:spcPct val="0"/>
                  </a:spcBef>
                  <a:spcAft>
                    <a:spcPct val="0"/>
                  </a:spcAft>
                </a:pPr>
                <a:r>
                  <a:rPr kumimoji="1" lang="en-US" altLang="zh-CN" sz="2400" b="1" i="1" dirty="0">
                    <a:solidFill>
                      <a:srgbClr val="000000"/>
                    </a:solidFill>
                    <a:latin typeface="Times New Roman" panose="02020603050405020304" pitchFamily="18" charset="0"/>
                    <a:ea typeface="宋体" panose="02010600030101010101" pitchFamily="2" charset="-122"/>
                  </a:rPr>
                  <a:t>= 1.5</a:t>
                </a:r>
                <a14:m>
                  <m:oMath xmlns:m="http://schemas.openxmlformats.org/officeDocument/2006/math">
                    <m:r>
                      <a:rPr kumimoji="1" lang="en-US" altLang="zh-CN" sz="2400" b="1" i="1">
                        <a:solidFill>
                          <a:srgbClr val="000000"/>
                        </a:solidFill>
                        <a:latin typeface="Cambria Math" panose="02040503050406030204" pitchFamily="18" charset="0"/>
                      </a:rPr>
                      <m:t>𝑷</m:t>
                    </m:r>
                    <m:d>
                      <m:dPr>
                        <m:ctrlPr>
                          <a:rPr kumimoji="1" lang="en-US" altLang="zh-CN" sz="2400" b="1" i="1">
                            <a:solidFill>
                              <a:srgbClr val="000000"/>
                            </a:solidFill>
                            <a:latin typeface="Cambria Math" panose="02040503050406030204" pitchFamily="18" charset="0"/>
                          </a:rPr>
                        </m:ctrlPr>
                      </m:dPr>
                      <m:e>
                        <m:sSub>
                          <m:sSubPr>
                            <m:ctrlPr>
                              <a:rPr kumimoji="1" lang="en-US" altLang="zh-CN" sz="2400" b="1" i="1" smtClean="0">
                                <a:solidFill>
                                  <a:srgbClr val="FF0000"/>
                                </a:solidFill>
                                <a:latin typeface="Cambria Math" panose="02040503050406030204" pitchFamily="18" charset="0"/>
                              </a:rPr>
                            </m:ctrlPr>
                          </m:sSubPr>
                          <m:e>
                            <m:r>
                              <a:rPr kumimoji="1" lang="zh-CN" altLang="en-US" sz="2400" b="1" i="1">
                                <a:solidFill>
                                  <a:srgbClr val="FF0000"/>
                                </a:solidFill>
                                <a:latin typeface="Cambria Math" panose="02040503050406030204" pitchFamily="18" charset="0"/>
                              </a:rPr>
                              <m:t>𝝍</m:t>
                            </m:r>
                          </m:e>
                          <m:sub>
                            <m:r>
                              <a:rPr kumimoji="1" lang="en-US" altLang="zh-CN" sz="2400" b="1" i="1" smtClean="0">
                                <a:solidFill>
                                  <a:srgbClr val="FF0000"/>
                                </a:solidFill>
                                <a:latin typeface="Cambria Math" panose="02040503050406030204" pitchFamily="18" charset="0"/>
                              </a:rPr>
                              <m:t>𝒇</m:t>
                            </m:r>
                          </m:sub>
                        </m:sSub>
                        <m:sSub>
                          <m:sSubPr>
                            <m:ctrlPr>
                              <a:rPr kumimoji="1" lang="en-US" altLang="zh-CN" sz="2400" b="1" i="1">
                                <a:solidFill>
                                  <a:srgbClr val="FF0000"/>
                                </a:solidFill>
                                <a:latin typeface="Cambria Math" panose="02040503050406030204" pitchFamily="18" charset="0"/>
                              </a:rPr>
                            </m:ctrlPr>
                          </m:sSubPr>
                          <m:e>
                            <m:r>
                              <a:rPr kumimoji="1" lang="en-US" altLang="zh-CN" sz="2400" b="1" i="1">
                                <a:solidFill>
                                  <a:srgbClr val="FF0000"/>
                                </a:solidFill>
                                <a:latin typeface="Cambria Math" panose="02040503050406030204" pitchFamily="18" charset="0"/>
                              </a:rPr>
                              <m:t>𝒊</m:t>
                            </m:r>
                          </m:e>
                          <m:sub>
                            <m:r>
                              <a:rPr kumimoji="1" lang="en-US" altLang="zh-CN" sz="2400" b="1" i="1">
                                <a:solidFill>
                                  <a:srgbClr val="FF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a:solidFill>
                                  <a:srgbClr val="3333FF"/>
                                </a:solidFill>
                                <a:latin typeface="Cambria Math" panose="02040503050406030204" pitchFamily="18" charset="0"/>
                              </a:rPr>
                              <m:t>𝒅</m:t>
                            </m:r>
                          </m:sub>
                        </m:sSub>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smtClean="0">
                                <a:solidFill>
                                  <a:srgbClr val="3333FF"/>
                                </a:solidFill>
                                <a:latin typeface="Cambria Math" panose="02040503050406030204" pitchFamily="18" charset="0"/>
                              </a:rPr>
                              <m:t>𝒒</m:t>
                            </m:r>
                          </m:sub>
                        </m:sSub>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smtClean="0">
                                <a:solidFill>
                                  <a:srgbClr val="3333FF"/>
                                </a:solidFill>
                                <a:latin typeface="Cambria Math" panose="02040503050406030204" pitchFamily="18" charset="0"/>
                              </a:rPr>
                              <m:t>𝒅</m:t>
                            </m:r>
                          </m:sub>
                        </m:sSub>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𝒒</m:t>
                            </m:r>
                          </m:sub>
                        </m:sSub>
                      </m:e>
                    </m:d>
                  </m:oMath>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6" name="Rectangle 7">
                <a:extLst>
                  <a:ext uri="{FF2B5EF4-FFF2-40B4-BE49-F238E27FC236}">
                    <a16:creationId xmlns:a16="http://schemas.microsoft.com/office/drawing/2014/main" id="{2444CE7B-6BA8-B1A3-AD5B-963B7B2C6B05}"/>
                  </a:ext>
                </a:extLst>
              </p:cNvPr>
              <p:cNvSpPr>
                <a:spLocks noRot="1" noChangeAspect="1" noMove="1" noResize="1" noEditPoints="1" noAdjustHandles="1" noChangeArrowheads="1" noChangeShapeType="1" noTextEdit="1"/>
              </p:cNvSpPr>
              <p:nvPr/>
            </p:nvSpPr>
            <p:spPr>
              <a:xfrm>
                <a:off x="2989512" y="1895733"/>
                <a:ext cx="5040560" cy="952056"/>
              </a:xfrm>
              <a:prstGeom prst="rect">
                <a:avLst/>
              </a:prstGeom>
              <a:blipFill>
                <a:blip r:embed="rId4"/>
                <a:stretch>
                  <a:fillRect l="-1814" b="-9615"/>
                </a:stretch>
              </a:blipFill>
            </p:spPr>
            <p:txBody>
              <a:bodyPr/>
              <a:lstStyle/>
              <a:p>
                <a:r>
                  <a:rPr lang="zh-CN" altLang="en-US">
                    <a:noFill/>
                  </a:rPr>
                  <a:t> </a:t>
                </a:r>
              </a:p>
            </p:txBody>
          </p:sp>
        </mc:Fallback>
      </mc:AlternateContent>
      <p:sp>
        <p:nvSpPr>
          <p:cNvPr id="7" name="Callout: Line with Accent Bar 8">
            <a:extLst>
              <a:ext uri="{FF2B5EF4-FFF2-40B4-BE49-F238E27FC236}">
                <a16:creationId xmlns:a16="http://schemas.microsoft.com/office/drawing/2014/main" id="{6CF43B0F-D0B9-E726-ACB0-869941D7E93D}"/>
              </a:ext>
            </a:extLst>
          </p:cNvPr>
          <p:cNvSpPr/>
          <p:nvPr/>
        </p:nvSpPr>
        <p:spPr bwMode="auto">
          <a:xfrm>
            <a:off x="1909392" y="2958544"/>
            <a:ext cx="1584176" cy="457200"/>
          </a:xfrm>
          <a:prstGeom prst="accentCallout1">
            <a:avLst>
              <a:gd name="adj1" fmla="val 27710"/>
              <a:gd name="adj2" fmla="val 106287"/>
              <a:gd name="adj3" fmla="val -41606"/>
              <a:gd name="adj4" fmla="val 131386"/>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永磁转矩</a:t>
            </a:r>
          </a:p>
        </p:txBody>
      </p:sp>
      <p:sp>
        <p:nvSpPr>
          <p:cNvPr id="10" name="Callout: Line with Accent Bar 9">
            <a:extLst>
              <a:ext uri="{FF2B5EF4-FFF2-40B4-BE49-F238E27FC236}">
                <a16:creationId xmlns:a16="http://schemas.microsoft.com/office/drawing/2014/main" id="{FD3F379E-C76B-BA26-53D2-52816D0937C3}"/>
              </a:ext>
            </a:extLst>
          </p:cNvPr>
          <p:cNvSpPr/>
          <p:nvPr/>
        </p:nvSpPr>
        <p:spPr bwMode="auto">
          <a:xfrm>
            <a:off x="6040061" y="2875594"/>
            <a:ext cx="1584176" cy="457200"/>
          </a:xfrm>
          <a:prstGeom prst="accentCallout1">
            <a:avLst>
              <a:gd name="adj1" fmla="val 34377"/>
              <a:gd name="adj2" fmla="val -1074"/>
              <a:gd name="adj3" fmla="val -14939"/>
              <a:gd name="adj4" fmla="val -27539"/>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rPr>
              <a:t>磁阻转矩</a:t>
            </a:r>
          </a:p>
        </p:txBody>
      </p:sp>
      <p:sp>
        <p:nvSpPr>
          <p:cNvPr id="11" name="Rectangle: Rounded Corners 22">
            <a:extLst>
              <a:ext uri="{FF2B5EF4-FFF2-40B4-BE49-F238E27FC236}">
                <a16:creationId xmlns:a16="http://schemas.microsoft.com/office/drawing/2014/main" id="{74F1A74E-FB06-02B7-9FD3-24B4796A96B0}"/>
              </a:ext>
            </a:extLst>
          </p:cNvPr>
          <p:cNvSpPr/>
          <p:nvPr/>
        </p:nvSpPr>
        <p:spPr bwMode="auto">
          <a:xfrm>
            <a:off x="372518" y="1655859"/>
            <a:ext cx="7648752" cy="1924012"/>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F7306E0-21F0-90B1-4FEF-3BE9B526AF9D}"/>
                  </a:ext>
                </a:extLst>
              </p:cNvPr>
              <p:cNvSpPr txBox="1"/>
              <p:nvPr/>
            </p:nvSpPr>
            <p:spPr>
              <a:xfrm>
                <a:off x="609532" y="3819745"/>
                <a:ext cx="7226368" cy="197220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对于某一给定的转矩值，给定一个</a:t>
                </a:r>
                <a14:m>
                  <m:oMath xmlns:m="http://schemas.openxmlformats.org/officeDocument/2006/math">
                    <m:sSub>
                      <m:sSubPr>
                        <m:ctrlPr>
                          <a:rPr kumimoji="1" lang="en-US" altLang="zh-CN" sz="2400" b="1" i="1" smtClean="0">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smtClean="0">
                            <a:solidFill>
                              <a:srgbClr val="3333FF"/>
                            </a:solidFill>
                            <a:latin typeface="Cambria Math" panose="02040503050406030204" pitchFamily="18" charset="0"/>
                          </a:rPr>
                          <m:t>𝒅</m:t>
                        </m:r>
                        <m:r>
                          <a:rPr kumimoji="1" lang="en-US" altLang="zh-CN" sz="2400" b="1" i="1" smtClean="0">
                            <a:solidFill>
                              <a:srgbClr val="3333FF"/>
                            </a:solidFill>
                            <a:latin typeface="Cambria Math" panose="02040503050406030204" pitchFamily="18" charset="0"/>
                          </a:rPr>
                          <m:t>𝟏</m:t>
                        </m:r>
                      </m:sub>
                    </m:sSub>
                  </m:oMath>
                </a14:m>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则可计算出一个相应的</a:t>
                </a:r>
                <a14:m>
                  <m:oMath xmlns:m="http://schemas.openxmlformats.org/officeDocument/2006/math">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𝒒</m:t>
                        </m:r>
                        <m:r>
                          <a:rPr kumimoji="1" lang="en-US" altLang="zh-CN" sz="2400" b="1" i="1" smtClean="0">
                            <a:solidFill>
                              <a:srgbClr val="3333FF"/>
                            </a:solidFill>
                            <a:latin typeface="Cambria Math" panose="02040503050406030204" pitchFamily="18" charset="0"/>
                          </a:rPr>
                          <m:t>𝟏</m:t>
                        </m:r>
                      </m:sub>
                    </m:sSub>
                  </m:oMath>
                </a14:m>
                <a:r>
                  <a:rPr lang="zh-CN" altLang="en-US" sz="2400" dirty="0">
                    <a:latin typeface="黑体" panose="02010609060101010101" pitchFamily="49" charset="-122"/>
                    <a:ea typeface="黑体" panose="02010609060101010101" pitchFamily="49" charset="-122"/>
                  </a:rPr>
                  <a:t>，组成一个点（</a:t>
                </a:r>
                <a:r>
                  <a:rPr kumimoji="1" lang="en-US" altLang="zh-CN" sz="2400" b="1" dirty="0">
                    <a:solidFill>
                      <a:srgbClr val="3333FF"/>
                    </a:solidFill>
                  </a:rPr>
                  <a:t> </a:t>
                </a:r>
                <a14:m>
                  <m:oMath xmlns:m="http://schemas.openxmlformats.org/officeDocument/2006/math">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𝒅</m:t>
                        </m:r>
                        <m:r>
                          <a:rPr kumimoji="1" lang="en-US" altLang="zh-CN" sz="2400" b="1" i="1" smtClean="0">
                            <a:solidFill>
                              <a:srgbClr val="3333FF"/>
                            </a:solidFill>
                            <a:latin typeface="Cambria Math" panose="02040503050406030204" pitchFamily="18" charset="0"/>
                          </a:rPr>
                          <m:t>𝟏</m:t>
                        </m:r>
                      </m:sub>
                    </m:sSub>
                    <m:r>
                      <a:rPr kumimoji="1" lang="en-US" altLang="zh-CN" sz="2400" b="1" i="1">
                        <a:solidFill>
                          <a:srgbClr val="3333FF"/>
                        </a:solidFill>
                        <a:latin typeface="Cambria Math" panose="02040503050406030204" pitchFamily="18" charset="0"/>
                      </a:rPr>
                      <m:t> </m:t>
                    </m:r>
                  </m:oMath>
                </a14:m>
                <a:r>
                  <a:rPr lang="zh-CN" altLang="en-US" sz="2400" dirty="0">
                    <a:latin typeface="黑体" panose="02010609060101010101" pitchFamily="49" charset="-122"/>
                    <a:ea typeface="黑体" panose="02010609060101010101" pitchFamily="49" charset="-122"/>
                  </a:rPr>
                  <a:t>，</a:t>
                </a:r>
                <a:r>
                  <a:rPr kumimoji="1" lang="en-US" altLang="zh-CN" sz="2400" b="1" dirty="0">
                    <a:solidFill>
                      <a:srgbClr val="3333FF"/>
                    </a:solidFill>
                  </a:rPr>
                  <a:t> </a:t>
                </a:r>
                <a14:m>
                  <m:oMath xmlns:m="http://schemas.openxmlformats.org/officeDocument/2006/math">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𝒒</m:t>
                        </m:r>
                        <m:r>
                          <a:rPr kumimoji="1" lang="en-US" altLang="zh-CN" sz="2400" b="1" i="1" smtClean="0">
                            <a:solidFill>
                              <a:srgbClr val="3333FF"/>
                            </a:solidFill>
                            <a:latin typeface="Cambria Math" panose="02040503050406030204" pitchFamily="18" charset="0"/>
                          </a:rPr>
                          <m:t>𝟏</m:t>
                        </m:r>
                      </m:sub>
                    </m:sSub>
                    <m:r>
                      <a:rPr kumimoji="1" lang="en-US" altLang="zh-CN" sz="2400" b="1" i="1">
                        <a:solidFill>
                          <a:srgbClr val="3333FF"/>
                        </a:solidFill>
                        <a:latin typeface="Cambria Math" panose="02040503050406030204" pitchFamily="18" charset="0"/>
                      </a:rPr>
                      <m:t> </m:t>
                    </m:r>
                  </m:oMath>
                </a14:m>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多个点组成一条曲线，成为恒转矩轨迹曲线</a:t>
                </a:r>
                <a:r>
                  <a:rPr lang="zh-CN" altLang="en-US" sz="2400" b="1" dirty="0">
                    <a:solidFill>
                      <a:srgbClr val="FF0000"/>
                    </a:solidFill>
                    <a:latin typeface="黑体" panose="02010609060101010101" pitchFamily="49" charset="-122"/>
                    <a:ea typeface="黑体" panose="02010609060101010101" pitchFamily="49" charset="-122"/>
                  </a:rPr>
                  <a:t>如右边虚线所示。</a:t>
                </a:r>
              </a:p>
            </p:txBody>
          </p:sp>
        </mc:Choice>
        <mc:Fallback xmlns="">
          <p:sp>
            <p:nvSpPr>
              <p:cNvPr id="12" name="文本框 11">
                <a:extLst>
                  <a:ext uri="{FF2B5EF4-FFF2-40B4-BE49-F238E27FC236}">
                    <a16:creationId xmlns:a16="http://schemas.microsoft.com/office/drawing/2014/main" id="{5F7306E0-21F0-90B1-4FEF-3BE9B526AF9D}"/>
                  </a:ext>
                </a:extLst>
              </p:cNvPr>
              <p:cNvSpPr txBox="1">
                <a:spLocks noRot="1" noChangeAspect="1" noMove="1" noResize="1" noEditPoints="1" noAdjustHandles="1" noChangeArrowheads="1" noChangeShapeType="1" noTextEdit="1"/>
              </p:cNvSpPr>
              <p:nvPr/>
            </p:nvSpPr>
            <p:spPr>
              <a:xfrm>
                <a:off x="609532" y="3819745"/>
                <a:ext cx="7226368" cy="1972207"/>
              </a:xfrm>
              <a:prstGeom prst="rect">
                <a:avLst/>
              </a:prstGeom>
              <a:blipFill>
                <a:blip r:embed="rId5"/>
                <a:stretch>
                  <a:fillRect l="-1350" t="-3406" r="-928" b="-6192"/>
                </a:stretch>
              </a:blipFill>
            </p:spPr>
            <p:txBody>
              <a:bodyPr/>
              <a:lstStyle/>
              <a:p>
                <a:r>
                  <a:rPr lang="zh-CN" altLang="en-US">
                    <a:noFill/>
                  </a:rPr>
                  <a:t> </a:t>
                </a:r>
              </a:p>
            </p:txBody>
          </p:sp>
        </mc:Fallback>
      </mc:AlternateContent>
      <p:pic>
        <p:nvPicPr>
          <p:cNvPr id="13" name="Picture 3">
            <a:extLst>
              <a:ext uri="{FF2B5EF4-FFF2-40B4-BE49-F238E27FC236}">
                <a16:creationId xmlns:a16="http://schemas.microsoft.com/office/drawing/2014/main" id="{863023A0-B0FB-391E-25D4-2C23689839F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7744448" y="1425725"/>
            <a:ext cx="4447551" cy="4543246"/>
          </a:xfrm>
          <a:prstGeom prst="rect">
            <a:avLst/>
          </a:prstGeom>
          <a:noFill/>
          <a:ln>
            <a:noFill/>
          </a:ln>
        </p:spPr>
      </p:pic>
      <p:cxnSp>
        <p:nvCxnSpPr>
          <p:cNvPr id="14" name="直线连接符 16">
            <a:extLst>
              <a:ext uri="{FF2B5EF4-FFF2-40B4-BE49-F238E27FC236}">
                <a16:creationId xmlns:a16="http://schemas.microsoft.com/office/drawing/2014/main" id="{9FD28415-4708-D3D9-61B3-6E41A63A79CC}"/>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612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4770982"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永磁同步电机矢量控制基本电磁关系</a:t>
            </a:r>
          </a:p>
        </p:txBody>
      </p:sp>
      <p:sp>
        <p:nvSpPr>
          <p:cNvPr id="4" name="文本框 3">
            <a:extLst>
              <a:ext uri="{FF2B5EF4-FFF2-40B4-BE49-F238E27FC236}">
                <a16:creationId xmlns:a16="http://schemas.microsoft.com/office/drawing/2014/main" id="{7B475A9D-28F1-8509-A9A7-15A59B7E475D}"/>
              </a:ext>
            </a:extLst>
          </p:cNvPr>
          <p:cNvSpPr txBox="1"/>
          <p:nvPr/>
        </p:nvSpPr>
        <p:spPr>
          <a:xfrm>
            <a:off x="5617095" y="905473"/>
            <a:ext cx="49055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最大转矩</a:t>
            </a:r>
            <a:r>
              <a:rPr kumimoji="0" lang="en-US" altLang="zh-CN"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电流曲线（</a:t>
            </a:r>
            <a:r>
              <a:rPr kumimoji="0" lang="en-US" altLang="zh-CN"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MTPA</a:t>
            </a: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p>
        </p:txBody>
      </p:sp>
      <p:sp>
        <p:nvSpPr>
          <p:cNvPr id="15" name="文本框 14">
            <a:extLst>
              <a:ext uri="{FF2B5EF4-FFF2-40B4-BE49-F238E27FC236}">
                <a16:creationId xmlns:a16="http://schemas.microsoft.com/office/drawing/2014/main" id="{BC8714C4-886B-48AF-E710-B92F93569998}"/>
              </a:ext>
            </a:extLst>
          </p:cNvPr>
          <p:cNvSpPr txBox="1"/>
          <p:nvPr/>
        </p:nvSpPr>
        <p:spPr>
          <a:xfrm>
            <a:off x="5803900" y="1689553"/>
            <a:ext cx="6096000" cy="1846659"/>
          </a:xfrm>
          <a:prstGeom prst="rect">
            <a:avLst/>
          </a:prstGeom>
          <a:noFill/>
        </p:spPr>
        <p:txBody>
          <a:bodyPr wrap="square">
            <a:spAutoFit/>
          </a:bodyPr>
          <a:lstStyle/>
          <a:p>
            <a:r>
              <a:rPr lang="en-US" altLang="zh-CN" sz="2400" dirty="0" err="1">
                <a:solidFill>
                  <a:srgbClr val="000000"/>
                </a:solidFill>
                <a:effectLst/>
                <a:latin typeface="宋体" panose="02010600030101010101" pitchFamily="2" charset="-122"/>
                <a:cs typeface="等线" panose="02010600030101010101" pitchFamily="2" charset="-122"/>
              </a:rPr>
              <a:t>恒转矩轨迹上的任一点所对应的定子电流矢量均导致相同值的电动机转矩，这就牵涉到寻求一个幅值最小的定子电流矢量的问题</a:t>
            </a:r>
            <a:r>
              <a:rPr lang="zh-CN" altLang="en-US" sz="2400" dirty="0">
                <a:solidFill>
                  <a:srgbClr val="000000"/>
                </a:solidFill>
                <a:effectLst/>
                <a:latin typeface="宋体" panose="02010600030101010101" pitchFamily="2" charset="-122"/>
                <a:cs typeface="等线" panose="02010600030101010101" pitchFamily="2" charset="-122"/>
              </a:rPr>
              <a:t>。</a:t>
            </a:r>
            <a:endParaRPr lang="en-US" altLang="zh-CN" sz="2400" dirty="0">
              <a:solidFill>
                <a:srgbClr val="000000"/>
              </a:solidFill>
              <a:effectLst/>
              <a:latin typeface="宋体" panose="02010600030101010101" pitchFamily="2" charset="-122"/>
              <a:cs typeface="等线" panose="02010600030101010101" pitchFamily="2" charset="-122"/>
            </a:endParaRPr>
          </a:p>
          <a:p>
            <a:endParaRPr lang="en-US" altLang="zh-CN" sz="2400" dirty="0">
              <a:solidFill>
                <a:srgbClr val="000000"/>
              </a:solidFill>
              <a:latin typeface="宋体" panose="02010600030101010101" pitchFamily="2" charset="-122"/>
            </a:endParaRPr>
          </a:p>
          <a:p>
            <a:r>
              <a:rPr lang="en-US" altLang="zh-CN" sz="1800" dirty="0" err="1">
                <a:solidFill>
                  <a:srgbClr val="000000"/>
                </a:solidFill>
                <a:effectLst/>
                <a:latin typeface="宋体" panose="02010600030101010101" pitchFamily="2" charset="-122"/>
                <a:cs typeface="等线" panose="02010600030101010101" pitchFamily="2" charset="-122"/>
              </a:rPr>
              <a:t>定子电流越小，电动机效率越高，所需逆变器容量也越低</a:t>
            </a:r>
            <a:r>
              <a:rPr lang="en-US" altLang="zh-CN" sz="1800" dirty="0">
                <a:solidFill>
                  <a:srgbClr val="000000"/>
                </a:solidFill>
                <a:effectLst/>
                <a:latin typeface="宋体" panose="02010600030101010101" pitchFamily="2" charset="-122"/>
                <a:cs typeface="等线" panose="02010600030101010101" pitchFamily="2" charset="-122"/>
              </a:rPr>
              <a:t>。</a:t>
            </a:r>
            <a:endParaRPr lang="zh-CN" altLang="en-US" sz="2400" dirty="0"/>
          </a:p>
        </p:txBody>
      </p:sp>
      <p:pic>
        <p:nvPicPr>
          <p:cNvPr id="17" name="Picture 3">
            <a:extLst>
              <a:ext uri="{FF2B5EF4-FFF2-40B4-BE49-F238E27FC236}">
                <a16:creationId xmlns:a16="http://schemas.microsoft.com/office/drawing/2014/main" id="{47B6E2B9-FCEC-CF2C-DBAF-C62747BA6E0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0" y="1689553"/>
            <a:ext cx="4447551" cy="4543246"/>
          </a:xfrm>
          <a:prstGeom prst="rect">
            <a:avLst/>
          </a:prstGeom>
          <a:noFill/>
          <a:ln>
            <a:noFill/>
          </a:ln>
        </p:spPr>
      </p:pic>
      <p:cxnSp>
        <p:nvCxnSpPr>
          <p:cNvPr id="19" name="直接箭头连接符 18">
            <a:extLst>
              <a:ext uri="{FF2B5EF4-FFF2-40B4-BE49-F238E27FC236}">
                <a16:creationId xmlns:a16="http://schemas.microsoft.com/office/drawing/2014/main" id="{1B722B72-4FF4-FF23-4268-AC3F1574CD39}"/>
              </a:ext>
            </a:extLst>
          </p:cNvPr>
          <p:cNvCxnSpPr>
            <a:cxnSpLocks/>
          </p:cNvCxnSpPr>
          <p:nvPr/>
        </p:nvCxnSpPr>
        <p:spPr>
          <a:xfrm flipH="1" flipV="1">
            <a:off x="2223775" y="3514725"/>
            <a:ext cx="1109975" cy="5588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2B30B09-E000-760D-53DB-67ACD12754AB}"/>
              </a:ext>
            </a:extLst>
          </p:cNvPr>
          <p:cNvCxnSpPr>
            <a:cxnSpLocks/>
          </p:cNvCxnSpPr>
          <p:nvPr/>
        </p:nvCxnSpPr>
        <p:spPr>
          <a:xfrm flipH="1" flipV="1">
            <a:off x="2642875" y="3392488"/>
            <a:ext cx="690875" cy="6810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1BB6053-B107-A388-A63E-856BFDB470E9}"/>
              </a:ext>
            </a:extLst>
          </p:cNvPr>
          <p:cNvCxnSpPr>
            <a:cxnSpLocks/>
          </p:cNvCxnSpPr>
          <p:nvPr/>
        </p:nvCxnSpPr>
        <p:spPr>
          <a:xfrm flipH="1" flipV="1">
            <a:off x="2847975" y="3267075"/>
            <a:ext cx="485775" cy="8064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192DB60-03B1-875D-E603-3AC73C9F464C}"/>
              </a:ext>
            </a:extLst>
          </p:cNvPr>
          <p:cNvCxnSpPr>
            <a:cxnSpLocks/>
          </p:cNvCxnSpPr>
          <p:nvPr/>
        </p:nvCxnSpPr>
        <p:spPr>
          <a:xfrm flipH="1" flipV="1">
            <a:off x="3127375" y="3119801"/>
            <a:ext cx="206375" cy="9636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1A3DB3E-1A7B-45B2-4444-CFD14944F63B}"/>
              </a:ext>
            </a:extLst>
          </p:cNvPr>
          <p:cNvSpPr txBox="1"/>
          <p:nvPr/>
        </p:nvSpPr>
        <p:spPr>
          <a:xfrm>
            <a:off x="5803900" y="3833483"/>
            <a:ext cx="6096000" cy="1477328"/>
          </a:xfrm>
          <a:prstGeom prst="rect">
            <a:avLst/>
          </a:prstGeom>
          <a:noFill/>
        </p:spPr>
        <p:txBody>
          <a:bodyPr wrap="square">
            <a:spAutoFit/>
          </a:bodyPr>
          <a:lstStyle/>
          <a:p>
            <a:r>
              <a:rPr lang="en-US" altLang="zh-CN" sz="1800" dirty="0" err="1">
                <a:solidFill>
                  <a:srgbClr val="000000"/>
                </a:solidFill>
                <a:effectLst/>
                <a:latin typeface="宋体" panose="02010600030101010101" pitchFamily="2" charset="-122"/>
                <a:cs typeface="等线" panose="02010600030101010101" pitchFamily="2" charset="-122"/>
              </a:rPr>
              <a:t>把产生不同转矩值所需的最小电流点连起来，即形成</a:t>
            </a:r>
            <a:endParaRPr lang="en-US" altLang="zh-CN" sz="1800" dirty="0">
              <a:solidFill>
                <a:srgbClr val="000000"/>
              </a:solidFill>
              <a:effectLst/>
              <a:latin typeface="宋体" panose="02010600030101010101" pitchFamily="2" charset="-122"/>
              <a:cs typeface="等线" panose="02010600030101010101" pitchFamily="2" charset="-122"/>
            </a:endParaRPr>
          </a:p>
          <a:p>
            <a:r>
              <a:rPr lang="en-US" altLang="zh-CN" sz="2400" dirty="0" err="1">
                <a:solidFill>
                  <a:srgbClr val="FF0000"/>
                </a:solidFill>
                <a:effectLst/>
                <a:latin typeface="宋体" panose="02010600030101010101" pitchFamily="2" charset="-122"/>
                <a:cs typeface="等线" panose="02010600030101010101" pitchFamily="2" charset="-122"/>
              </a:rPr>
              <a:t>电动机的最大转矩</a:t>
            </a:r>
            <a:r>
              <a:rPr lang="en-US" altLang="zh-CN" sz="2400" dirty="0">
                <a:solidFill>
                  <a:srgbClr val="FF0000"/>
                </a:solidFill>
                <a:effectLst/>
                <a:latin typeface="Times New Roman" panose="02020603050405020304" pitchFamily="18" charset="0"/>
                <a:ea typeface="宋体" panose="02010600030101010101" pitchFamily="2" charset="-122"/>
                <a:cs typeface="等线" panose="02010600030101010101" pitchFamily="2" charset="-122"/>
              </a:rPr>
              <a:t>/</a:t>
            </a:r>
            <a:r>
              <a:rPr lang="en-US" altLang="zh-CN" sz="2400" dirty="0" err="1">
                <a:solidFill>
                  <a:srgbClr val="FF0000"/>
                </a:solidFill>
                <a:effectLst/>
                <a:latin typeface="宋体" panose="02010600030101010101" pitchFamily="2" charset="-122"/>
                <a:cs typeface="等线" panose="02010600030101010101" pitchFamily="2" charset="-122"/>
              </a:rPr>
              <a:t>电流轨迹</a:t>
            </a:r>
            <a:endParaRPr lang="en-US" altLang="zh-CN" sz="2400" dirty="0">
              <a:solidFill>
                <a:srgbClr val="FF0000"/>
              </a:solidFill>
              <a:effectLst/>
              <a:latin typeface="宋体" panose="02010600030101010101" pitchFamily="2" charset="-122"/>
              <a:cs typeface="等线" panose="02010600030101010101" pitchFamily="2" charset="-122"/>
            </a:endParaRPr>
          </a:p>
          <a:p>
            <a:endParaRPr lang="en-US" altLang="zh-CN" sz="2400" dirty="0">
              <a:solidFill>
                <a:srgbClr val="FF0000"/>
              </a:solidFill>
              <a:latin typeface="宋体" panose="02010600030101010101" pitchFamily="2" charset="-122"/>
            </a:endParaRPr>
          </a:p>
          <a:p>
            <a:r>
              <a:rPr lang="zh-CN" altLang="en-US" sz="2400" b="1" dirty="0"/>
              <a:t>如左图中黑色曲线所示</a:t>
            </a:r>
          </a:p>
        </p:txBody>
      </p:sp>
      <p:cxnSp>
        <p:nvCxnSpPr>
          <p:cNvPr id="33" name="直线连接符 16">
            <a:extLst>
              <a:ext uri="{FF2B5EF4-FFF2-40B4-BE49-F238E27FC236}">
                <a16:creationId xmlns:a16="http://schemas.microsoft.com/office/drawing/2014/main" id="{E4EDF9D0-D3E3-123A-2085-0B3209E60C59}"/>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4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F3354F-262C-8667-2A44-EEF7F33618CD}"/>
              </a:ext>
            </a:extLst>
          </p:cNvPr>
          <p:cNvGrpSpPr/>
          <p:nvPr/>
        </p:nvGrpSpPr>
        <p:grpSpPr>
          <a:xfrm>
            <a:off x="-11006" y="100488"/>
            <a:ext cx="2192024" cy="574851"/>
            <a:chOff x="-1" y="246156"/>
            <a:chExt cx="2192024" cy="574851"/>
          </a:xfrm>
        </p:grpSpPr>
        <p:sp>
          <p:nvSpPr>
            <p:cNvPr id="5" name="任意形状 7">
              <a:extLst>
                <a:ext uri="{FF2B5EF4-FFF2-40B4-BE49-F238E27FC236}">
                  <a16:creationId xmlns:a16="http://schemas.microsoft.com/office/drawing/2014/main" id="{FEDCAB2D-8C2C-AEFC-B1F4-AA11BE81FDAB}"/>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6" name="文本框 5">
              <a:extLst>
                <a:ext uri="{FF2B5EF4-FFF2-40B4-BE49-F238E27FC236}">
                  <a16:creationId xmlns:a16="http://schemas.microsoft.com/office/drawing/2014/main" id="{10B14D19-CEB3-70AA-524D-065B2E3ED3BD}"/>
                </a:ext>
              </a:extLst>
            </p:cNvPr>
            <p:cNvSpPr txBox="1"/>
            <p:nvPr/>
          </p:nvSpPr>
          <p:spPr>
            <a:xfrm>
              <a:off x="1019907" y="297787"/>
              <a:ext cx="117211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目   录</a:t>
              </a:r>
              <a:endParaRPr kumimoji="1" lang="zh-CN" altLang="en-US" sz="28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grpSp>
      <p:grpSp>
        <p:nvGrpSpPr>
          <p:cNvPr id="8" name="组合 7">
            <a:extLst>
              <a:ext uri="{FF2B5EF4-FFF2-40B4-BE49-F238E27FC236}">
                <a16:creationId xmlns:a16="http://schemas.microsoft.com/office/drawing/2014/main" id="{E162872F-6916-9D92-A5FC-4B7A3BB36690}"/>
              </a:ext>
            </a:extLst>
          </p:cNvPr>
          <p:cNvGrpSpPr/>
          <p:nvPr/>
        </p:nvGrpSpPr>
        <p:grpSpPr>
          <a:xfrm>
            <a:off x="532418" y="1232255"/>
            <a:ext cx="7045368" cy="584775"/>
            <a:chOff x="796539" y="1238585"/>
            <a:chExt cx="5691197" cy="584775"/>
          </a:xfrm>
        </p:grpSpPr>
        <p:sp>
          <p:nvSpPr>
            <p:cNvPr id="2" name="TextBox 20">
              <a:extLst>
                <a:ext uri="{FF2B5EF4-FFF2-40B4-BE49-F238E27FC236}">
                  <a16:creationId xmlns:a16="http://schemas.microsoft.com/office/drawing/2014/main" id="{94D4DB4D-88CA-3E66-A570-B90A8B12F957}"/>
                </a:ext>
              </a:extLst>
            </p:cNvPr>
            <p:cNvSpPr txBox="1"/>
            <p:nvPr/>
          </p:nvSpPr>
          <p:spPr>
            <a:xfrm>
              <a:off x="1636633" y="1238585"/>
              <a:ext cx="4851103"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永磁同步电机的结构与基本原理</a:t>
              </a:r>
            </a:p>
          </p:txBody>
        </p:sp>
        <p:sp>
          <p:nvSpPr>
            <p:cNvPr id="3" name="矩形 8">
              <a:extLst>
                <a:ext uri="{FF2B5EF4-FFF2-40B4-BE49-F238E27FC236}">
                  <a16:creationId xmlns:a16="http://schemas.microsoft.com/office/drawing/2014/main" id="{10287F48-3A43-D064-D10A-6AA24E0562D3}"/>
                </a:ext>
              </a:extLst>
            </p:cNvPr>
            <p:cNvSpPr/>
            <p:nvPr/>
          </p:nvSpPr>
          <p:spPr>
            <a:xfrm>
              <a:off x="796539" y="1246107"/>
              <a:ext cx="549454"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01</a:t>
              </a:r>
              <a:endPar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7" name="组合 6">
            <a:extLst>
              <a:ext uri="{FF2B5EF4-FFF2-40B4-BE49-F238E27FC236}">
                <a16:creationId xmlns:a16="http://schemas.microsoft.com/office/drawing/2014/main" id="{75CE28B4-0BEE-3006-07A6-361C810E7B97}"/>
              </a:ext>
            </a:extLst>
          </p:cNvPr>
          <p:cNvGrpSpPr/>
          <p:nvPr/>
        </p:nvGrpSpPr>
        <p:grpSpPr>
          <a:xfrm>
            <a:off x="532418" y="2262669"/>
            <a:ext cx="6418797" cy="584775"/>
            <a:chOff x="805977" y="2174807"/>
            <a:chExt cx="5691196" cy="584775"/>
          </a:xfrm>
        </p:grpSpPr>
        <p:sp>
          <p:nvSpPr>
            <p:cNvPr id="13" name="TextBox 19">
              <a:extLst>
                <a:ext uri="{FF2B5EF4-FFF2-40B4-BE49-F238E27FC236}">
                  <a16:creationId xmlns:a16="http://schemas.microsoft.com/office/drawing/2014/main" id="{BEFBCAE7-82B6-6690-6221-55FF57E3B289}"/>
                </a:ext>
              </a:extLst>
            </p:cNvPr>
            <p:cNvSpPr txBox="1"/>
            <p:nvPr/>
          </p:nvSpPr>
          <p:spPr>
            <a:xfrm>
              <a:off x="1646070" y="2174807"/>
              <a:ext cx="4851103" cy="584775"/>
            </a:xfrm>
            <a:prstGeom prst="rect">
              <a:avLst/>
            </a:prstGeom>
            <a:noFill/>
            <a:effectLst/>
          </p:spPr>
          <p:txBody>
            <a:bodyPr wrap="square" rtlCol="0">
              <a:spAutoFit/>
            </a:bodyPr>
            <a:lstStyle/>
            <a:p>
              <a:r>
                <a:rPr lang="zh-CN" altLang="en-US" sz="3200" b="1" dirty="0">
                  <a:solidFill>
                    <a:srgbClr val="0070C0"/>
                  </a:solidFill>
                  <a:latin typeface="Times New Roman" panose="02020603050405020304" pitchFamily="18" charset="0"/>
                  <a:ea typeface="微软雅黑" panose="020B0503020204020204" pitchFamily="34" charset="-122"/>
                </a:rPr>
                <a:t>永磁同步电机的矢量控制系统</a:t>
              </a:r>
            </a:p>
          </p:txBody>
        </p:sp>
        <p:sp>
          <p:nvSpPr>
            <p:cNvPr id="14" name="矩形 8">
              <a:extLst>
                <a:ext uri="{FF2B5EF4-FFF2-40B4-BE49-F238E27FC236}">
                  <a16:creationId xmlns:a16="http://schemas.microsoft.com/office/drawing/2014/main" id="{ABC3E616-183B-B37D-E2DC-4A779434B13F}"/>
                </a:ext>
              </a:extLst>
            </p:cNvPr>
            <p:cNvSpPr/>
            <p:nvPr/>
          </p:nvSpPr>
          <p:spPr>
            <a:xfrm>
              <a:off x="805977" y="2211151"/>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02</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grpSp>
        <p:nvGrpSpPr>
          <p:cNvPr id="9" name="组合 8">
            <a:extLst>
              <a:ext uri="{FF2B5EF4-FFF2-40B4-BE49-F238E27FC236}">
                <a16:creationId xmlns:a16="http://schemas.microsoft.com/office/drawing/2014/main" id="{887B546C-DF41-8EDC-65C3-BF958C8E7FA5}"/>
              </a:ext>
            </a:extLst>
          </p:cNvPr>
          <p:cNvGrpSpPr/>
          <p:nvPr/>
        </p:nvGrpSpPr>
        <p:grpSpPr>
          <a:xfrm>
            <a:off x="500476" y="3339152"/>
            <a:ext cx="5691198" cy="584775"/>
            <a:chOff x="824850" y="4113968"/>
            <a:chExt cx="5691198" cy="584775"/>
          </a:xfrm>
        </p:grpSpPr>
        <p:sp>
          <p:nvSpPr>
            <p:cNvPr id="17" name="TextBox 25">
              <a:extLst>
                <a:ext uri="{FF2B5EF4-FFF2-40B4-BE49-F238E27FC236}">
                  <a16:creationId xmlns:a16="http://schemas.microsoft.com/office/drawing/2014/main" id="{F529A49F-C8FD-75DE-252C-4A5771197A3E}"/>
                </a:ext>
              </a:extLst>
            </p:cNvPr>
            <p:cNvSpPr txBox="1"/>
            <p:nvPr/>
          </p:nvSpPr>
          <p:spPr>
            <a:xfrm>
              <a:off x="1664945" y="4113968"/>
              <a:ext cx="4851103"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永磁同步电机的弱磁控制</a:t>
              </a:r>
            </a:p>
          </p:txBody>
        </p:sp>
        <p:sp>
          <p:nvSpPr>
            <p:cNvPr id="18" name="矩形 8">
              <a:extLst>
                <a:ext uri="{FF2B5EF4-FFF2-40B4-BE49-F238E27FC236}">
                  <a16:creationId xmlns:a16="http://schemas.microsoft.com/office/drawing/2014/main" id="{9A8C4C9C-B7C3-0CA8-0772-1E6D97C4186C}"/>
                </a:ext>
              </a:extLst>
            </p:cNvPr>
            <p:cNvSpPr/>
            <p:nvPr/>
          </p:nvSpPr>
          <p:spPr>
            <a:xfrm>
              <a:off x="824850" y="4121490"/>
              <a:ext cx="712133"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03</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sp>
        <p:nvSpPr>
          <p:cNvPr id="24" name="矩形 23">
            <a:extLst>
              <a:ext uri="{FF2B5EF4-FFF2-40B4-BE49-F238E27FC236}">
                <a16:creationId xmlns:a16="http://schemas.microsoft.com/office/drawing/2014/main" id="{B136A953-D140-F8B4-1C2F-A9E90C7106EF}"/>
              </a:ext>
            </a:extLst>
          </p:cNvPr>
          <p:cNvSpPr/>
          <p:nvPr/>
        </p:nvSpPr>
        <p:spPr>
          <a:xfrm>
            <a:off x="8095602" y="-3392"/>
            <a:ext cx="1368612" cy="6857999"/>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26" name="矩形 25">
            <a:extLst>
              <a:ext uri="{FF2B5EF4-FFF2-40B4-BE49-F238E27FC236}">
                <a16:creationId xmlns:a16="http://schemas.microsoft.com/office/drawing/2014/main" id="{CE5BDC6C-8153-2F56-7B3A-61BB7CEA7B61}"/>
              </a:ext>
            </a:extLst>
          </p:cNvPr>
          <p:cNvSpPr/>
          <p:nvPr/>
        </p:nvSpPr>
        <p:spPr>
          <a:xfrm>
            <a:off x="9454777" y="0"/>
            <a:ext cx="1368612" cy="68579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srgbClr val="70AD47">
                  <a:lumMod val="60000"/>
                  <a:lumOff val="40000"/>
                </a:srgbClr>
              </a:solidFill>
              <a:effectLst/>
              <a:uLnTx/>
              <a:uFillTx/>
              <a:latin typeface="Times New Roman" panose="02020603050405020304" pitchFamily="18" charset="0"/>
              <a:ea typeface="微软雅黑" panose="020B0503020204020204" pitchFamily="34" charset="-122"/>
              <a:cs typeface="+mn-cs"/>
            </a:endParaRPr>
          </a:p>
        </p:txBody>
      </p:sp>
      <p:sp>
        <p:nvSpPr>
          <p:cNvPr id="27" name="矩形 26">
            <a:extLst>
              <a:ext uri="{FF2B5EF4-FFF2-40B4-BE49-F238E27FC236}">
                <a16:creationId xmlns:a16="http://schemas.microsoft.com/office/drawing/2014/main" id="{701761CD-F526-6078-5D8F-FC1774F4308A}"/>
              </a:ext>
            </a:extLst>
          </p:cNvPr>
          <p:cNvSpPr/>
          <p:nvPr/>
        </p:nvSpPr>
        <p:spPr>
          <a:xfrm>
            <a:off x="10823388" y="0"/>
            <a:ext cx="1368612" cy="6857999"/>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28" name="矩形 27">
            <a:extLst>
              <a:ext uri="{FF2B5EF4-FFF2-40B4-BE49-F238E27FC236}">
                <a16:creationId xmlns:a16="http://schemas.microsoft.com/office/drawing/2014/main" id="{C25E48F5-A609-5810-4764-7C3866EE1D1B}"/>
              </a:ext>
            </a:extLst>
          </p:cNvPr>
          <p:cNvSpPr/>
          <p:nvPr/>
        </p:nvSpPr>
        <p:spPr>
          <a:xfrm>
            <a:off x="8095602" y="2548350"/>
            <a:ext cx="4096397"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rPr>
              <a:t>CONTENT</a:t>
            </a:r>
            <a:endParaRPr kumimoji="0" lang="zh-CN"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pic>
        <p:nvPicPr>
          <p:cNvPr id="29" name="图片 28" descr="封面-灰色">
            <a:extLst>
              <a:ext uri="{FF2B5EF4-FFF2-40B4-BE49-F238E27FC236}">
                <a16:creationId xmlns:a16="http://schemas.microsoft.com/office/drawing/2014/main" id="{7AFB184D-B7C8-46D8-354D-FD165AB17E8C}"/>
              </a:ext>
            </a:extLst>
          </p:cNvPr>
          <p:cNvPicPr>
            <a:picLocks noChangeAspect="1"/>
          </p:cNvPicPr>
          <p:nvPr/>
        </p:nvPicPr>
        <p:blipFill>
          <a:blip r:embed="rId2"/>
          <a:srcRect l="2923" t="60202"/>
          <a:stretch>
            <a:fillRect/>
          </a:stretch>
        </p:blipFill>
        <p:spPr>
          <a:xfrm>
            <a:off x="-11006" y="4757421"/>
            <a:ext cx="12203007" cy="2100580"/>
          </a:xfrm>
          <a:prstGeom prst="rect">
            <a:avLst/>
          </a:prstGeom>
        </p:spPr>
      </p:pic>
      <p:grpSp>
        <p:nvGrpSpPr>
          <p:cNvPr id="11" name="组合 8">
            <a:extLst>
              <a:ext uri="{FF2B5EF4-FFF2-40B4-BE49-F238E27FC236}">
                <a16:creationId xmlns:a16="http://schemas.microsoft.com/office/drawing/2014/main" id="{193A1696-43F0-28B7-E6A3-CD7AA2C73AC1}"/>
              </a:ext>
            </a:extLst>
          </p:cNvPr>
          <p:cNvGrpSpPr/>
          <p:nvPr/>
        </p:nvGrpSpPr>
        <p:grpSpPr>
          <a:xfrm>
            <a:off x="500479" y="4232927"/>
            <a:ext cx="9088779" cy="584775"/>
            <a:chOff x="824852" y="4076856"/>
            <a:chExt cx="5360865" cy="584775"/>
          </a:xfrm>
        </p:grpSpPr>
        <p:sp>
          <p:nvSpPr>
            <p:cNvPr id="12" name="TextBox 25">
              <a:extLst>
                <a:ext uri="{FF2B5EF4-FFF2-40B4-BE49-F238E27FC236}">
                  <a16:creationId xmlns:a16="http://schemas.microsoft.com/office/drawing/2014/main" id="{2D022579-6EC5-9D98-65D0-2C3385EBB4BF}"/>
                </a:ext>
              </a:extLst>
            </p:cNvPr>
            <p:cNvSpPr txBox="1"/>
            <p:nvPr/>
          </p:nvSpPr>
          <p:spPr>
            <a:xfrm>
              <a:off x="1334614" y="4076856"/>
              <a:ext cx="4851103"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永磁同步电机矢量控制系统</a:t>
              </a: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MATLAB </a:t>
              </a: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仿真</a:t>
              </a:r>
            </a:p>
          </p:txBody>
        </p:sp>
        <p:sp>
          <p:nvSpPr>
            <p:cNvPr id="15" name="矩形 8">
              <a:extLst>
                <a:ext uri="{FF2B5EF4-FFF2-40B4-BE49-F238E27FC236}">
                  <a16:creationId xmlns:a16="http://schemas.microsoft.com/office/drawing/2014/main" id="{16FBD53F-9983-8092-12FA-8A99EB882D5D}"/>
                </a:ext>
              </a:extLst>
            </p:cNvPr>
            <p:cNvSpPr/>
            <p:nvPr/>
          </p:nvSpPr>
          <p:spPr>
            <a:xfrm>
              <a:off x="824852" y="4121490"/>
              <a:ext cx="420039"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04</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spTree>
    <p:extLst>
      <p:ext uri="{BB962C8B-B14F-4D97-AF65-F5344CB8AC3E}">
        <p14:creationId xmlns:p14="http://schemas.microsoft.com/office/powerpoint/2010/main" val="21800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系统结构与工作原理</a:t>
            </a:r>
          </a:p>
        </p:txBody>
      </p:sp>
      <p:sp>
        <p:nvSpPr>
          <p:cNvPr id="3" name="TextBox 6">
            <a:extLst>
              <a:ext uri="{FF2B5EF4-FFF2-40B4-BE49-F238E27FC236}">
                <a16:creationId xmlns:a16="http://schemas.microsoft.com/office/drawing/2014/main" id="{2289AE86-D6AE-CFEB-8216-603BA4D5C621}"/>
              </a:ext>
            </a:extLst>
          </p:cNvPr>
          <p:cNvSpPr txBox="1"/>
          <p:nvPr/>
        </p:nvSpPr>
        <p:spPr>
          <a:xfrm>
            <a:off x="4014019" y="926475"/>
            <a:ext cx="5258576" cy="523220"/>
          </a:xfrm>
          <a:prstGeom prst="rect">
            <a:avLst/>
          </a:prstGeom>
          <a:noFill/>
        </p:spPr>
        <p:txBody>
          <a:bodyPr wrap="square">
            <a:spAutoFit/>
          </a:bodyPr>
          <a:lstStyle/>
          <a:p>
            <a:pPr algn="ctr"/>
            <a:r>
              <a:rPr kumimoji="1" lang="zh-CN" altLang="en-US"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j-cs"/>
              </a:rPr>
              <a:t>永磁同步电机矢量控制等效电路</a:t>
            </a:r>
            <a:endParaRPr lang="zh-CN" altLang="en-US" sz="2000" dirty="0"/>
          </a:p>
        </p:txBody>
      </p:sp>
      <p:sp>
        <p:nvSpPr>
          <p:cNvPr id="5" name="文本框 91153">
            <a:extLst>
              <a:ext uri="{FF2B5EF4-FFF2-40B4-BE49-F238E27FC236}">
                <a16:creationId xmlns:a16="http://schemas.microsoft.com/office/drawing/2014/main" id="{19C7A9D2-5747-6849-3A56-AEE5C063E4A0}"/>
              </a:ext>
            </a:extLst>
          </p:cNvPr>
          <p:cNvSpPr txBox="1"/>
          <p:nvPr/>
        </p:nvSpPr>
        <p:spPr>
          <a:xfrm>
            <a:off x="487307" y="1552899"/>
            <a:ext cx="1547664" cy="584775"/>
          </a:xfrm>
          <a:prstGeom prst="rect">
            <a:avLst/>
          </a:prstGeom>
          <a:noFill/>
          <a:ln w="9525">
            <a:noFill/>
          </a:ln>
        </p:spPr>
        <p:txBody>
          <a:bodyPr wrap="square">
            <a:spAutoFit/>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2pPr>
            <a:lvl3pPr marL="914400" lvl="2"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3pPr>
            <a:lvl4pPr marL="1371600" lvl="3"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4pPr>
            <a:lvl5pPr marL="1828800" lvl="4"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5pPr>
            <a:lvl6pPr marL="2286000" lvl="5"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6pPr>
            <a:lvl7pPr marL="2743200" lvl="6"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7pPr>
            <a:lvl8pPr marL="3200400" lvl="7"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8pPr>
            <a:lvl9pPr marL="3657600" lvl="8"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9pPr>
          </a:lstStyle>
          <a:p>
            <a:pPr marL="457200" indent="-457200" algn="l">
              <a:spcBef>
                <a:spcPct val="50000"/>
              </a:spcBef>
            </a:pPr>
            <a:r>
              <a:rPr lang="en-US" altLang="zh-CN" sz="3200" b="1" dirty="0">
                <a:latin typeface="Arial" panose="020B0604020202020204" pitchFamily="34" charset="0"/>
              </a:rPr>
              <a:t>D-axis</a:t>
            </a:r>
            <a:endParaRPr lang="en-US" altLang="zh-TW" sz="3200" b="1" dirty="0">
              <a:latin typeface="Arial" panose="020B0604020202020204" pitchFamily="34" charset="0"/>
            </a:endParaRPr>
          </a:p>
        </p:txBody>
      </p:sp>
      <p:sp>
        <p:nvSpPr>
          <p:cNvPr id="7" name="文本框 91154">
            <a:extLst>
              <a:ext uri="{FF2B5EF4-FFF2-40B4-BE49-F238E27FC236}">
                <a16:creationId xmlns:a16="http://schemas.microsoft.com/office/drawing/2014/main" id="{CC89C10B-EA50-4A3D-96F7-AE583F733312}"/>
              </a:ext>
            </a:extLst>
          </p:cNvPr>
          <p:cNvSpPr txBox="1"/>
          <p:nvPr/>
        </p:nvSpPr>
        <p:spPr>
          <a:xfrm>
            <a:off x="194925" y="4140889"/>
            <a:ext cx="1547664" cy="579438"/>
          </a:xfrm>
          <a:prstGeom prst="rect">
            <a:avLst/>
          </a:prstGeom>
          <a:noFill/>
          <a:ln w="9525">
            <a:noFill/>
          </a:ln>
        </p:spPr>
        <p:txBody>
          <a:bodyPr wrap="square">
            <a:spAutoFit/>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2pPr>
            <a:lvl3pPr marL="914400" lvl="2"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3pPr>
            <a:lvl4pPr marL="1371600" lvl="3"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4pPr>
            <a:lvl5pPr marL="1828800" lvl="4"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5pPr>
            <a:lvl6pPr marL="2286000" lvl="5"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6pPr>
            <a:lvl7pPr marL="2743200" lvl="6"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7pPr>
            <a:lvl8pPr marL="3200400" lvl="7"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8pPr>
            <a:lvl9pPr marL="3657600" lvl="8"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9pPr>
          </a:lstStyle>
          <a:p>
            <a:pPr marL="457200" indent="-457200" algn="l">
              <a:spcBef>
                <a:spcPct val="50000"/>
              </a:spcBef>
            </a:pPr>
            <a:r>
              <a:rPr lang="en-US" altLang="zh-CN" sz="3200" b="1" dirty="0">
                <a:latin typeface="Arial" panose="020B0604020202020204" pitchFamily="34" charset="0"/>
              </a:rPr>
              <a:t>Q-axis</a:t>
            </a:r>
            <a:endParaRPr lang="en-US" altLang="zh-TW" sz="3200" b="1" dirty="0">
              <a:latin typeface="Arial" panose="020B0604020202020204" pitchFamily="34" charset="0"/>
            </a:endParaRPr>
          </a:p>
        </p:txBody>
      </p:sp>
      <p:grpSp>
        <p:nvGrpSpPr>
          <p:cNvPr id="12" name="Group 152">
            <a:extLst>
              <a:ext uri="{FF2B5EF4-FFF2-40B4-BE49-F238E27FC236}">
                <a16:creationId xmlns:a16="http://schemas.microsoft.com/office/drawing/2014/main" id="{650B9592-B20A-3E93-CD71-C8CCAA4BA75C}"/>
              </a:ext>
            </a:extLst>
          </p:cNvPr>
          <p:cNvGrpSpPr/>
          <p:nvPr/>
        </p:nvGrpSpPr>
        <p:grpSpPr>
          <a:xfrm>
            <a:off x="732310" y="2088626"/>
            <a:ext cx="4930700" cy="1781177"/>
            <a:chOff x="3540348" y="1845976"/>
            <a:chExt cx="4930700" cy="1781177"/>
          </a:xfrm>
        </p:grpSpPr>
        <p:sp>
          <p:nvSpPr>
            <p:cNvPr id="13" name="椭圆 91149">
              <a:extLst>
                <a:ext uri="{FF2B5EF4-FFF2-40B4-BE49-F238E27FC236}">
                  <a16:creationId xmlns:a16="http://schemas.microsoft.com/office/drawing/2014/main" id="{81BED5B2-F80D-68F3-D83D-388194448459}"/>
                </a:ext>
              </a:extLst>
            </p:cNvPr>
            <p:cNvSpPr/>
            <p:nvPr/>
          </p:nvSpPr>
          <p:spPr>
            <a:xfrm>
              <a:off x="6783708" y="1845976"/>
              <a:ext cx="1074639" cy="851694"/>
            </a:xfrm>
            <a:prstGeom prst="ellipse">
              <a:avLst/>
            </a:prstGeom>
            <a:noFill/>
            <a:ln w="38100" cap="flat" cmpd="sng">
              <a:solidFill>
                <a:srgbClr val="008000"/>
              </a:solidFill>
              <a:prstDash val="solid"/>
              <a:headEnd type="none" w="med" len="med"/>
              <a:tailEnd type="none" w="med" len="med"/>
            </a:ln>
          </p:spPr>
          <p:txBody>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2pPr>
              <a:lvl3pPr marL="914400" lvl="2"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3pPr>
              <a:lvl4pPr marL="1371600" lvl="3"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4pPr>
              <a:lvl5pPr marL="1828800" lvl="4"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5pPr>
              <a:lvl6pPr marL="2286000" lvl="5"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6pPr>
              <a:lvl7pPr marL="2743200" lvl="6"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7pPr>
              <a:lvl8pPr marL="3200400" lvl="7"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8pPr>
              <a:lvl9pPr marL="3657600" lvl="8"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9pPr>
            </a:lstStyle>
            <a:p>
              <a:endParaRPr lang="zh-CN" altLang="en-US" dirty="0"/>
            </a:p>
          </p:txBody>
        </p:sp>
        <p:sp>
          <p:nvSpPr>
            <p:cNvPr id="14" name="文本框 91151">
              <a:extLst>
                <a:ext uri="{FF2B5EF4-FFF2-40B4-BE49-F238E27FC236}">
                  <a16:creationId xmlns:a16="http://schemas.microsoft.com/office/drawing/2014/main" id="{301D0DE4-CBF5-EC06-1717-F32F8CF17F58}"/>
                </a:ext>
              </a:extLst>
            </p:cNvPr>
            <p:cNvSpPr txBox="1"/>
            <p:nvPr/>
          </p:nvSpPr>
          <p:spPr>
            <a:xfrm>
              <a:off x="5937631" y="2683288"/>
              <a:ext cx="2514600" cy="457200"/>
            </a:xfrm>
            <a:prstGeom prst="rect">
              <a:avLst/>
            </a:prstGeom>
            <a:noFill/>
            <a:ln w="9525">
              <a:noFill/>
            </a:ln>
          </p:spPr>
          <p:txBody>
            <a:bodyPr>
              <a:spAutoFit/>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2pPr>
              <a:lvl3pPr marL="914400" lvl="2"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3pPr>
              <a:lvl4pPr marL="1371600" lvl="3"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4pPr>
              <a:lvl5pPr marL="1828800" lvl="4"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5pPr>
              <a:lvl6pPr marL="2286000" lvl="5"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6pPr>
              <a:lvl7pPr marL="2743200" lvl="6"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7pPr>
              <a:lvl8pPr marL="3200400" lvl="7"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8pPr>
              <a:lvl9pPr marL="3657600" lvl="8"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9pPr>
            </a:lstStyle>
            <a:p>
              <a:pPr>
                <a:spcBef>
                  <a:spcPct val="50000"/>
                </a:spcBef>
              </a:pPr>
              <a:r>
                <a:rPr lang="en-US" altLang="zh-CN" dirty="0">
                  <a:latin typeface="Arial" panose="020B0604020202020204" pitchFamily="34" charset="0"/>
                </a:rPr>
                <a:t>Coupled voltage</a:t>
              </a:r>
            </a:p>
          </p:txBody>
        </p:sp>
        <p:sp>
          <p:nvSpPr>
            <p:cNvPr id="15" name="Freeform 5">
              <a:extLst>
                <a:ext uri="{FF2B5EF4-FFF2-40B4-BE49-F238E27FC236}">
                  <a16:creationId xmlns:a16="http://schemas.microsoft.com/office/drawing/2014/main" id="{04707695-C225-0E61-5A0D-D7DE7BD7C78D}"/>
                </a:ext>
              </a:extLst>
            </p:cNvPr>
            <p:cNvSpPr>
              <a:spLocks noEditPoints="1"/>
            </p:cNvSpPr>
            <p:nvPr/>
          </p:nvSpPr>
          <p:spPr bwMode="auto">
            <a:xfrm>
              <a:off x="5689824" y="2255551"/>
              <a:ext cx="881063" cy="122238"/>
            </a:xfrm>
            <a:custGeom>
              <a:avLst/>
              <a:gdLst>
                <a:gd name="T0" fmla="*/ 2 w 734"/>
                <a:gd name="T1" fmla="*/ 112 h 118"/>
                <a:gd name="T2" fmla="*/ 90 w 734"/>
                <a:gd name="T3" fmla="*/ 2 h 118"/>
                <a:gd name="T4" fmla="*/ 185 w 734"/>
                <a:gd name="T5" fmla="*/ 103 h 118"/>
                <a:gd name="T6" fmla="*/ 185 w 734"/>
                <a:gd name="T7" fmla="*/ 112 h 118"/>
                <a:gd name="T8" fmla="*/ 273 w 734"/>
                <a:gd name="T9" fmla="*/ 2 h 118"/>
                <a:gd name="T10" fmla="*/ 368 w 734"/>
                <a:gd name="T11" fmla="*/ 103 h 118"/>
                <a:gd name="T12" fmla="*/ 368 w 734"/>
                <a:gd name="T13" fmla="*/ 112 h 118"/>
                <a:gd name="T14" fmla="*/ 456 w 734"/>
                <a:gd name="T15" fmla="*/ 2 h 118"/>
                <a:gd name="T16" fmla="*/ 551 w 734"/>
                <a:gd name="T17" fmla="*/ 103 h 118"/>
                <a:gd name="T18" fmla="*/ 551 w 734"/>
                <a:gd name="T19" fmla="*/ 112 h 118"/>
                <a:gd name="T20" fmla="*/ 639 w 734"/>
                <a:gd name="T21" fmla="*/ 2 h 118"/>
                <a:gd name="T22" fmla="*/ 734 w 734"/>
                <a:gd name="T23" fmla="*/ 103 h 118"/>
                <a:gd name="T24" fmla="*/ 734 w 734"/>
                <a:gd name="T25" fmla="*/ 112 h 118"/>
                <a:gd name="T26" fmla="*/ 2 w 734"/>
                <a:gd name="T27" fmla="*/ 112 h 118"/>
                <a:gd name="T28" fmla="*/ 2 w 734"/>
                <a:gd name="T29" fmla="*/ 118 h 118"/>
                <a:gd name="T30" fmla="*/ 734 w 734"/>
                <a:gd name="T31" fmla="*/ 112 h 118"/>
                <a:gd name="T32" fmla="*/ 734 w 734"/>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4" h="118">
                  <a:moveTo>
                    <a:pt x="2" y="112"/>
                  </a:moveTo>
                  <a:cubicBezTo>
                    <a:pt x="0" y="54"/>
                    <a:pt x="40" y="4"/>
                    <a:pt x="90" y="2"/>
                  </a:cubicBezTo>
                  <a:cubicBezTo>
                    <a:pt x="141" y="0"/>
                    <a:pt x="183" y="45"/>
                    <a:pt x="185" y="103"/>
                  </a:cubicBezTo>
                  <a:cubicBezTo>
                    <a:pt x="185" y="106"/>
                    <a:pt x="185" y="109"/>
                    <a:pt x="185" y="112"/>
                  </a:cubicBezTo>
                  <a:cubicBezTo>
                    <a:pt x="183" y="54"/>
                    <a:pt x="222" y="4"/>
                    <a:pt x="273" y="2"/>
                  </a:cubicBezTo>
                  <a:cubicBezTo>
                    <a:pt x="323" y="0"/>
                    <a:pt x="366" y="45"/>
                    <a:pt x="368" y="103"/>
                  </a:cubicBezTo>
                  <a:cubicBezTo>
                    <a:pt x="368" y="106"/>
                    <a:pt x="368" y="109"/>
                    <a:pt x="368" y="112"/>
                  </a:cubicBezTo>
                  <a:cubicBezTo>
                    <a:pt x="366" y="54"/>
                    <a:pt x="405" y="4"/>
                    <a:pt x="456" y="2"/>
                  </a:cubicBezTo>
                  <a:cubicBezTo>
                    <a:pt x="506" y="0"/>
                    <a:pt x="549" y="45"/>
                    <a:pt x="551" y="103"/>
                  </a:cubicBezTo>
                  <a:cubicBezTo>
                    <a:pt x="551" y="106"/>
                    <a:pt x="551" y="109"/>
                    <a:pt x="551" y="112"/>
                  </a:cubicBezTo>
                  <a:cubicBezTo>
                    <a:pt x="549" y="54"/>
                    <a:pt x="588" y="4"/>
                    <a:pt x="639" y="2"/>
                  </a:cubicBezTo>
                  <a:cubicBezTo>
                    <a:pt x="689" y="0"/>
                    <a:pt x="732" y="45"/>
                    <a:pt x="734" y="103"/>
                  </a:cubicBezTo>
                  <a:cubicBezTo>
                    <a:pt x="734" y="106"/>
                    <a:pt x="734" y="109"/>
                    <a:pt x="734" y="112"/>
                  </a:cubicBezTo>
                  <a:moveTo>
                    <a:pt x="2" y="112"/>
                  </a:moveTo>
                  <a:lnTo>
                    <a:pt x="2" y="118"/>
                  </a:lnTo>
                  <a:moveTo>
                    <a:pt x="734" y="112"/>
                  </a:moveTo>
                  <a:lnTo>
                    <a:pt x="734" y="118"/>
                  </a:lnTo>
                </a:path>
              </a:pathLst>
            </a:custGeom>
            <a:noFill/>
            <a:ln w="47625" cap="rnd">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6">
              <a:extLst>
                <a:ext uri="{FF2B5EF4-FFF2-40B4-BE49-F238E27FC236}">
                  <a16:creationId xmlns:a16="http://schemas.microsoft.com/office/drawing/2014/main" id="{8958AD6B-14FC-69DB-D33A-109186676356}"/>
                </a:ext>
              </a:extLst>
            </p:cNvPr>
            <p:cNvSpPr>
              <a:spLocks noChangeShapeType="1"/>
            </p:cNvSpPr>
            <p:nvPr/>
          </p:nvSpPr>
          <p:spPr bwMode="auto">
            <a:xfrm flipH="1">
              <a:off x="4402362" y="2377789"/>
              <a:ext cx="412750"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8">
              <a:extLst>
                <a:ext uri="{FF2B5EF4-FFF2-40B4-BE49-F238E27FC236}">
                  <a16:creationId xmlns:a16="http://schemas.microsoft.com/office/drawing/2014/main" id="{EC934F9C-194D-FE5E-1B58-79423169E20B}"/>
                </a:ext>
              </a:extLst>
            </p:cNvPr>
            <p:cNvSpPr>
              <a:spLocks noChangeShapeType="1"/>
            </p:cNvSpPr>
            <p:nvPr/>
          </p:nvSpPr>
          <p:spPr bwMode="auto">
            <a:xfrm>
              <a:off x="6570887" y="2377789"/>
              <a:ext cx="587375" cy="0"/>
            </a:xfrm>
            <a:prstGeom prst="line">
              <a:avLst/>
            </a:prstGeom>
            <a:noFill/>
            <a:ln w="47625" cap="rnd">
              <a:solidFill>
                <a:srgbClr val="3333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9">
              <a:extLst>
                <a:ext uri="{FF2B5EF4-FFF2-40B4-BE49-F238E27FC236}">
                  <a16:creationId xmlns:a16="http://schemas.microsoft.com/office/drawing/2014/main" id="{D37F9373-0F10-DD33-CDBE-27F6A59DAE2B}"/>
                </a:ext>
              </a:extLst>
            </p:cNvPr>
            <p:cNvSpPr>
              <a:spLocks noChangeArrowheads="1"/>
            </p:cNvSpPr>
            <p:nvPr/>
          </p:nvSpPr>
          <p:spPr bwMode="auto">
            <a:xfrm>
              <a:off x="3832449" y="2293652"/>
              <a:ext cx="569913" cy="166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0">
              <a:extLst>
                <a:ext uri="{FF2B5EF4-FFF2-40B4-BE49-F238E27FC236}">
                  <a16:creationId xmlns:a16="http://schemas.microsoft.com/office/drawing/2014/main" id="{9B397A85-B5E5-77C5-D43A-06A4977D9CCA}"/>
                </a:ext>
              </a:extLst>
            </p:cNvPr>
            <p:cNvSpPr>
              <a:spLocks noChangeArrowheads="1"/>
            </p:cNvSpPr>
            <p:nvPr/>
          </p:nvSpPr>
          <p:spPr bwMode="auto">
            <a:xfrm>
              <a:off x="3832449" y="2293652"/>
              <a:ext cx="569913" cy="166688"/>
            </a:xfrm>
            <a:prstGeom prst="rect">
              <a:avLst/>
            </a:prstGeom>
            <a:noFill/>
            <a:ln w="47625" cap="rnd">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2">
              <a:extLst>
                <a:ext uri="{FF2B5EF4-FFF2-40B4-BE49-F238E27FC236}">
                  <a16:creationId xmlns:a16="http://schemas.microsoft.com/office/drawing/2014/main" id="{94E5D657-0DB8-10C0-F650-76E23599A58D}"/>
                </a:ext>
              </a:extLst>
            </p:cNvPr>
            <p:cNvSpPr>
              <a:spLocks noChangeShapeType="1"/>
            </p:cNvSpPr>
            <p:nvPr/>
          </p:nvSpPr>
          <p:spPr bwMode="auto">
            <a:xfrm>
              <a:off x="8471048" y="2377789"/>
              <a:ext cx="0" cy="1249364"/>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13">
              <a:extLst>
                <a:ext uri="{FF2B5EF4-FFF2-40B4-BE49-F238E27FC236}">
                  <a16:creationId xmlns:a16="http://schemas.microsoft.com/office/drawing/2014/main" id="{19536CB6-D687-3B93-7324-299FFEE6F21C}"/>
                </a:ext>
              </a:extLst>
            </p:cNvPr>
            <p:cNvSpPr>
              <a:spLocks noChangeShapeType="1"/>
            </p:cNvSpPr>
            <p:nvPr/>
          </p:nvSpPr>
          <p:spPr bwMode="auto">
            <a:xfrm flipH="1">
              <a:off x="3540348" y="3627153"/>
              <a:ext cx="4930699"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Line 14">
              <a:extLst>
                <a:ext uri="{FF2B5EF4-FFF2-40B4-BE49-F238E27FC236}">
                  <a16:creationId xmlns:a16="http://schemas.microsoft.com/office/drawing/2014/main" id="{C315561E-7401-5379-C8E1-B24C116A52EE}"/>
                </a:ext>
              </a:extLst>
            </p:cNvPr>
            <p:cNvSpPr>
              <a:spLocks noChangeShapeType="1"/>
            </p:cNvSpPr>
            <p:nvPr/>
          </p:nvSpPr>
          <p:spPr bwMode="auto">
            <a:xfrm flipH="1">
              <a:off x="3573687" y="2377789"/>
              <a:ext cx="258763"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21">
              <a:extLst>
                <a:ext uri="{FF2B5EF4-FFF2-40B4-BE49-F238E27FC236}">
                  <a16:creationId xmlns:a16="http://schemas.microsoft.com/office/drawing/2014/main" id="{72877B91-55DD-1B35-9DF5-065CB928F9FF}"/>
                </a:ext>
              </a:extLst>
            </p:cNvPr>
            <p:cNvSpPr>
              <a:spLocks noChangeArrowheads="1"/>
            </p:cNvSpPr>
            <p:nvPr/>
          </p:nvSpPr>
          <p:spPr bwMode="auto">
            <a:xfrm>
              <a:off x="3981674" y="1847564"/>
              <a:ext cx="204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1" u="none" strike="noStrike" cap="none" normalizeH="0" baseline="0" dirty="0">
                  <a:ln>
                    <a:noFill/>
                  </a:ln>
                  <a:solidFill>
                    <a:srgbClr val="000000"/>
                  </a:solidFill>
                  <a:effectLst/>
                  <a:latin typeface="Times New Roman" panose="02020603050405020304" pitchFamily="18" charset="0"/>
                </a:rPr>
                <a:t>R</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27" name="Rectangle 23">
              <a:extLst>
                <a:ext uri="{FF2B5EF4-FFF2-40B4-BE49-F238E27FC236}">
                  <a16:creationId xmlns:a16="http://schemas.microsoft.com/office/drawing/2014/main" id="{F59F7183-F8CF-5449-FBD5-3F0AB3232F78}"/>
                </a:ext>
              </a:extLst>
            </p:cNvPr>
            <p:cNvSpPr>
              <a:spLocks noChangeArrowheads="1"/>
            </p:cNvSpPr>
            <p:nvPr/>
          </p:nvSpPr>
          <p:spPr bwMode="auto">
            <a:xfrm>
              <a:off x="6020024" y="1845976"/>
              <a:ext cx="2682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1" u="none" strike="noStrike" cap="none" normalizeH="0" baseline="0" dirty="0">
                  <a:ln>
                    <a:noFill/>
                  </a:ln>
                  <a:solidFill>
                    <a:srgbClr val="000000"/>
                  </a:solidFill>
                  <a:effectLst/>
                  <a:latin typeface="Times New Roman" panose="02020603050405020304" pitchFamily="18" charset="0"/>
                </a:rPr>
                <a:t>L</a:t>
              </a:r>
              <a:r>
                <a:rPr kumimoji="0" lang="en-US" altLang="zh-CN" b="1" i="1" u="none" strike="noStrike" cap="none" normalizeH="0" baseline="-25000" dirty="0">
                  <a:ln>
                    <a:noFill/>
                  </a:ln>
                  <a:solidFill>
                    <a:srgbClr val="000000"/>
                  </a:solidFill>
                  <a:effectLst/>
                  <a:latin typeface="Times New Roman" panose="02020603050405020304" pitchFamily="18" charset="0"/>
                </a:rPr>
                <a:t>d</a:t>
              </a:r>
              <a:endParaRPr kumimoji="0" lang="zh-CN" altLang="zh-CN" sz="1800" b="0" i="0" u="none" strike="noStrike" cap="none" normalizeH="0" baseline="-25000" dirty="0">
                <a:ln>
                  <a:noFill/>
                </a:ln>
                <a:solidFill>
                  <a:schemeClr val="tx1"/>
                </a:solidFill>
                <a:effectLst/>
                <a:latin typeface="Arial" panose="020B0604020202020204" pitchFamily="34" charset="0"/>
              </a:endParaRPr>
            </a:p>
          </p:txBody>
        </p:sp>
        <p:grpSp>
          <p:nvGrpSpPr>
            <p:cNvPr id="28" name="Group 150">
              <a:extLst>
                <a:ext uri="{FF2B5EF4-FFF2-40B4-BE49-F238E27FC236}">
                  <a16:creationId xmlns:a16="http://schemas.microsoft.com/office/drawing/2014/main" id="{5A92BCCF-110A-E343-235D-BF6EEF3D548A}"/>
                </a:ext>
              </a:extLst>
            </p:cNvPr>
            <p:cNvGrpSpPr/>
            <p:nvPr/>
          </p:nvGrpSpPr>
          <p:grpSpPr>
            <a:xfrm>
              <a:off x="4902997" y="2402394"/>
              <a:ext cx="365125" cy="590551"/>
              <a:chOff x="4902424" y="2661952"/>
              <a:chExt cx="365125" cy="590551"/>
            </a:xfrm>
          </p:grpSpPr>
          <p:sp>
            <p:nvSpPr>
              <p:cNvPr id="46" name="Rectangle 29">
                <a:extLst>
                  <a:ext uri="{FF2B5EF4-FFF2-40B4-BE49-F238E27FC236}">
                    <a16:creationId xmlns:a16="http://schemas.microsoft.com/office/drawing/2014/main" id="{D96F0E30-A593-FEF3-66E8-88B4F2C0B418}"/>
                  </a:ext>
                </a:extLst>
              </p:cNvPr>
              <p:cNvSpPr>
                <a:spLocks noChangeArrowheads="1"/>
              </p:cNvSpPr>
              <p:nvPr/>
            </p:nvSpPr>
            <p:spPr bwMode="auto">
              <a:xfrm>
                <a:off x="5038949" y="2865152"/>
                <a:ext cx="142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u="none" strike="noStrike" cap="none" normalizeH="0" baseline="0" dirty="0">
                    <a:ln>
                      <a:noFill/>
                    </a:ln>
                    <a:solidFill>
                      <a:schemeClr val="tx1"/>
                    </a:solidFill>
                    <a:effectLst/>
                    <a:latin typeface="Arial" panose="020B0604020202020204" pitchFamily="34" charset="0"/>
                  </a:rPr>
                  <a:t>d</a:t>
                </a:r>
                <a:endParaRPr kumimoji="0" lang="zh-CN" altLang="zh-CN" sz="2000" b="0" u="none" strike="noStrike" cap="none" normalizeH="0" baseline="0" dirty="0">
                  <a:ln>
                    <a:noFill/>
                  </a:ln>
                  <a:solidFill>
                    <a:schemeClr val="tx1"/>
                  </a:solidFill>
                  <a:effectLst/>
                  <a:latin typeface="Arial" panose="020B0604020202020204" pitchFamily="34" charset="0"/>
                </a:endParaRPr>
              </a:p>
            </p:txBody>
          </p:sp>
          <p:sp>
            <p:nvSpPr>
              <p:cNvPr id="47" name="Rectangle 30">
                <a:extLst>
                  <a:ext uri="{FF2B5EF4-FFF2-40B4-BE49-F238E27FC236}">
                    <a16:creationId xmlns:a16="http://schemas.microsoft.com/office/drawing/2014/main" id="{0148F2DD-6297-455C-AE3B-F046B0411280}"/>
                  </a:ext>
                </a:extLst>
              </p:cNvPr>
              <p:cNvSpPr>
                <a:spLocks noChangeArrowheads="1"/>
              </p:cNvSpPr>
              <p:nvPr/>
            </p:nvSpPr>
            <p:spPr bwMode="auto">
              <a:xfrm>
                <a:off x="4902424" y="2661952"/>
                <a:ext cx="365125" cy="59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1" u="none" strike="noStrike" cap="none" normalizeH="0" baseline="0" dirty="0">
                    <a:ln>
                      <a:noFill/>
                    </a:ln>
                    <a:solidFill>
                      <a:srgbClr val="800080"/>
                    </a:solidFill>
                    <a:effectLst/>
                    <a:latin typeface="Times New Roman" panose="02020603050405020304" pitchFamily="18" charset="0"/>
                  </a:rPr>
                  <a:t>i</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sp>
          <p:nvSpPr>
            <p:cNvPr id="29" name="Rectangle 32">
              <a:extLst>
                <a:ext uri="{FF2B5EF4-FFF2-40B4-BE49-F238E27FC236}">
                  <a16:creationId xmlns:a16="http://schemas.microsoft.com/office/drawing/2014/main" id="{E1CA783E-35CD-0DB2-FB11-0EBD9FF50365}"/>
                </a:ext>
              </a:extLst>
            </p:cNvPr>
            <p:cNvSpPr>
              <a:spLocks noChangeArrowheads="1"/>
            </p:cNvSpPr>
            <p:nvPr/>
          </p:nvSpPr>
          <p:spPr bwMode="auto">
            <a:xfrm>
              <a:off x="6612162" y="3039777"/>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0" name="Rectangle 34">
              <a:extLst>
                <a:ext uri="{FF2B5EF4-FFF2-40B4-BE49-F238E27FC236}">
                  <a16:creationId xmlns:a16="http://schemas.microsoft.com/office/drawing/2014/main" id="{EEE4ABE3-025B-A04D-7C75-4E24876B5B80}"/>
                </a:ext>
              </a:extLst>
            </p:cNvPr>
            <p:cNvSpPr>
              <a:spLocks noChangeArrowheads="1"/>
            </p:cNvSpPr>
            <p:nvPr/>
          </p:nvSpPr>
          <p:spPr bwMode="auto">
            <a:xfrm>
              <a:off x="6458174" y="2892140"/>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nvGrpSpPr>
            <p:cNvPr id="31" name="Group 151">
              <a:extLst>
                <a:ext uri="{FF2B5EF4-FFF2-40B4-BE49-F238E27FC236}">
                  <a16:creationId xmlns:a16="http://schemas.microsoft.com/office/drawing/2014/main" id="{716A8FC3-5D8B-D426-F84F-0A2B30E8FD06}"/>
                </a:ext>
              </a:extLst>
            </p:cNvPr>
            <p:cNvGrpSpPr/>
            <p:nvPr/>
          </p:nvGrpSpPr>
          <p:grpSpPr>
            <a:xfrm>
              <a:off x="3943574" y="2874677"/>
              <a:ext cx="595313" cy="590551"/>
              <a:chOff x="3943574" y="2874677"/>
              <a:chExt cx="595313" cy="590551"/>
            </a:xfrm>
          </p:grpSpPr>
          <p:sp>
            <p:nvSpPr>
              <p:cNvPr id="44" name="Rectangle 58">
                <a:extLst>
                  <a:ext uri="{FF2B5EF4-FFF2-40B4-BE49-F238E27FC236}">
                    <a16:creationId xmlns:a16="http://schemas.microsoft.com/office/drawing/2014/main" id="{BF751FE1-2054-1B43-15F4-B1F88FD60488}"/>
                  </a:ext>
                </a:extLst>
              </p:cNvPr>
              <p:cNvSpPr>
                <a:spLocks noChangeArrowheads="1"/>
              </p:cNvSpPr>
              <p:nvPr/>
            </p:nvSpPr>
            <p:spPr bwMode="auto">
              <a:xfrm>
                <a:off x="4269012" y="3088990"/>
                <a:ext cx="142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u="none" strike="noStrike" cap="none" normalizeH="0" baseline="0" dirty="0">
                    <a:ln>
                      <a:noFill/>
                    </a:ln>
                    <a:solidFill>
                      <a:schemeClr val="tx1"/>
                    </a:solidFill>
                    <a:effectLst/>
                    <a:latin typeface="Arial" panose="020B0604020202020204" pitchFamily="34" charset="0"/>
                  </a:rPr>
                  <a:t>d</a:t>
                </a:r>
                <a:endParaRPr kumimoji="0" lang="zh-CN" altLang="zh-CN" sz="2000" b="0" u="none" strike="noStrike" cap="none" normalizeH="0" baseline="0" dirty="0">
                  <a:ln>
                    <a:noFill/>
                  </a:ln>
                  <a:solidFill>
                    <a:schemeClr val="tx1"/>
                  </a:solidFill>
                  <a:effectLst/>
                  <a:latin typeface="Arial" panose="020B0604020202020204" pitchFamily="34" charset="0"/>
                </a:endParaRPr>
              </a:p>
            </p:txBody>
          </p:sp>
          <p:sp>
            <p:nvSpPr>
              <p:cNvPr id="45" name="Rectangle 59">
                <a:extLst>
                  <a:ext uri="{FF2B5EF4-FFF2-40B4-BE49-F238E27FC236}">
                    <a16:creationId xmlns:a16="http://schemas.microsoft.com/office/drawing/2014/main" id="{7CE1D71C-2DF4-4F70-C842-27DE46266A09}"/>
                  </a:ext>
                </a:extLst>
              </p:cNvPr>
              <p:cNvSpPr>
                <a:spLocks noChangeArrowheads="1"/>
              </p:cNvSpPr>
              <p:nvPr/>
            </p:nvSpPr>
            <p:spPr bwMode="auto">
              <a:xfrm>
                <a:off x="3943574" y="2874677"/>
                <a:ext cx="595313" cy="59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1" u="none" strike="noStrike" cap="none" normalizeH="0" baseline="0" dirty="0">
                    <a:ln>
                      <a:noFill/>
                    </a:ln>
                    <a:solidFill>
                      <a:srgbClr val="800080"/>
                    </a:solidFill>
                    <a:effectLst/>
                    <a:latin typeface="Times New Roman" panose="02020603050405020304" pitchFamily="18" charset="0"/>
                  </a:rPr>
                  <a:t>U</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sp>
          <p:nvSpPr>
            <p:cNvPr id="32" name="Line 60">
              <a:extLst>
                <a:ext uri="{FF2B5EF4-FFF2-40B4-BE49-F238E27FC236}">
                  <a16:creationId xmlns:a16="http://schemas.microsoft.com/office/drawing/2014/main" id="{F8DACF37-CC8F-94FB-7F3D-32098C90BC1E}"/>
                </a:ext>
              </a:extLst>
            </p:cNvPr>
            <p:cNvSpPr>
              <a:spLocks noChangeShapeType="1"/>
            </p:cNvSpPr>
            <p:nvPr/>
          </p:nvSpPr>
          <p:spPr bwMode="auto">
            <a:xfrm>
              <a:off x="3643537" y="2666714"/>
              <a:ext cx="0" cy="512763"/>
            </a:xfrm>
            <a:prstGeom prst="line">
              <a:avLst/>
            </a:prstGeom>
            <a:noFill/>
            <a:ln w="47625"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1">
              <a:extLst>
                <a:ext uri="{FF2B5EF4-FFF2-40B4-BE49-F238E27FC236}">
                  <a16:creationId xmlns:a16="http://schemas.microsoft.com/office/drawing/2014/main" id="{B01FDB89-856C-A786-3A62-D974D947A0EF}"/>
                </a:ext>
              </a:extLst>
            </p:cNvPr>
            <p:cNvSpPr>
              <a:spLocks/>
            </p:cNvSpPr>
            <p:nvPr/>
          </p:nvSpPr>
          <p:spPr bwMode="auto">
            <a:xfrm>
              <a:off x="3543524" y="3157252"/>
              <a:ext cx="203200" cy="260350"/>
            </a:xfrm>
            <a:custGeom>
              <a:avLst/>
              <a:gdLst>
                <a:gd name="T0" fmla="*/ 128 w 128"/>
                <a:gd name="T1" fmla="*/ 0 h 164"/>
                <a:gd name="T2" fmla="*/ 63 w 128"/>
                <a:gd name="T3" fmla="*/ 164 h 164"/>
                <a:gd name="T4" fmla="*/ 0 w 128"/>
                <a:gd name="T5" fmla="*/ 0 h 164"/>
                <a:gd name="T6" fmla="*/ 128 w 128"/>
                <a:gd name="T7" fmla="*/ 0 h 164"/>
              </a:gdLst>
              <a:ahLst/>
              <a:cxnLst>
                <a:cxn ang="0">
                  <a:pos x="T0" y="T1"/>
                </a:cxn>
                <a:cxn ang="0">
                  <a:pos x="T2" y="T3"/>
                </a:cxn>
                <a:cxn ang="0">
                  <a:pos x="T4" y="T5"/>
                </a:cxn>
                <a:cxn ang="0">
                  <a:pos x="T6" y="T7"/>
                </a:cxn>
              </a:cxnLst>
              <a:rect l="0" t="0" r="r" b="b"/>
              <a:pathLst>
                <a:path w="128" h="164">
                  <a:moveTo>
                    <a:pt x="128" y="0"/>
                  </a:moveTo>
                  <a:lnTo>
                    <a:pt x="63" y="164"/>
                  </a:lnTo>
                  <a:lnTo>
                    <a:pt x="0" y="0"/>
                  </a:lnTo>
                  <a:lnTo>
                    <a:pt x="12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Group 145">
              <a:extLst>
                <a:ext uri="{FF2B5EF4-FFF2-40B4-BE49-F238E27FC236}">
                  <a16:creationId xmlns:a16="http://schemas.microsoft.com/office/drawing/2014/main" id="{0838D2EA-2582-C62F-C3FA-F2E7C93E48B9}"/>
                </a:ext>
              </a:extLst>
            </p:cNvPr>
            <p:cNvGrpSpPr/>
            <p:nvPr/>
          </p:nvGrpSpPr>
          <p:grpSpPr>
            <a:xfrm>
              <a:off x="7180363" y="2225389"/>
              <a:ext cx="561975" cy="344488"/>
              <a:chOff x="4859562" y="2198401"/>
              <a:chExt cx="561975" cy="344488"/>
            </a:xfrm>
          </p:grpSpPr>
          <p:sp>
            <p:nvSpPr>
              <p:cNvPr id="41" name="Freeform 63">
                <a:extLst>
                  <a:ext uri="{FF2B5EF4-FFF2-40B4-BE49-F238E27FC236}">
                    <a16:creationId xmlns:a16="http://schemas.microsoft.com/office/drawing/2014/main" id="{F2E939E0-C65D-EE27-8E43-D4F7F4774F7C}"/>
                  </a:ext>
                </a:extLst>
              </p:cNvPr>
              <p:cNvSpPr>
                <a:spLocks/>
              </p:cNvSpPr>
              <p:nvPr/>
            </p:nvSpPr>
            <p:spPr bwMode="auto">
              <a:xfrm>
                <a:off x="4859562" y="2198401"/>
                <a:ext cx="398463" cy="344488"/>
              </a:xfrm>
              <a:custGeom>
                <a:avLst/>
                <a:gdLst>
                  <a:gd name="T0" fmla="*/ 0 w 251"/>
                  <a:gd name="T1" fmla="*/ 103 h 217"/>
                  <a:gd name="T2" fmla="*/ 1 w 251"/>
                  <a:gd name="T3" fmla="*/ 93 h 217"/>
                  <a:gd name="T4" fmla="*/ 6 w 251"/>
                  <a:gd name="T5" fmla="*/ 77 h 217"/>
                  <a:gd name="T6" fmla="*/ 16 w 251"/>
                  <a:gd name="T7" fmla="*/ 57 h 217"/>
                  <a:gd name="T8" fmla="*/ 29 w 251"/>
                  <a:gd name="T9" fmla="*/ 40 h 217"/>
                  <a:gd name="T10" fmla="*/ 46 w 251"/>
                  <a:gd name="T11" fmla="*/ 25 h 217"/>
                  <a:gd name="T12" fmla="*/ 65 w 251"/>
                  <a:gd name="T13" fmla="*/ 14 h 217"/>
                  <a:gd name="T14" fmla="*/ 88 w 251"/>
                  <a:gd name="T15" fmla="*/ 5 h 217"/>
                  <a:gd name="T16" fmla="*/ 106 w 251"/>
                  <a:gd name="T17" fmla="*/ 3 h 217"/>
                  <a:gd name="T18" fmla="*/ 120 w 251"/>
                  <a:gd name="T19" fmla="*/ 1 h 217"/>
                  <a:gd name="T20" fmla="*/ 132 w 251"/>
                  <a:gd name="T21" fmla="*/ 1 h 217"/>
                  <a:gd name="T22" fmla="*/ 145 w 251"/>
                  <a:gd name="T23" fmla="*/ 3 h 217"/>
                  <a:gd name="T24" fmla="*/ 163 w 251"/>
                  <a:gd name="T25" fmla="*/ 5 h 217"/>
                  <a:gd name="T26" fmla="*/ 186 w 251"/>
                  <a:gd name="T27" fmla="*/ 14 h 217"/>
                  <a:gd name="T28" fmla="*/ 205 w 251"/>
                  <a:gd name="T29" fmla="*/ 25 h 217"/>
                  <a:gd name="T30" fmla="*/ 222 w 251"/>
                  <a:gd name="T31" fmla="*/ 40 h 217"/>
                  <a:gd name="T32" fmla="*/ 237 w 251"/>
                  <a:gd name="T33" fmla="*/ 57 h 217"/>
                  <a:gd name="T34" fmla="*/ 247 w 251"/>
                  <a:gd name="T35" fmla="*/ 77 h 217"/>
                  <a:gd name="T36" fmla="*/ 250 w 251"/>
                  <a:gd name="T37" fmla="*/ 93 h 217"/>
                  <a:gd name="T38" fmla="*/ 251 w 251"/>
                  <a:gd name="T39" fmla="*/ 103 h 217"/>
                  <a:gd name="T40" fmla="*/ 251 w 251"/>
                  <a:gd name="T41" fmla="*/ 108 h 217"/>
                  <a:gd name="T42" fmla="*/ 251 w 251"/>
                  <a:gd name="T43" fmla="*/ 119 h 217"/>
                  <a:gd name="T44" fmla="*/ 249 w 251"/>
                  <a:gd name="T45" fmla="*/ 129 h 217"/>
                  <a:gd name="T46" fmla="*/ 241 w 251"/>
                  <a:gd name="T47" fmla="*/ 150 h 217"/>
                  <a:gd name="T48" fmla="*/ 229 w 251"/>
                  <a:gd name="T49" fmla="*/ 169 h 217"/>
                  <a:gd name="T50" fmla="*/ 215 w 251"/>
                  <a:gd name="T51" fmla="*/ 184 h 217"/>
                  <a:gd name="T52" fmla="*/ 196 w 251"/>
                  <a:gd name="T53" fmla="*/ 198 h 217"/>
                  <a:gd name="T54" fmla="*/ 175 w 251"/>
                  <a:gd name="T55" fmla="*/ 207 h 217"/>
                  <a:gd name="T56" fmla="*/ 151 w 251"/>
                  <a:gd name="T57" fmla="*/ 213 h 217"/>
                  <a:gd name="T58" fmla="*/ 139 w 251"/>
                  <a:gd name="T59" fmla="*/ 215 h 217"/>
                  <a:gd name="T60" fmla="*/ 126 w 251"/>
                  <a:gd name="T61" fmla="*/ 217 h 217"/>
                  <a:gd name="T62" fmla="*/ 112 w 251"/>
                  <a:gd name="T63" fmla="*/ 215 h 217"/>
                  <a:gd name="T64" fmla="*/ 100 w 251"/>
                  <a:gd name="T65" fmla="*/ 213 h 217"/>
                  <a:gd name="T66" fmla="*/ 77 w 251"/>
                  <a:gd name="T67" fmla="*/ 207 h 217"/>
                  <a:gd name="T68" fmla="*/ 55 w 251"/>
                  <a:gd name="T69" fmla="*/ 198 h 217"/>
                  <a:gd name="T70" fmla="*/ 36 w 251"/>
                  <a:gd name="T71" fmla="*/ 184 h 217"/>
                  <a:gd name="T72" fmla="*/ 22 w 251"/>
                  <a:gd name="T73" fmla="*/ 169 h 217"/>
                  <a:gd name="T74" fmla="*/ 10 w 251"/>
                  <a:gd name="T75" fmla="*/ 150 h 217"/>
                  <a:gd name="T76" fmla="*/ 2 w 251"/>
                  <a:gd name="T77" fmla="*/ 129 h 217"/>
                  <a:gd name="T78" fmla="*/ 1 w 251"/>
                  <a:gd name="T79" fmla="*/ 119 h 217"/>
                  <a:gd name="T80" fmla="*/ 0 w 251"/>
                  <a:gd name="T81" fmla="*/ 1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1" h="217">
                    <a:moveTo>
                      <a:pt x="0" y="108"/>
                    </a:moveTo>
                    <a:lnTo>
                      <a:pt x="0" y="103"/>
                    </a:lnTo>
                    <a:lnTo>
                      <a:pt x="1" y="98"/>
                    </a:lnTo>
                    <a:lnTo>
                      <a:pt x="1" y="93"/>
                    </a:lnTo>
                    <a:lnTo>
                      <a:pt x="2" y="86"/>
                    </a:lnTo>
                    <a:lnTo>
                      <a:pt x="6" y="77"/>
                    </a:lnTo>
                    <a:lnTo>
                      <a:pt x="10" y="67"/>
                    </a:lnTo>
                    <a:lnTo>
                      <a:pt x="16" y="57"/>
                    </a:lnTo>
                    <a:lnTo>
                      <a:pt x="22" y="48"/>
                    </a:lnTo>
                    <a:lnTo>
                      <a:pt x="29" y="40"/>
                    </a:lnTo>
                    <a:lnTo>
                      <a:pt x="36" y="32"/>
                    </a:lnTo>
                    <a:lnTo>
                      <a:pt x="46" y="25"/>
                    </a:lnTo>
                    <a:lnTo>
                      <a:pt x="55" y="19"/>
                    </a:lnTo>
                    <a:lnTo>
                      <a:pt x="65" y="14"/>
                    </a:lnTo>
                    <a:lnTo>
                      <a:pt x="77" y="10"/>
                    </a:lnTo>
                    <a:lnTo>
                      <a:pt x="88" y="5"/>
                    </a:lnTo>
                    <a:lnTo>
                      <a:pt x="100" y="3"/>
                    </a:lnTo>
                    <a:lnTo>
                      <a:pt x="106" y="3"/>
                    </a:lnTo>
                    <a:lnTo>
                      <a:pt x="112" y="1"/>
                    </a:lnTo>
                    <a:lnTo>
                      <a:pt x="120" y="1"/>
                    </a:lnTo>
                    <a:lnTo>
                      <a:pt x="126" y="0"/>
                    </a:lnTo>
                    <a:lnTo>
                      <a:pt x="132" y="1"/>
                    </a:lnTo>
                    <a:lnTo>
                      <a:pt x="139" y="1"/>
                    </a:lnTo>
                    <a:lnTo>
                      <a:pt x="145" y="3"/>
                    </a:lnTo>
                    <a:lnTo>
                      <a:pt x="151" y="3"/>
                    </a:lnTo>
                    <a:lnTo>
                      <a:pt x="163" y="5"/>
                    </a:lnTo>
                    <a:lnTo>
                      <a:pt x="175" y="10"/>
                    </a:lnTo>
                    <a:lnTo>
                      <a:pt x="186" y="14"/>
                    </a:lnTo>
                    <a:lnTo>
                      <a:pt x="196" y="19"/>
                    </a:lnTo>
                    <a:lnTo>
                      <a:pt x="205" y="25"/>
                    </a:lnTo>
                    <a:lnTo>
                      <a:pt x="215" y="32"/>
                    </a:lnTo>
                    <a:lnTo>
                      <a:pt x="222" y="40"/>
                    </a:lnTo>
                    <a:lnTo>
                      <a:pt x="229" y="48"/>
                    </a:lnTo>
                    <a:lnTo>
                      <a:pt x="237" y="57"/>
                    </a:lnTo>
                    <a:lnTo>
                      <a:pt x="241" y="67"/>
                    </a:lnTo>
                    <a:lnTo>
                      <a:pt x="247" y="77"/>
                    </a:lnTo>
                    <a:lnTo>
                      <a:pt x="249" y="86"/>
                    </a:lnTo>
                    <a:lnTo>
                      <a:pt x="250" y="93"/>
                    </a:lnTo>
                    <a:lnTo>
                      <a:pt x="251" y="98"/>
                    </a:lnTo>
                    <a:lnTo>
                      <a:pt x="251" y="103"/>
                    </a:lnTo>
                    <a:lnTo>
                      <a:pt x="251" y="108"/>
                    </a:lnTo>
                    <a:lnTo>
                      <a:pt x="251" y="108"/>
                    </a:lnTo>
                    <a:lnTo>
                      <a:pt x="251" y="114"/>
                    </a:lnTo>
                    <a:lnTo>
                      <a:pt x="251" y="119"/>
                    </a:lnTo>
                    <a:lnTo>
                      <a:pt x="250" y="124"/>
                    </a:lnTo>
                    <a:lnTo>
                      <a:pt x="249" y="129"/>
                    </a:lnTo>
                    <a:lnTo>
                      <a:pt x="247" y="140"/>
                    </a:lnTo>
                    <a:lnTo>
                      <a:pt x="241" y="150"/>
                    </a:lnTo>
                    <a:lnTo>
                      <a:pt x="237" y="160"/>
                    </a:lnTo>
                    <a:lnTo>
                      <a:pt x="229" y="169"/>
                    </a:lnTo>
                    <a:lnTo>
                      <a:pt x="222" y="177"/>
                    </a:lnTo>
                    <a:lnTo>
                      <a:pt x="215" y="184"/>
                    </a:lnTo>
                    <a:lnTo>
                      <a:pt x="205" y="191"/>
                    </a:lnTo>
                    <a:lnTo>
                      <a:pt x="196" y="198"/>
                    </a:lnTo>
                    <a:lnTo>
                      <a:pt x="186" y="203"/>
                    </a:lnTo>
                    <a:lnTo>
                      <a:pt x="175" y="207"/>
                    </a:lnTo>
                    <a:lnTo>
                      <a:pt x="163" y="211"/>
                    </a:lnTo>
                    <a:lnTo>
                      <a:pt x="151" y="213"/>
                    </a:lnTo>
                    <a:lnTo>
                      <a:pt x="145" y="215"/>
                    </a:lnTo>
                    <a:lnTo>
                      <a:pt x="139" y="215"/>
                    </a:lnTo>
                    <a:lnTo>
                      <a:pt x="132" y="215"/>
                    </a:lnTo>
                    <a:lnTo>
                      <a:pt x="126" y="217"/>
                    </a:lnTo>
                    <a:lnTo>
                      <a:pt x="120" y="215"/>
                    </a:lnTo>
                    <a:lnTo>
                      <a:pt x="112" y="215"/>
                    </a:lnTo>
                    <a:lnTo>
                      <a:pt x="106" y="215"/>
                    </a:lnTo>
                    <a:lnTo>
                      <a:pt x="100" y="213"/>
                    </a:lnTo>
                    <a:lnTo>
                      <a:pt x="88" y="211"/>
                    </a:lnTo>
                    <a:lnTo>
                      <a:pt x="77" y="207"/>
                    </a:lnTo>
                    <a:lnTo>
                      <a:pt x="65" y="203"/>
                    </a:lnTo>
                    <a:lnTo>
                      <a:pt x="55" y="198"/>
                    </a:lnTo>
                    <a:lnTo>
                      <a:pt x="46" y="191"/>
                    </a:lnTo>
                    <a:lnTo>
                      <a:pt x="36" y="184"/>
                    </a:lnTo>
                    <a:lnTo>
                      <a:pt x="29" y="177"/>
                    </a:lnTo>
                    <a:lnTo>
                      <a:pt x="22" y="169"/>
                    </a:lnTo>
                    <a:lnTo>
                      <a:pt x="16" y="160"/>
                    </a:lnTo>
                    <a:lnTo>
                      <a:pt x="10" y="150"/>
                    </a:lnTo>
                    <a:lnTo>
                      <a:pt x="6" y="140"/>
                    </a:lnTo>
                    <a:lnTo>
                      <a:pt x="2" y="129"/>
                    </a:lnTo>
                    <a:lnTo>
                      <a:pt x="1" y="124"/>
                    </a:lnTo>
                    <a:lnTo>
                      <a:pt x="1" y="119"/>
                    </a:lnTo>
                    <a:lnTo>
                      <a:pt x="0" y="114"/>
                    </a:lnTo>
                    <a:lnTo>
                      <a:pt x="0" y="108"/>
                    </a:lnTo>
                  </a:path>
                </a:pathLst>
              </a:custGeom>
              <a:noFill/>
              <a:ln w="26988" cap="rnd">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64">
                <a:extLst>
                  <a:ext uri="{FF2B5EF4-FFF2-40B4-BE49-F238E27FC236}">
                    <a16:creationId xmlns:a16="http://schemas.microsoft.com/office/drawing/2014/main" id="{DF82C0D7-76A0-5F22-3FB4-335448C726B7}"/>
                  </a:ext>
                </a:extLst>
              </p:cNvPr>
              <p:cNvSpPr>
                <a:spLocks noChangeArrowheads="1"/>
              </p:cNvSpPr>
              <p:nvPr/>
            </p:nvSpPr>
            <p:spPr bwMode="auto">
              <a:xfrm>
                <a:off x="4902424" y="2217451"/>
                <a:ext cx="3079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3" name="Rectangle 65">
                <a:extLst>
                  <a:ext uri="{FF2B5EF4-FFF2-40B4-BE49-F238E27FC236}">
                    <a16:creationId xmlns:a16="http://schemas.microsoft.com/office/drawing/2014/main" id="{887525B4-B1FA-AC22-BBF9-67C74D556BDE}"/>
                  </a:ext>
                </a:extLst>
              </p:cNvPr>
              <p:cNvSpPr>
                <a:spLocks noChangeArrowheads="1"/>
              </p:cNvSpPr>
              <p:nvPr/>
            </p:nvSpPr>
            <p:spPr bwMode="auto">
              <a:xfrm>
                <a:off x="5113562" y="2217451"/>
                <a:ext cx="3079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sp>
          <p:nvSpPr>
            <p:cNvPr id="35" name="Rectangle 70">
              <a:extLst>
                <a:ext uri="{FF2B5EF4-FFF2-40B4-BE49-F238E27FC236}">
                  <a16:creationId xmlns:a16="http://schemas.microsoft.com/office/drawing/2014/main" id="{812CC09C-25F5-0038-BDB3-6E08421AD692}"/>
                </a:ext>
              </a:extLst>
            </p:cNvPr>
            <p:cNvSpPr>
              <a:spLocks noChangeArrowheads="1"/>
            </p:cNvSpPr>
            <p:nvPr/>
          </p:nvSpPr>
          <p:spPr bwMode="auto">
            <a:xfrm>
              <a:off x="6973616" y="1851678"/>
              <a:ext cx="700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1" i="1" u="none" strike="noStrike" cap="none" normalizeH="0" baseline="0" dirty="0">
                  <a:ln>
                    <a:noFill/>
                  </a:ln>
                  <a:solidFill>
                    <a:srgbClr val="000000"/>
                  </a:solidFill>
                  <a:effectLst/>
                  <a:latin typeface="Symbol" panose="05050102010706020507" pitchFamily="18" charset="2"/>
                </a:rPr>
                <a:t>-</a:t>
              </a:r>
              <a:r>
                <a:rPr kumimoji="0" lang="zh-CN" altLang="zh-CN" sz="2200" b="1" i="1" u="none" strike="noStrike" cap="none" normalizeH="0" baseline="0" dirty="0">
                  <a:ln>
                    <a:noFill/>
                  </a:ln>
                  <a:solidFill>
                    <a:srgbClr val="000000"/>
                  </a:solidFill>
                  <a:effectLst/>
                  <a:latin typeface="Symbol" panose="05050102010706020507" pitchFamily="18" charset="2"/>
                </a:rPr>
                <a:t>w</a:t>
              </a:r>
              <a:r>
                <a:rPr kumimoji="0" lang="zh-CN" altLang="en-US" sz="2200" b="1" i="1" u="none" strike="noStrike" cap="none" normalizeH="0" baseline="0" dirty="0">
                  <a:ln>
                    <a:noFill/>
                  </a:ln>
                  <a:solidFill>
                    <a:srgbClr val="000000"/>
                  </a:solidFill>
                  <a:effectLst/>
                  <a:latin typeface="Symbol" panose="05050102010706020507" pitchFamily="18" charset="2"/>
                  <a:sym typeface="Symbol" panose="05050102010706020507" pitchFamily="18" charset="2"/>
                </a:rPr>
                <a:t></a:t>
              </a:r>
              <a:r>
                <a:rPr kumimoji="0" lang="en-US" altLang="zh-CN" b="1" i="1" u="none" strike="noStrike" cap="none" normalizeH="0" baseline="-25000" dirty="0">
                  <a:ln>
                    <a:noFill/>
                  </a:ln>
                  <a:solidFill>
                    <a:srgbClr val="000000"/>
                  </a:solidFill>
                  <a:effectLst/>
                  <a:latin typeface="+mn-ea"/>
                  <a:ea typeface="+mn-ea"/>
                  <a:sym typeface="Symbol" panose="05050102010706020507" pitchFamily="18" charset="2"/>
                </a:rPr>
                <a:t>q</a:t>
              </a:r>
              <a:endParaRPr kumimoji="0" lang="zh-CN" altLang="zh-CN" sz="1800" b="0" i="0" u="none" strike="noStrike" cap="none" normalizeH="0" baseline="-25000" dirty="0">
                <a:ln>
                  <a:noFill/>
                </a:ln>
                <a:solidFill>
                  <a:schemeClr val="tx1"/>
                </a:solidFill>
                <a:effectLst/>
                <a:latin typeface="+mn-ea"/>
                <a:ea typeface="+mn-ea"/>
              </a:endParaRPr>
            </a:p>
          </p:txBody>
        </p:sp>
        <p:sp>
          <p:nvSpPr>
            <p:cNvPr id="36" name="Line 7">
              <a:extLst>
                <a:ext uri="{FF2B5EF4-FFF2-40B4-BE49-F238E27FC236}">
                  <a16:creationId xmlns:a16="http://schemas.microsoft.com/office/drawing/2014/main" id="{3CCB1D3D-F789-6A51-CC4C-4184014C49F3}"/>
                </a:ext>
              </a:extLst>
            </p:cNvPr>
            <p:cNvSpPr>
              <a:spLocks noChangeShapeType="1"/>
            </p:cNvSpPr>
            <p:nvPr/>
          </p:nvSpPr>
          <p:spPr bwMode="auto">
            <a:xfrm>
              <a:off x="4815112" y="2376996"/>
              <a:ext cx="874712"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7" name="Group 148">
              <a:extLst>
                <a:ext uri="{FF2B5EF4-FFF2-40B4-BE49-F238E27FC236}">
                  <a16:creationId xmlns:a16="http://schemas.microsoft.com/office/drawing/2014/main" id="{A421E3AA-482D-1556-6DAA-EE59F3B08A86}"/>
                </a:ext>
              </a:extLst>
            </p:cNvPr>
            <p:cNvGrpSpPr/>
            <p:nvPr/>
          </p:nvGrpSpPr>
          <p:grpSpPr>
            <a:xfrm>
              <a:off x="4775972" y="2283442"/>
              <a:ext cx="576226" cy="196506"/>
              <a:chOff x="4896111" y="2595277"/>
              <a:chExt cx="576226" cy="147638"/>
            </a:xfrm>
          </p:grpSpPr>
          <p:sp>
            <p:nvSpPr>
              <p:cNvPr id="39" name="Freeform 25">
                <a:extLst>
                  <a:ext uri="{FF2B5EF4-FFF2-40B4-BE49-F238E27FC236}">
                    <a16:creationId xmlns:a16="http://schemas.microsoft.com/office/drawing/2014/main" id="{7732BB64-5B14-12A9-603A-4311A7BAF0A0}"/>
                  </a:ext>
                </a:extLst>
              </p:cNvPr>
              <p:cNvSpPr>
                <a:spLocks/>
              </p:cNvSpPr>
              <p:nvPr/>
            </p:nvSpPr>
            <p:spPr bwMode="auto">
              <a:xfrm>
                <a:off x="5216749" y="2595277"/>
                <a:ext cx="255588" cy="147638"/>
              </a:xfrm>
              <a:custGeom>
                <a:avLst/>
                <a:gdLst>
                  <a:gd name="T0" fmla="*/ 0 w 161"/>
                  <a:gd name="T1" fmla="*/ 0 h 93"/>
                  <a:gd name="T2" fmla="*/ 161 w 161"/>
                  <a:gd name="T3" fmla="*/ 46 h 93"/>
                  <a:gd name="T4" fmla="*/ 0 w 161"/>
                  <a:gd name="T5" fmla="*/ 93 h 93"/>
                  <a:gd name="T6" fmla="*/ 0 w 161"/>
                  <a:gd name="T7" fmla="*/ 0 h 93"/>
                </a:gdLst>
                <a:ahLst/>
                <a:cxnLst>
                  <a:cxn ang="0">
                    <a:pos x="T0" y="T1"/>
                  </a:cxn>
                  <a:cxn ang="0">
                    <a:pos x="T2" y="T3"/>
                  </a:cxn>
                  <a:cxn ang="0">
                    <a:pos x="T4" y="T5"/>
                  </a:cxn>
                  <a:cxn ang="0">
                    <a:pos x="T6" y="T7"/>
                  </a:cxn>
                </a:cxnLst>
                <a:rect l="0" t="0" r="r" b="b"/>
                <a:pathLst>
                  <a:path w="161" h="93">
                    <a:moveTo>
                      <a:pt x="0" y="0"/>
                    </a:moveTo>
                    <a:lnTo>
                      <a:pt x="161" y="46"/>
                    </a:lnTo>
                    <a:lnTo>
                      <a:pt x="0" y="93"/>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24">
                <a:extLst>
                  <a:ext uri="{FF2B5EF4-FFF2-40B4-BE49-F238E27FC236}">
                    <a16:creationId xmlns:a16="http://schemas.microsoft.com/office/drawing/2014/main" id="{A5B98874-FBB0-6AED-4256-2CE52CE14AB5}"/>
                  </a:ext>
                </a:extLst>
              </p:cNvPr>
              <p:cNvSpPr>
                <a:spLocks noChangeShapeType="1"/>
              </p:cNvSpPr>
              <p:nvPr/>
            </p:nvSpPr>
            <p:spPr bwMode="auto">
              <a:xfrm>
                <a:off x="4896111" y="2661952"/>
                <a:ext cx="349250" cy="0"/>
              </a:xfrm>
              <a:prstGeom prst="line">
                <a:avLst/>
              </a:prstGeom>
              <a:noFill/>
              <a:ln w="47625"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Line 7">
              <a:extLst>
                <a:ext uri="{FF2B5EF4-FFF2-40B4-BE49-F238E27FC236}">
                  <a16:creationId xmlns:a16="http://schemas.microsoft.com/office/drawing/2014/main" id="{B30CA113-3BBF-2F0B-FBAB-C8249AEC9D82}"/>
                </a:ext>
              </a:extLst>
            </p:cNvPr>
            <p:cNvSpPr>
              <a:spLocks noChangeShapeType="1"/>
            </p:cNvSpPr>
            <p:nvPr/>
          </p:nvSpPr>
          <p:spPr bwMode="auto">
            <a:xfrm>
              <a:off x="7596336" y="2377345"/>
              <a:ext cx="874712"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Group 153">
            <a:extLst>
              <a:ext uri="{FF2B5EF4-FFF2-40B4-BE49-F238E27FC236}">
                <a16:creationId xmlns:a16="http://schemas.microsoft.com/office/drawing/2014/main" id="{D68630E1-C0F5-6E39-D3AE-FF5AF3B3CD5A}"/>
              </a:ext>
            </a:extLst>
          </p:cNvPr>
          <p:cNvGrpSpPr/>
          <p:nvPr/>
        </p:nvGrpSpPr>
        <p:grpSpPr>
          <a:xfrm>
            <a:off x="636510" y="4626483"/>
            <a:ext cx="4986166" cy="1781177"/>
            <a:chOff x="3540348" y="1845976"/>
            <a:chExt cx="4986166" cy="1781177"/>
          </a:xfrm>
        </p:grpSpPr>
        <p:sp>
          <p:nvSpPr>
            <p:cNvPr id="49" name="椭圆 91149">
              <a:extLst>
                <a:ext uri="{FF2B5EF4-FFF2-40B4-BE49-F238E27FC236}">
                  <a16:creationId xmlns:a16="http://schemas.microsoft.com/office/drawing/2014/main" id="{5A03A03C-435B-9732-CF8B-B0C90F8EE3D6}"/>
                </a:ext>
              </a:extLst>
            </p:cNvPr>
            <p:cNvSpPr/>
            <p:nvPr/>
          </p:nvSpPr>
          <p:spPr>
            <a:xfrm>
              <a:off x="6783708" y="1845976"/>
              <a:ext cx="1074639" cy="851694"/>
            </a:xfrm>
            <a:prstGeom prst="ellipse">
              <a:avLst/>
            </a:prstGeom>
            <a:noFill/>
            <a:ln w="38100" cap="flat" cmpd="sng">
              <a:solidFill>
                <a:srgbClr val="008000"/>
              </a:solidFill>
              <a:prstDash val="solid"/>
              <a:headEnd type="none" w="med" len="med"/>
              <a:tailEnd type="none" w="med" len="med"/>
            </a:ln>
          </p:spPr>
          <p:txBody>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2pPr>
              <a:lvl3pPr marL="914400" lvl="2"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3pPr>
              <a:lvl4pPr marL="1371600" lvl="3"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4pPr>
              <a:lvl5pPr marL="1828800" lvl="4"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5pPr>
              <a:lvl6pPr marL="2286000" lvl="5"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6pPr>
              <a:lvl7pPr marL="2743200" lvl="6"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7pPr>
              <a:lvl8pPr marL="3200400" lvl="7"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8pPr>
              <a:lvl9pPr marL="3657600" lvl="8"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9pPr>
            </a:lstStyle>
            <a:p>
              <a:endParaRPr lang="zh-CN" altLang="en-US" dirty="0"/>
            </a:p>
          </p:txBody>
        </p:sp>
        <p:sp>
          <p:nvSpPr>
            <p:cNvPr id="50" name="文本框 91151">
              <a:extLst>
                <a:ext uri="{FF2B5EF4-FFF2-40B4-BE49-F238E27FC236}">
                  <a16:creationId xmlns:a16="http://schemas.microsoft.com/office/drawing/2014/main" id="{DEBD37EE-1834-34C4-65C3-98CC627A86C8}"/>
                </a:ext>
              </a:extLst>
            </p:cNvPr>
            <p:cNvSpPr txBox="1"/>
            <p:nvPr/>
          </p:nvSpPr>
          <p:spPr>
            <a:xfrm>
              <a:off x="6011914" y="2699258"/>
              <a:ext cx="2514600" cy="457200"/>
            </a:xfrm>
            <a:prstGeom prst="rect">
              <a:avLst/>
            </a:prstGeom>
            <a:noFill/>
            <a:ln w="9525">
              <a:noFill/>
            </a:ln>
          </p:spPr>
          <p:txBody>
            <a:bodyPr>
              <a:spAutoFit/>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2pPr>
              <a:lvl3pPr marL="914400" lvl="2"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3pPr>
              <a:lvl4pPr marL="1371600" lvl="3"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4pPr>
              <a:lvl5pPr marL="1828800" lvl="4"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5pPr>
              <a:lvl6pPr marL="2286000" lvl="5"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6pPr>
              <a:lvl7pPr marL="2743200" lvl="6"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7pPr>
              <a:lvl8pPr marL="3200400" lvl="7"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8pPr>
              <a:lvl9pPr marL="3657600" lvl="8" indent="0" algn="ctr" defTabSz="914400" rtl="0" eaLnBrk="1" fontAlgn="base" latinLnBrk="0" hangingPunct="1">
                <a:lnSpc>
                  <a:spcPct val="100000"/>
                </a:lnSpc>
                <a:spcBef>
                  <a:spcPct val="0"/>
                </a:spcBef>
                <a:spcAft>
                  <a:spcPct val="0"/>
                </a:spcAft>
                <a:buNone/>
                <a:defRPr sz="2400" b="0" i="0" u="none" kern="1200" baseline="0">
                  <a:solidFill>
                    <a:srgbClr val="D60093"/>
                  </a:solidFill>
                  <a:latin typeface="Arial" panose="020B0604020202020204" pitchFamily="34" charset="0"/>
                  <a:ea typeface="PMingLiU" panose="02020500000000000000" pitchFamily="18" charset="-120"/>
                  <a:cs typeface="+mn-cs"/>
                </a:defRPr>
              </a:lvl9pPr>
            </a:lstStyle>
            <a:p>
              <a:pPr>
                <a:spcBef>
                  <a:spcPct val="50000"/>
                </a:spcBef>
              </a:pPr>
              <a:r>
                <a:rPr lang="en-US" altLang="zh-CN" dirty="0">
                  <a:latin typeface="Arial" panose="020B0604020202020204" pitchFamily="34" charset="0"/>
                </a:rPr>
                <a:t>Coupled voltage</a:t>
              </a:r>
            </a:p>
          </p:txBody>
        </p:sp>
        <p:sp>
          <p:nvSpPr>
            <p:cNvPr id="51" name="Freeform 5">
              <a:extLst>
                <a:ext uri="{FF2B5EF4-FFF2-40B4-BE49-F238E27FC236}">
                  <a16:creationId xmlns:a16="http://schemas.microsoft.com/office/drawing/2014/main" id="{49970BBA-5431-B741-719B-23D0EF3299B4}"/>
                </a:ext>
              </a:extLst>
            </p:cNvPr>
            <p:cNvSpPr>
              <a:spLocks noEditPoints="1"/>
            </p:cNvSpPr>
            <p:nvPr/>
          </p:nvSpPr>
          <p:spPr bwMode="auto">
            <a:xfrm>
              <a:off x="5689824" y="2255551"/>
              <a:ext cx="881063" cy="122238"/>
            </a:xfrm>
            <a:custGeom>
              <a:avLst/>
              <a:gdLst>
                <a:gd name="T0" fmla="*/ 2 w 734"/>
                <a:gd name="T1" fmla="*/ 112 h 118"/>
                <a:gd name="T2" fmla="*/ 90 w 734"/>
                <a:gd name="T3" fmla="*/ 2 h 118"/>
                <a:gd name="T4" fmla="*/ 185 w 734"/>
                <a:gd name="T5" fmla="*/ 103 h 118"/>
                <a:gd name="T6" fmla="*/ 185 w 734"/>
                <a:gd name="T7" fmla="*/ 112 h 118"/>
                <a:gd name="T8" fmla="*/ 273 w 734"/>
                <a:gd name="T9" fmla="*/ 2 h 118"/>
                <a:gd name="T10" fmla="*/ 368 w 734"/>
                <a:gd name="T11" fmla="*/ 103 h 118"/>
                <a:gd name="T12" fmla="*/ 368 w 734"/>
                <a:gd name="T13" fmla="*/ 112 h 118"/>
                <a:gd name="T14" fmla="*/ 456 w 734"/>
                <a:gd name="T15" fmla="*/ 2 h 118"/>
                <a:gd name="T16" fmla="*/ 551 w 734"/>
                <a:gd name="T17" fmla="*/ 103 h 118"/>
                <a:gd name="T18" fmla="*/ 551 w 734"/>
                <a:gd name="T19" fmla="*/ 112 h 118"/>
                <a:gd name="T20" fmla="*/ 639 w 734"/>
                <a:gd name="T21" fmla="*/ 2 h 118"/>
                <a:gd name="T22" fmla="*/ 734 w 734"/>
                <a:gd name="T23" fmla="*/ 103 h 118"/>
                <a:gd name="T24" fmla="*/ 734 w 734"/>
                <a:gd name="T25" fmla="*/ 112 h 118"/>
                <a:gd name="T26" fmla="*/ 2 w 734"/>
                <a:gd name="T27" fmla="*/ 112 h 118"/>
                <a:gd name="T28" fmla="*/ 2 w 734"/>
                <a:gd name="T29" fmla="*/ 118 h 118"/>
                <a:gd name="T30" fmla="*/ 734 w 734"/>
                <a:gd name="T31" fmla="*/ 112 h 118"/>
                <a:gd name="T32" fmla="*/ 734 w 734"/>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4" h="118">
                  <a:moveTo>
                    <a:pt x="2" y="112"/>
                  </a:moveTo>
                  <a:cubicBezTo>
                    <a:pt x="0" y="54"/>
                    <a:pt x="40" y="4"/>
                    <a:pt x="90" y="2"/>
                  </a:cubicBezTo>
                  <a:cubicBezTo>
                    <a:pt x="141" y="0"/>
                    <a:pt x="183" y="45"/>
                    <a:pt x="185" y="103"/>
                  </a:cubicBezTo>
                  <a:cubicBezTo>
                    <a:pt x="185" y="106"/>
                    <a:pt x="185" y="109"/>
                    <a:pt x="185" y="112"/>
                  </a:cubicBezTo>
                  <a:cubicBezTo>
                    <a:pt x="183" y="54"/>
                    <a:pt x="222" y="4"/>
                    <a:pt x="273" y="2"/>
                  </a:cubicBezTo>
                  <a:cubicBezTo>
                    <a:pt x="323" y="0"/>
                    <a:pt x="366" y="45"/>
                    <a:pt x="368" y="103"/>
                  </a:cubicBezTo>
                  <a:cubicBezTo>
                    <a:pt x="368" y="106"/>
                    <a:pt x="368" y="109"/>
                    <a:pt x="368" y="112"/>
                  </a:cubicBezTo>
                  <a:cubicBezTo>
                    <a:pt x="366" y="54"/>
                    <a:pt x="405" y="4"/>
                    <a:pt x="456" y="2"/>
                  </a:cubicBezTo>
                  <a:cubicBezTo>
                    <a:pt x="506" y="0"/>
                    <a:pt x="549" y="45"/>
                    <a:pt x="551" y="103"/>
                  </a:cubicBezTo>
                  <a:cubicBezTo>
                    <a:pt x="551" y="106"/>
                    <a:pt x="551" y="109"/>
                    <a:pt x="551" y="112"/>
                  </a:cubicBezTo>
                  <a:cubicBezTo>
                    <a:pt x="549" y="54"/>
                    <a:pt x="588" y="4"/>
                    <a:pt x="639" y="2"/>
                  </a:cubicBezTo>
                  <a:cubicBezTo>
                    <a:pt x="689" y="0"/>
                    <a:pt x="732" y="45"/>
                    <a:pt x="734" y="103"/>
                  </a:cubicBezTo>
                  <a:cubicBezTo>
                    <a:pt x="734" y="106"/>
                    <a:pt x="734" y="109"/>
                    <a:pt x="734" y="112"/>
                  </a:cubicBezTo>
                  <a:moveTo>
                    <a:pt x="2" y="112"/>
                  </a:moveTo>
                  <a:lnTo>
                    <a:pt x="2" y="118"/>
                  </a:lnTo>
                  <a:moveTo>
                    <a:pt x="734" y="112"/>
                  </a:moveTo>
                  <a:lnTo>
                    <a:pt x="734" y="118"/>
                  </a:lnTo>
                </a:path>
              </a:pathLst>
            </a:custGeom>
            <a:noFill/>
            <a:ln w="47625" cap="rnd">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6">
              <a:extLst>
                <a:ext uri="{FF2B5EF4-FFF2-40B4-BE49-F238E27FC236}">
                  <a16:creationId xmlns:a16="http://schemas.microsoft.com/office/drawing/2014/main" id="{F6913A55-F5BF-C70C-0D3F-E93D694A4B2E}"/>
                </a:ext>
              </a:extLst>
            </p:cNvPr>
            <p:cNvSpPr>
              <a:spLocks noChangeShapeType="1"/>
            </p:cNvSpPr>
            <p:nvPr/>
          </p:nvSpPr>
          <p:spPr bwMode="auto">
            <a:xfrm flipH="1">
              <a:off x="4402362" y="2377789"/>
              <a:ext cx="412750"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8">
              <a:extLst>
                <a:ext uri="{FF2B5EF4-FFF2-40B4-BE49-F238E27FC236}">
                  <a16:creationId xmlns:a16="http://schemas.microsoft.com/office/drawing/2014/main" id="{D6BBBAFD-16CD-4C04-7223-6EA400B3C573}"/>
                </a:ext>
              </a:extLst>
            </p:cNvPr>
            <p:cNvSpPr>
              <a:spLocks noChangeShapeType="1"/>
            </p:cNvSpPr>
            <p:nvPr/>
          </p:nvSpPr>
          <p:spPr bwMode="auto">
            <a:xfrm>
              <a:off x="6570887" y="2377789"/>
              <a:ext cx="587375" cy="0"/>
            </a:xfrm>
            <a:prstGeom prst="line">
              <a:avLst/>
            </a:prstGeom>
            <a:noFill/>
            <a:ln w="47625" cap="rnd">
              <a:solidFill>
                <a:srgbClr val="3333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9">
              <a:extLst>
                <a:ext uri="{FF2B5EF4-FFF2-40B4-BE49-F238E27FC236}">
                  <a16:creationId xmlns:a16="http://schemas.microsoft.com/office/drawing/2014/main" id="{E98069E6-FF0E-C3A6-5906-AD58AF8F173E}"/>
                </a:ext>
              </a:extLst>
            </p:cNvPr>
            <p:cNvSpPr>
              <a:spLocks noChangeArrowheads="1"/>
            </p:cNvSpPr>
            <p:nvPr/>
          </p:nvSpPr>
          <p:spPr bwMode="auto">
            <a:xfrm>
              <a:off x="3832449" y="2293652"/>
              <a:ext cx="569913" cy="166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10">
              <a:extLst>
                <a:ext uri="{FF2B5EF4-FFF2-40B4-BE49-F238E27FC236}">
                  <a16:creationId xmlns:a16="http://schemas.microsoft.com/office/drawing/2014/main" id="{F2CD2AEF-18CD-72EE-8191-D3534D538F98}"/>
                </a:ext>
              </a:extLst>
            </p:cNvPr>
            <p:cNvSpPr>
              <a:spLocks noChangeArrowheads="1"/>
            </p:cNvSpPr>
            <p:nvPr/>
          </p:nvSpPr>
          <p:spPr bwMode="auto">
            <a:xfrm>
              <a:off x="3832449" y="2293652"/>
              <a:ext cx="569913" cy="166688"/>
            </a:xfrm>
            <a:prstGeom prst="rect">
              <a:avLst/>
            </a:prstGeom>
            <a:noFill/>
            <a:ln w="47625" cap="rnd">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12">
              <a:extLst>
                <a:ext uri="{FF2B5EF4-FFF2-40B4-BE49-F238E27FC236}">
                  <a16:creationId xmlns:a16="http://schemas.microsoft.com/office/drawing/2014/main" id="{A5F8079D-F31C-43C4-47E1-0C40ABD62F98}"/>
                </a:ext>
              </a:extLst>
            </p:cNvPr>
            <p:cNvSpPr>
              <a:spLocks noChangeShapeType="1"/>
            </p:cNvSpPr>
            <p:nvPr/>
          </p:nvSpPr>
          <p:spPr bwMode="auto">
            <a:xfrm>
              <a:off x="8471048" y="2377789"/>
              <a:ext cx="0" cy="1249364"/>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13">
              <a:extLst>
                <a:ext uri="{FF2B5EF4-FFF2-40B4-BE49-F238E27FC236}">
                  <a16:creationId xmlns:a16="http://schemas.microsoft.com/office/drawing/2014/main" id="{A2440B1C-1ED3-C94E-E6F6-E4C57968FDDE}"/>
                </a:ext>
              </a:extLst>
            </p:cNvPr>
            <p:cNvSpPr>
              <a:spLocks noChangeShapeType="1"/>
            </p:cNvSpPr>
            <p:nvPr/>
          </p:nvSpPr>
          <p:spPr bwMode="auto">
            <a:xfrm flipH="1">
              <a:off x="3540348" y="3627153"/>
              <a:ext cx="4930699"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14">
              <a:extLst>
                <a:ext uri="{FF2B5EF4-FFF2-40B4-BE49-F238E27FC236}">
                  <a16:creationId xmlns:a16="http://schemas.microsoft.com/office/drawing/2014/main" id="{EF5F3756-155B-B539-A870-D3E93F2D65D4}"/>
                </a:ext>
              </a:extLst>
            </p:cNvPr>
            <p:cNvSpPr>
              <a:spLocks noChangeShapeType="1"/>
            </p:cNvSpPr>
            <p:nvPr/>
          </p:nvSpPr>
          <p:spPr bwMode="auto">
            <a:xfrm flipH="1">
              <a:off x="3573687" y="2377789"/>
              <a:ext cx="258763"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21">
              <a:extLst>
                <a:ext uri="{FF2B5EF4-FFF2-40B4-BE49-F238E27FC236}">
                  <a16:creationId xmlns:a16="http://schemas.microsoft.com/office/drawing/2014/main" id="{FD5693BD-BCA0-BEF7-0A7D-717B7ADC39DD}"/>
                </a:ext>
              </a:extLst>
            </p:cNvPr>
            <p:cNvSpPr>
              <a:spLocks noChangeArrowheads="1"/>
            </p:cNvSpPr>
            <p:nvPr/>
          </p:nvSpPr>
          <p:spPr bwMode="auto">
            <a:xfrm>
              <a:off x="3981674" y="1847564"/>
              <a:ext cx="204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1" u="none" strike="noStrike" cap="none" normalizeH="0" baseline="0" dirty="0">
                  <a:ln>
                    <a:noFill/>
                  </a:ln>
                  <a:solidFill>
                    <a:srgbClr val="000000"/>
                  </a:solidFill>
                  <a:effectLst/>
                  <a:latin typeface="Times New Roman" panose="02020603050405020304" pitchFamily="18" charset="0"/>
                </a:rPr>
                <a:t>R</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60" name="Rectangle 23">
              <a:extLst>
                <a:ext uri="{FF2B5EF4-FFF2-40B4-BE49-F238E27FC236}">
                  <a16:creationId xmlns:a16="http://schemas.microsoft.com/office/drawing/2014/main" id="{92383C4B-08E5-3543-B0FA-34C2F812520F}"/>
                </a:ext>
              </a:extLst>
            </p:cNvPr>
            <p:cNvSpPr>
              <a:spLocks noChangeArrowheads="1"/>
            </p:cNvSpPr>
            <p:nvPr/>
          </p:nvSpPr>
          <p:spPr bwMode="auto">
            <a:xfrm>
              <a:off x="6020024" y="1845976"/>
              <a:ext cx="26770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1" u="none" strike="noStrike" cap="none" normalizeH="0" baseline="0" dirty="0">
                  <a:ln>
                    <a:noFill/>
                  </a:ln>
                  <a:solidFill>
                    <a:srgbClr val="000000"/>
                  </a:solidFill>
                  <a:effectLst/>
                  <a:latin typeface="Times New Roman" panose="02020603050405020304" pitchFamily="18" charset="0"/>
                </a:rPr>
                <a:t>L</a:t>
              </a:r>
              <a:r>
                <a:rPr kumimoji="0" lang="en-US" altLang="zh-CN" b="1" i="1" u="none" strike="noStrike" cap="none" normalizeH="0" baseline="-25000" dirty="0">
                  <a:ln>
                    <a:noFill/>
                  </a:ln>
                  <a:solidFill>
                    <a:srgbClr val="000000"/>
                  </a:solidFill>
                  <a:effectLst/>
                  <a:latin typeface="Times New Roman" panose="02020603050405020304" pitchFamily="18" charset="0"/>
                </a:rPr>
                <a:t>q</a:t>
              </a:r>
              <a:endParaRPr kumimoji="0" lang="zh-CN" altLang="zh-CN" sz="1800" b="0" i="0" u="none" strike="noStrike" cap="none" normalizeH="0" baseline="-25000" dirty="0">
                <a:ln>
                  <a:noFill/>
                </a:ln>
                <a:solidFill>
                  <a:schemeClr val="tx1"/>
                </a:solidFill>
                <a:effectLst/>
                <a:latin typeface="Arial" panose="020B0604020202020204" pitchFamily="34" charset="0"/>
              </a:endParaRPr>
            </a:p>
          </p:txBody>
        </p:sp>
        <p:grpSp>
          <p:nvGrpSpPr>
            <p:cNvPr id="61" name="Group 166">
              <a:extLst>
                <a:ext uri="{FF2B5EF4-FFF2-40B4-BE49-F238E27FC236}">
                  <a16:creationId xmlns:a16="http://schemas.microsoft.com/office/drawing/2014/main" id="{D17D8A60-49AE-1393-484C-2CC8BBCB30C9}"/>
                </a:ext>
              </a:extLst>
            </p:cNvPr>
            <p:cNvGrpSpPr/>
            <p:nvPr/>
          </p:nvGrpSpPr>
          <p:grpSpPr>
            <a:xfrm>
              <a:off x="4902997" y="2402394"/>
              <a:ext cx="365125" cy="590551"/>
              <a:chOff x="4902424" y="2661952"/>
              <a:chExt cx="365125" cy="590551"/>
            </a:xfrm>
          </p:grpSpPr>
          <p:sp>
            <p:nvSpPr>
              <p:cNvPr id="79" name="Rectangle 29">
                <a:extLst>
                  <a:ext uri="{FF2B5EF4-FFF2-40B4-BE49-F238E27FC236}">
                    <a16:creationId xmlns:a16="http://schemas.microsoft.com/office/drawing/2014/main" id="{2FA50FF9-21DB-3AEC-B05E-363354F0B64D}"/>
                  </a:ext>
                </a:extLst>
              </p:cNvPr>
              <p:cNvSpPr>
                <a:spLocks noChangeArrowheads="1"/>
              </p:cNvSpPr>
              <p:nvPr/>
            </p:nvSpPr>
            <p:spPr bwMode="auto">
              <a:xfrm>
                <a:off x="5038949" y="2865152"/>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dirty="0"/>
                  <a:t>q</a:t>
                </a:r>
                <a:endParaRPr kumimoji="0" lang="zh-CN" altLang="zh-CN" sz="2000" b="0" u="none" strike="noStrike" cap="none" normalizeH="0" baseline="0" dirty="0">
                  <a:ln>
                    <a:noFill/>
                  </a:ln>
                  <a:solidFill>
                    <a:schemeClr val="tx1"/>
                  </a:solidFill>
                  <a:effectLst/>
                  <a:latin typeface="Arial" panose="020B0604020202020204" pitchFamily="34" charset="0"/>
                </a:endParaRPr>
              </a:p>
            </p:txBody>
          </p:sp>
          <p:sp>
            <p:nvSpPr>
              <p:cNvPr id="80" name="Rectangle 30">
                <a:extLst>
                  <a:ext uri="{FF2B5EF4-FFF2-40B4-BE49-F238E27FC236}">
                    <a16:creationId xmlns:a16="http://schemas.microsoft.com/office/drawing/2014/main" id="{99267EEF-5CF4-6357-6D7C-78855D86310B}"/>
                  </a:ext>
                </a:extLst>
              </p:cNvPr>
              <p:cNvSpPr>
                <a:spLocks noChangeArrowheads="1"/>
              </p:cNvSpPr>
              <p:nvPr/>
            </p:nvSpPr>
            <p:spPr bwMode="auto">
              <a:xfrm>
                <a:off x="4902424" y="2661952"/>
                <a:ext cx="365125" cy="59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1" u="none" strike="noStrike" cap="none" normalizeH="0" baseline="0" dirty="0">
                    <a:ln>
                      <a:noFill/>
                    </a:ln>
                    <a:solidFill>
                      <a:srgbClr val="800080"/>
                    </a:solidFill>
                    <a:effectLst/>
                    <a:latin typeface="Times New Roman" panose="02020603050405020304" pitchFamily="18" charset="0"/>
                  </a:rPr>
                  <a:t>i</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sp>
          <p:nvSpPr>
            <p:cNvPr id="62" name="Rectangle 32">
              <a:extLst>
                <a:ext uri="{FF2B5EF4-FFF2-40B4-BE49-F238E27FC236}">
                  <a16:creationId xmlns:a16="http://schemas.microsoft.com/office/drawing/2014/main" id="{C0C390E8-96D0-682F-CD8C-79EBE974A6AE}"/>
                </a:ext>
              </a:extLst>
            </p:cNvPr>
            <p:cNvSpPr>
              <a:spLocks noChangeArrowheads="1"/>
            </p:cNvSpPr>
            <p:nvPr/>
          </p:nvSpPr>
          <p:spPr bwMode="auto">
            <a:xfrm>
              <a:off x="6612162" y="3039777"/>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3" name="Rectangle 34">
              <a:extLst>
                <a:ext uri="{FF2B5EF4-FFF2-40B4-BE49-F238E27FC236}">
                  <a16:creationId xmlns:a16="http://schemas.microsoft.com/office/drawing/2014/main" id="{1EE3CE1F-19C4-3DBF-6482-BE317FE69C99}"/>
                </a:ext>
              </a:extLst>
            </p:cNvPr>
            <p:cNvSpPr>
              <a:spLocks noChangeArrowheads="1"/>
            </p:cNvSpPr>
            <p:nvPr/>
          </p:nvSpPr>
          <p:spPr bwMode="auto">
            <a:xfrm>
              <a:off x="6458174" y="2892140"/>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nvGrpSpPr>
            <p:cNvPr id="64" name="Group 169">
              <a:extLst>
                <a:ext uri="{FF2B5EF4-FFF2-40B4-BE49-F238E27FC236}">
                  <a16:creationId xmlns:a16="http://schemas.microsoft.com/office/drawing/2014/main" id="{14E139BF-01B6-377F-9032-89959965AF73}"/>
                </a:ext>
              </a:extLst>
            </p:cNvPr>
            <p:cNvGrpSpPr/>
            <p:nvPr/>
          </p:nvGrpSpPr>
          <p:grpSpPr>
            <a:xfrm>
              <a:off x="3943574" y="2874677"/>
              <a:ext cx="595313" cy="590551"/>
              <a:chOff x="3943574" y="2874677"/>
              <a:chExt cx="595313" cy="590551"/>
            </a:xfrm>
          </p:grpSpPr>
          <p:sp>
            <p:nvSpPr>
              <p:cNvPr id="77" name="Rectangle 58">
                <a:extLst>
                  <a:ext uri="{FF2B5EF4-FFF2-40B4-BE49-F238E27FC236}">
                    <a16:creationId xmlns:a16="http://schemas.microsoft.com/office/drawing/2014/main" id="{83806073-5B81-84E8-CF0B-54C7043FCD47}"/>
                  </a:ext>
                </a:extLst>
              </p:cNvPr>
              <p:cNvSpPr>
                <a:spLocks noChangeArrowheads="1"/>
              </p:cNvSpPr>
              <p:nvPr/>
            </p:nvSpPr>
            <p:spPr bwMode="auto">
              <a:xfrm>
                <a:off x="4269012" y="3088990"/>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u="none" strike="noStrike" cap="none" normalizeH="0" baseline="0" dirty="0">
                    <a:ln>
                      <a:noFill/>
                    </a:ln>
                    <a:solidFill>
                      <a:schemeClr val="tx1"/>
                    </a:solidFill>
                    <a:effectLst/>
                    <a:latin typeface="Arial" panose="020B0604020202020204" pitchFamily="34" charset="0"/>
                  </a:rPr>
                  <a:t>q</a:t>
                </a:r>
                <a:endParaRPr kumimoji="0" lang="zh-CN" altLang="zh-CN" sz="2000" b="0" u="none" strike="noStrike" cap="none" normalizeH="0" baseline="0" dirty="0">
                  <a:ln>
                    <a:noFill/>
                  </a:ln>
                  <a:solidFill>
                    <a:schemeClr val="tx1"/>
                  </a:solidFill>
                  <a:effectLst/>
                  <a:latin typeface="Arial" panose="020B0604020202020204" pitchFamily="34" charset="0"/>
                </a:endParaRPr>
              </a:p>
            </p:txBody>
          </p:sp>
          <p:sp>
            <p:nvSpPr>
              <p:cNvPr id="78" name="Rectangle 59">
                <a:extLst>
                  <a:ext uri="{FF2B5EF4-FFF2-40B4-BE49-F238E27FC236}">
                    <a16:creationId xmlns:a16="http://schemas.microsoft.com/office/drawing/2014/main" id="{A5D600D8-CE59-2F77-C22B-339DC774F6A0}"/>
                  </a:ext>
                </a:extLst>
              </p:cNvPr>
              <p:cNvSpPr>
                <a:spLocks noChangeArrowheads="1"/>
              </p:cNvSpPr>
              <p:nvPr/>
            </p:nvSpPr>
            <p:spPr bwMode="auto">
              <a:xfrm>
                <a:off x="3943574" y="2874677"/>
                <a:ext cx="595313" cy="59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1" u="none" strike="noStrike" cap="none" normalizeH="0" baseline="0" dirty="0">
                    <a:ln>
                      <a:noFill/>
                    </a:ln>
                    <a:solidFill>
                      <a:srgbClr val="800080"/>
                    </a:solidFill>
                    <a:effectLst/>
                    <a:latin typeface="Times New Roman" panose="02020603050405020304" pitchFamily="18" charset="0"/>
                  </a:rPr>
                  <a:t>U</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sp>
          <p:nvSpPr>
            <p:cNvPr id="65" name="Line 60">
              <a:extLst>
                <a:ext uri="{FF2B5EF4-FFF2-40B4-BE49-F238E27FC236}">
                  <a16:creationId xmlns:a16="http://schemas.microsoft.com/office/drawing/2014/main" id="{472A9F86-F30B-1A69-8034-104EBE991663}"/>
                </a:ext>
              </a:extLst>
            </p:cNvPr>
            <p:cNvSpPr>
              <a:spLocks noChangeShapeType="1"/>
            </p:cNvSpPr>
            <p:nvPr/>
          </p:nvSpPr>
          <p:spPr bwMode="auto">
            <a:xfrm>
              <a:off x="3643537" y="2666714"/>
              <a:ext cx="0" cy="512763"/>
            </a:xfrm>
            <a:prstGeom prst="line">
              <a:avLst/>
            </a:prstGeom>
            <a:noFill/>
            <a:ln w="47625"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1">
              <a:extLst>
                <a:ext uri="{FF2B5EF4-FFF2-40B4-BE49-F238E27FC236}">
                  <a16:creationId xmlns:a16="http://schemas.microsoft.com/office/drawing/2014/main" id="{B1AAF8C3-2D4B-77CC-AF5E-A533EE4D2BBA}"/>
                </a:ext>
              </a:extLst>
            </p:cNvPr>
            <p:cNvSpPr>
              <a:spLocks/>
            </p:cNvSpPr>
            <p:nvPr/>
          </p:nvSpPr>
          <p:spPr bwMode="auto">
            <a:xfrm>
              <a:off x="3543524" y="3157252"/>
              <a:ext cx="203200" cy="260350"/>
            </a:xfrm>
            <a:custGeom>
              <a:avLst/>
              <a:gdLst>
                <a:gd name="T0" fmla="*/ 128 w 128"/>
                <a:gd name="T1" fmla="*/ 0 h 164"/>
                <a:gd name="T2" fmla="*/ 63 w 128"/>
                <a:gd name="T3" fmla="*/ 164 h 164"/>
                <a:gd name="T4" fmla="*/ 0 w 128"/>
                <a:gd name="T5" fmla="*/ 0 h 164"/>
                <a:gd name="T6" fmla="*/ 128 w 128"/>
                <a:gd name="T7" fmla="*/ 0 h 164"/>
              </a:gdLst>
              <a:ahLst/>
              <a:cxnLst>
                <a:cxn ang="0">
                  <a:pos x="T0" y="T1"/>
                </a:cxn>
                <a:cxn ang="0">
                  <a:pos x="T2" y="T3"/>
                </a:cxn>
                <a:cxn ang="0">
                  <a:pos x="T4" y="T5"/>
                </a:cxn>
                <a:cxn ang="0">
                  <a:pos x="T6" y="T7"/>
                </a:cxn>
              </a:cxnLst>
              <a:rect l="0" t="0" r="r" b="b"/>
              <a:pathLst>
                <a:path w="128" h="164">
                  <a:moveTo>
                    <a:pt x="128" y="0"/>
                  </a:moveTo>
                  <a:lnTo>
                    <a:pt x="63" y="164"/>
                  </a:lnTo>
                  <a:lnTo>
                    <a:pt x="0" y="0"/>
                  </a:lnTo>
                  <a:lnTo>
                    <a:pt x="12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7" name="Group 172">
              <a:extLst>
                <a:ext uri="{FF2B5EF4-FFF2-40B4-BE49-F238E27FC236}">
                  <a16:creationId xmlns:a16="http://schemas.microsoft.com/office/drawing/2014/main" id="{2DA596CA-2429-BA9C-51D9-911C58A2A45B}"/>
                </a:ext>
              </a:extLst>
            </p:cNvPr>
            <p:cNvGrpSpPr/>
            <p:nvPr/>
          </p:nvGrpSpPr>
          <p:grpSpPr>
            <a:xfrm>
              <a:off x="7180363" y="2225389"/>
              <a:ext cx="561975" cy="344488"/>
              <a:chOff x="4859562" y="2198401"/>
              <a:chExt cx="561975" cy="344488"/>
            </a:xfrm>
          </p:grpSpPr>
          <p:sp>
            <p:nvSpPr>
              <p:cNvPr id="74" name="Freeform 63">
                <a:extLst>
                  <a:ext uri="{FF2B5EF4-FFF2-40B4-BE49-F238E27FC236}">
                    <a16:creationId xmlns:a16="http://schemas.microsoft.com/office/drawing/2014/main" id="{D026C114-2828-5AEF-5DA8-41E29D8945B3}"/>
                  </a:ext>
                </a:extLst>
              </p:cNvPr>
              <p:cNvSpPr>
                <a:spLocks/>
              </p:cNvSpPr>
              <p:nvPr/>
            </p:nvSpPr>
            <p:spPr bwMode="auto">
              <a:xfrm>
                <a:off x="4859562" y="2198401"/>
                <a:ext cx="398463" cy="344488"/>
              </a:xfrm>
              <a:custGeom>
                <a:avLst/>
                <a:gdLst>
                  <a:gd name="T0" fmla="*/ 0 w 251"/>
                  <a:gd name="T1" fmla="*/ 103 h 217"/>
                  <a:gd name="T2" fmla="*/ 1 w 251"/>
                  <a:gd name="T3" fmla="*/ 93 h 217"/>
                  <a:gd name="T4" fmla="*/ 6 w 251"/>
                  <a:gd name="T5" fmla="*/ 77 h 217"/>
                  <a:gd name="T6" fmla="*/ 16 w 251"/>
                  <a:gd name="T7" fmla="*/ 57 h 217"/>
                  <a:gd name="T8" fmla="*/ 29 w 251"/>
                  <a:gd name="T9" fmla="*/ 40 h 217"/>
                  <a:gd name="T10" fmla="*/ 46 w 251"/>
                  <a:gd name="T11" fmla="*/ 25 h 217"/>
                  <a:gd name="T12" fmla="*/ 65 w 251"/>
                  <a:gd name="T13" fmla="*/ 14 h 217"/>
                  <a:gd name="T14" fmla="*/ 88 w 251"/>
                  <a:gd name="T15" fmla="*/ 5 h 217"/>
                  <a:gd name="T16" fmla="*/ 106 w 251"/>
                  <a:gd name="T17" fmla="*/ 3 h 217"/>
                  <a:gd name="T18" fmla="*/ 120 w 251"/>
                  <a:gd name="T19" fmla="*/ 1 h 217"/>
                  <a:gd name="T20" fmla="*/ 132 w 251"/>
                  <a:gd name="T21" fmla="*/ 1 h 217"/>
                  <a:gd name="T22" fmla="*/ 145 w 251"/>
                  <a:gd name="T23" fmla="*/ 3 h 217"/>
                  <a:gd name="T24" fmla="*/ 163 w 251"/>
                  <a:gd name="T25" fmla="*/ 5 h 217"/>
                  <a:gd name="T26" fmla="*/ 186 w 251"/>
                  <a:gd name="T27" fmla="*/ 14 h 217"/>
                  <a:gd name="T28" fmla="*/ 205 w 251"/>
                  <a:gd name="T29" fmla="*/ 25 h 217"/>
                  <a:gd name="T30" fmla="*/ 222 w 251"/>
                  <a:gd name="T31" fmla="*/ 40 h 217"/>
                  <a:gd name="T32" fmla="*/ 237 w 251"/>
                  <a:gd name="T33" fmla="*/ 57 h 217"/>
                  <a:gd name="T34" fmla="*/ 247 w 251"/>
                  <a:gd name="T35" fmla="*/ 77 h 217"/>
                  <a:gd name="T36" fmla="*/ 250 w 251"/>
                  <a:gd name="T37" fmla="*/ 93 h 217"/>
                  <a:gd name="T38" fmla="*/ 251 w 251"/>
                  <a:gd name="T39" fmla="*/ 103 h 217"/>
                  <a:gd name="T40" fmla="*/ 251 w 251"/>
                  <a:gd name="T41" fmla="*/ 108 h 217"/>
                  <a:gd name="T42" fmla="*/ 251 w 251"/>
                  <a:gd name="T43" fmla="*/ 119 h 217"/>
                  <a:gd name="T44" fmla="*/ 249 w 251"/>
                  <a:gd name="T45" fmla="*/ 129 h 217"/>
                  <a:gd name="T46" fmla="*/ 241 w 251"/>
                  <a:gd name="T47" fmla="*/ 150 h 217"/>
                  <a:gd name="T48" fmla="*/ 229 w 251"/>
                  <a:gd name="T49" fmla="*/ 169 h 217"/>
                  <a:gd name="T50" fmla="*/ 215 w 251"/>
                  <a:gd name="T51" fmla="*/ 184 h 217"/>
                  <a:gd name="T52" fmla="*/ 196 w 251"/>
                  <a:gd name="T53" fmla="*/ 198 h 217"/>
                  <a:gd name="T54" fmla="*/ 175 w 251"/>
                  <a:gd name="T55" fmla="*/ 207 h 217"/>
                  <a:gd name="T56" fmla="*/ 151 w 251"/>
                  <a:gd name="T57" fmla="*/ 213 h 217"/>
                  <a:gd name="T58" fmla="*/ 139 w 251"/>
                  <a:gd name="T59" fmla="*/ 215 h 217"/>
                  <a:gd name="T60" fmla="*/ 126 w 251"/>
                  <a:gd name="T61" fmla="*/ 217 h 217"/>
                  <a:gd name="T62" fmla="*/ 112 w 251"/>
                  <a:gd name="T63" fmla="*/ 215 h 217"/>
                  <a:gd name="T64" fmla="*/ 100 w 251"/>
                  <a:gd name="T65" fmla="*/ 213 h 217"/>
                  <a:gd name="T66" fmla="*/ 77 w 251"/>
                  <a:gd name="T67" fmla="*/ 207 h 217"/>
                  <a:gd name="T68" fmla="*/ 55 w 251"/>
                  <a:gd name="T69" fmla="*/ 198 h 217"/>
                  <a:gd name="T70" fmla="*/ 36 w 251"/>
                  <a:gd name="T71" fmla="*/ 184 h 217"/>
                  <a:gd name="T72" fmla="*/ 22 w 251"/>
                  <a:gd name="T73" fmla="*/ 169 h 217"/>
                  <a:gd name="T74" fmla="*/ 10 w 251"/>
                  <a:gd name="T75" fmla="*/ 150 h 217"/>
                  <a:gd name="T76" fmla="*/ 2 w 251"/>
                  <a:gd name="T77" fmla="*/ 129 h 217"/>
                  <a:gd name="T78" fmla="*/ 1 w 251"/>
                  <a:gd name="T79" fmla="*/ 119 h 217"/>
                  <a:gd name="T80" fmla="*/ 0 w 251"/>
                  <a:gd name="T81" fmla="*/ 1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1" h="217">
                    <a:moveTo>
                      <a:pt x="0" y="108"/>
                    </a:moveTo>
                    <a:lnTo>
                      <a:pt x="0" y="103"/>
                    </a:lnTo>
                    <a:lnTo>
                      <a:pt x="1" y="98"/>
                    </a:lnTo>
                    <a:lnTo>
                      <a:pt x="1" y="93"/>
                    </a:lnTo>
                    <a:lnTo>
                      <a:pt x="2" y="86"/>
                    </a:lnTo>
                    <a:lnTo>
                      <a:pt x="6" y="77"/>
                    </a:lnTo>
                    <a:lnTo>
                      <a:pt x="10" y="67"/>
                    </a:lnTo>
                    <a:lnTo>
                      <a:pt x="16" y="57"/>
                    </a:lnTo>
                    <a:lnTo>
                      <a:pt x="22" y="48"/>
                    </a:lnTo>
                    <a:lnTo>
                      <a:pt x="29" y="40"/>
                    </a:lnTo>
                    <a:lnTo>
                      <a:pt x="36" y="32"/>
                    </a:lnTo>
                    <a:lnTo>
                      <a:pt x="46" y="25"/>
                    </a:lnTo>
                    <a:lnTo>
                      <a:pt x="55" y="19"/>
                    </a:lnTo>
                    <a:lnTo>
                      <a:pt x="65" y="14"/>
                    </a:lnTo>
                    <a:lnTo>
                      <a:pt x="77" y="10"/>
                    </a:lnTo>
                    <a:lnTo>
                      <a:pt x="88" y="5"/>
                    </a:lnTo>
                    <a:lnTo>
                      <a:pt x="100" y="3"/>
                    </a:lnTo>
                    <a:lnTo>
                      <a:pt x="106" y="3"/>
                    </a:lnTo>
                    <a:lnTo>
                      <a:pt x="112" y="1"/>
                    </a:lnTo>
                    <a:lnTo>
                      <a:pt x="120" y="1"/>
                    </a:lnTo>
                    <a:lnTo>
                      <a:pt x="126" y="0"/>
                    </a:lnTo>
                    <a:lnTo>
                      <a:pt x="132" y="1"/>
                    </a:lnTo>
                    <a:lnTo>
                      <a:pt x="139" y="1"/>
                    </a:lnTo>
                    <a:lnTo>
                      <a:pt x="145" y="3"/>
                    </a:lnTo>
                    <a:lnTo>
                      <a:pt x="151" y="3"/>
                    </a:lnTo>
                    <a:lnTo>
                      <a:pt x="163" y="5"/>
                    </a:lnTo>
                    <a:lnTo>
                      <a:pt x="175" y="10"/>
                    </a:lnTo>
                    <a:lnTo>
                      <a:pt x="186" y="14"/>
                    </a:lnTo>
                    <a:lnTo>
                      <a:pt x="196" y="19"/>
                    </a:lnTo>
                    <a:lnTo>
                      <a:pt x="205" y="25"/>
                    </a:lnTo>
                    <a:lnTo>
                      <a:pt x="215" y="32"/>
                    </a:lnTo>
                    <a:lnTo>
                      <a:pt x="222" y="40"/>
                    </a:lnTo>
                    <a:lnTo>
                      <a:pt x="229" y="48"/>
                    </a:lnTo>
                    <a:lnTo>
                      <a:pt x="237" y="57"/>
                    </a:lnTo>
                    <a:lnTo>
                      <a:pt x="241" y="67"/>
                    </a:lnTo>
                    <a:lnTo>
                      <a:pt x="247" y="77"/>
                    </a:lnTo>
                    <a:lnTo>
                      <a:pt x="249" y="86"/>
                    </a:lnTo>
                    <a:lnTo>
                      <a:pt x="250" y="93"/>
                    </a:lnTo>
                    <a:lnTo>
                      <a:pt x="251" y="98"/>
                    </a:lnTo>
                    <a:lnTo>
                      <a:pt x="251" y="103"/>
                    </a:lnTo>
                    <a:lnTo>
                      <a:pt x="251" y="108"/>
                    </a:lnTo>
                    <a:lnTo>
                      <a:pt x="251" y="108"/>
                    </a:lnTo>
                    <a:lnTo>
                      <a:pt x="251" y="114"/>
                    </a:lnTo>
                    <a:lnTo>
                      <a:pt x="251" y="119"/>
                    </a:lnTo>
                    <a:lnTo>
                      <a:pt x="250" y="124"/>
                    </a:lnTo>
                    <a:lnTo>
                      <a:pt x="249" y="129"/>
                    </a:lnTo>
                    <a:lnTo>
                      <a:pt x="247" y="140"/>
                    </a:lnTo>
                    <a:lnTo>
                      <a:pt x="241" y="150"/>
                    </a:lnTo>
                    <a:lnTo>
                      <a:pt x="237" y="160"/>
                    </a:lnTo>
                    <a:lnTo>
                      <a:pt x="229" y="169"/>
                    </a:lnTo>
                    <a:lnTo>
                      <a:pt x="222" y="177"/>
                    </a:lnTo>
                    <a:lnTo>
                      <a:pt x="215" y="184"/>
                    </a:lnTo>
                    <a:lnTo>
                      <a:pt x="205" y="191"/>
                    </a:lnTo>
                    <a:lnTo>
                      <a:pt x="196" y="198"/>
                    </a:lnTo>
                    <a:lnTo>
                      <a:pt x="186" y="203"/>
                    </a:lnTo>
                    <a:lnTo>
                      <a:pt x="175" y="207"/>
                    </a:lnTo>
                    <a:lnTo>
                      <a:pt x="163" y="211"/>
                    </a:lnTo>
                    <a:lnTo>
                      <a:pt x="151" y="213"/>
                    </a:lnTo>
                    <a:lnTo>
                      <a:pt x="145" y="215"/>
                    </a:lnTo>
                    <a:lnTo>
                      <a:pt x="139" y="215"/>
                    </a:lnTo>
                    <a:lnTo>
                      <a:pt x="132" y="215"/>
                    </a:lnTo>
                    <a:lnTo>
                      <a:pt x="126" y="217"/>
                    </a:lnTo>
                    <a:lnTo>
                      <a:pt x="120" y="215"/>
                    </a:lnTo>
                    <a:lnTo>
                      <a:pt x="112" y="215"/>
                    </a:lnTo>
                    <a:lnTo>
                      <a:pt x="106" y="215"/>
                    </a:lnTo>
                    <a:lnTo>
                      <a:pt x="100" y="213"/>
                    </a:lnTo>
                    <a:lnTo>
                      <a:pt x="88" y="211"/>
                    </a:lnTo>
                    <a:lnTo>
                      <a:pt x="77" y="207"/>
                    </a:lnTo>
                    <a:lnTo>
                      <a:pt x="65" y="203"/>
                    </a:lnTo>
                    <a:lnTo>
                      <a:pt x="55" y="198"/>
                    </a:lnTo>
                    <a:lnTo>
                      <a:pt x="46" y="191"/>
                    </a:lnTo>
                    <a:lnTo>
                      <a:pt x="36" y="184"/>
                    </a:lnTo>
                    <a:lnTo>
                      <a:pt x="29" y="177"/>
                    </a:lnTo>
                    <a:lnTo>
                      <a:pt x="22" y="169"/>
                    </a:lnTo>
                    <a:lnTo>
                      <a:pt x="16" y="160"/>
                    </a:lnTo>
                    <a:lnTo>
                      <a:pt x="10" y="150"/>
                    </a:lnTo>
                    <a:lnTo>
                      <a:pt x="6" y="140"/>
                    </a:lnTo>
                    <a:lnTo>
                      <a:pt x="2" y="129"/>
                    </a:lnTo>
                    <a:lnTo>
                      <a:pt x="1" y="124"/>
                    </a:lnTo>
                    <a:lnTo>
                      <a:pt x="1" y="119"/>
                    </a:lnTo>
                    <a:lnTo>
                      <a:pt x="0" y="114"/>
                    </a:lnTo>
                    <a:lnTo>
                      <a:pt x="0" y="108"/>
                    </a:lnTo>
                  </a:path>
                </a:pathLst>
              </a:custGeom>
              <a:noFill/>
              <a:ln w="26988" cap="rnd">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64">
                <a:extLst>
                  <a:ext uri="{FF2B5EF4-FFF2-40B4-BE49-F238E27FC236}">
                    <a16:creationId xmlns:a16="http://schemas.microsoft.com/office/drawing/2014/main" id="{62C3A161-FA97-A887-4F7F-85FCBCF81369}"/>
                  </a:ext>
                </a:extLst>
              </p:cNvPr>
              <p:cNvSpPr>
                <a:spLocks noChangeArrowheads="1"/>
              </p:cNvSpPr>
              <p:nvPr/>
            </p:nvSpPr>
            <p:spPr bwMode="auto">
              <a:xfrm>
                <a:off x="4902424" y="2217451"/>
                <a:ext cx="3079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6" name="Rectangle 65">
                <a:extLst>
                  <a:ext uri="{FF2B5EF4-FFF2-40B4-BE49-F238E27FC236}">
                    <a16:creationId xmlns:a16="http://schemas.microsoft.com/office/drawing/2014/main" id="{4DAFADBF-D93D-6922-B267-3121AF373FF2}"/>
                  </a:ext>
                </a:extLst>
              </p:cNvPr>
              <p:cNvSpPr>
                <a:spLocks noChangeArrowheads="1"/>
              </p:cNvSpPr>
              <p:nvPr/>
            </p:nvSpPr>
            <p:spPr bwMode="auto">
              <a:xfrm>
                <a:off x="5113562" y="2217451"/>
                <a:ext cx="3079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sp>
          <p:nvSpPr>
            <p:cNvPr id="68" name="Rectangle 70">
              <a:extLst>
                <a:ext uri="{FF2B5EF4-FFF2-40B4-BE49-F238E27FC236}">
                  <a16:creationId xmlns:a16="http://schemas.microsoft.com/office/drawing/2014/main" id="{AB5039B0-C0D2-8214-8EB9-84246E9D90CD}"/>
                </a:ext>
              </a:extLst>
            </p:cNvPr>
            <p:cNvSpPr>
              <a:spLocks noChangeArrowheads="1"/>
            </p:cNvSpPr>
            <p:nvPr/>
          </p:nvSpPr>
          <p:spPr bwMode="auto">
            <a:xfrm>
              <a:off x="6973616" y="1851678"/>
              <a:ext cx="700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200" b="1" i="1" u="none" strike="noStrike" cap="none" normalizeH="0" baseline="0" dirty="0">
                  <a:ln>
                    <a:noFill/>
                  </a:ln>
                  <a:solidFill>
                    <a:srgbClr val="000000"/>
                  </a:solidFill>
                  <a:effectLst/>
                  <a:latin typeface="Symbol" panose="05050102010706020507" pitchFamily="18" charset="2"/>
                </a:rPr>
                <a:t>w</a:t>
              </a:r>
              <a:r>
                <a:rPr kumimoji="0" lang="zh-CN" altLang="en-US" sz="2200" b="1" i="1" u="none" strike="noStrike" cap="none" normalizeH="0" baseline="0" dirty="0">
                  <a:ln>
                    <a:noFill/>
                  </a:ln>
                  <a:solidFill>
                    <a:srgbClr val="000000"/>
                  </a:solidFill>
                  <a:effectLst/>
                  <a:latin typeface="Symbol" panose="05050102010706020507" pitchFamily="18" charset="2"/>
                  <a:sym typeface="Symbol" panose="05050102010706020507" pitchFamily="18" charset="2"/>
                </a:rPr>
                <a:t></a:t>
              </a:r>
              <a:r>
                <a:rPr kumimoji="0" lang="en-US" altLang="zh-CN" b="1" i="1" u="none" strike="noStrike" cap="none" normalizeH="0" baseline="-25000" dirty="0">
                  <a:ln>
                    <a:noFill/>
                  </a:ln>
                  <a:solidFill>
                    <a:srgbClr val="000000"/>
                  </a:solidFill>
                  <a:effectLst/>
                  <a:latin typeface="+mn-ea"/>
                  <a:ea typeface="+mn-ea"/>
                  <a:sym typeface="Symbol" panose="05050102010706020507" pitchFamily="18" charset="2"/>
                </a:rPr>
                <a:t>d</a:t>
              </a:r>
              <a:endParaRPr kumimoji="0" lang="zh-CN" altLang="zh-CN" sz="1800" b="0" i="0" u="none" strike="noStrike" cap="none" normalizeH="0" baseline="-25000" dirty="0">
                <a:ln>
                  <a:noFill/>
                </a:ln>
                <a:solidFill>
                  <a:schemeClr val="tx1"/>
                </a:solidFill>
                <a:effectLst/>
                <a:latin typeface="+mn-ea"/>
                <a:ea typeface="+mn-ea"/>
              </a:endParaRPr>
            </a:p>
          </p:txBody>
        </p:sp>
        <p:sp>
          <p:nvSpPr>
            <p:cNvPr id="69" name="Line 7">
              <a:extLst>
                <a:ext uri="{FF2B5EF4-FFF2-40B4-BE49-F238E27FC236}">
                  <a16:creationId xmlns:a16="http://schemas.microsoft.com/office/drawing/2014/main" id="{1C0BA019-6643-8EF4-CF0C-278E8F9324BB}"/>
                </a:ext>
              </a:extLst>
            </p:cNvPr>
            <p:cNvSpPr>
              <a:spLocks noChangeShapeType="1"/>
            </p:cNvSpPr>
            <p:nvPr/>
          </p:nvSpPr>
          <p:spPr bwMode="auto">
            <a:xfrm>
              <a:off x="4815112" y="2376996"/>
              <a:ext cx="874712"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0" name="Group 175">
              <a:extLst>
                <a:ext uri="{FF2B5EF4-FFF2-40B4-BE49-F238E27FC236}">
                  <a16:creationId xmlns:a16="http://schemas.microsoft.com/office/drawing/2014/main" id="{D6D814B2-0D81-7B23-31F0-2ACE18D3F03F}"/>
                </a:ext>
              </a:extLst>
            </p:cNvPr>
            <p:cNvGrpSpPr/>
            <p:nvPr/>
          </p:nvGrpSpPr>
          <p:grpSpPr>
            <a:xfrm>
              <a:off x="4775972" y="2283442"/>
              <a:ext cx="576226" cy="196506"/>
              <a:chOff x="4896111" y="2595277"/>
              <a:chExt cx="576226" cy="147638"/>
            </a:xfrm>
          </p:grpSpPr>
          <p:sp>
            <p:nvSpPr>
              <p:cNvPr id="72" name="Freeform 25">
                <a:extLst>
                  <a:ext uri="{FF2B5EF4-FFF2-40B4-BE49-F238E27FC236}">
                    <a16:creationId xmlns:a16="http://schemas.microsoft.com/office/drawing/2014/main" id="{3218C0ED-2F26-5110-5E1C-662B31F1696B}"/>
                  </a:ext>
                </a:extLst>
              </p:cNvPr>
              <p:cNvSpPr>
                <a:spLocks/>
              </p:cNvSpPr>
              <p:nvPr/>
            </p:nvSpPr>
            <p:spPr bwMode="auto">
              <a:xfrm>
                <a:off x="5216749" y="2595277"/>
                <a:ext cx="255588" cy="147638"/>
              </a:xfrm>
              <a:custGeom>
                <a:avLst/>
                <a:gdLst>
                  <a:gd name="T0" fmla="*/ 0 w 161"/>
                  <a:gd name="T1" fmla="*/ 0 h 93"/>
                  <a:gd name="T2" fmla="*/ 161 w 161"/>
                  <a:gd name="T3" fmla="*/ 46 h 93"/>
                  <a:gd name="T4" fmla="*/ 0 w 161"/>
                  <a:gd name="T5" fmla="*/ 93 h 93"/>
                  <a:gd name="T6" fmla="*/ 0 w 161"/>
                  <a:gd name="T7" fmla="*/ 0 h 93"/>
                </a:gdLst>
                <a:ahLst/>
                <a:cxnLst>
                  <a:cxn ang="0">
                    <a:pos x="T0" y="T1"/>
                  </a:cxn>
                  <a:cxn ang="0">
                    <a:pos x="T2" y="T3"/>
                  </a:cxn>
                  <a:cxn ang="0">
                    <a:pos x="T4" y="T5"/>
                  </a:cxn>
                  <a:cxn ang="0">
                    <a:pos x="T6" y="T7"/>
                  </a:cxn>
                </a:cxnLst>
                <a:rect l="0" t="0" r="r" b="b"/>
                <a:pathLst>
                  <a:path w="161" h="93">
                    <a:moveTo>
                      <a:pt x="0" y="0"/>
                    </a:moveTo>
                    <a:lnTo>
                      <a:pt x="161" y="46"/>
                    </a:lnTo>
                    <a:lnTo>
                      <a:pt x="0" y="93"/>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24">
                <a:extLst>
                  <a:ext uri="{FF2B5EF4-FFF2-40B4-BE49-F238E27FC236}">
                    <a16:creationId xmlns:a16="http://schemas.microsoft.com/office/drawing/2014/main" id="{51F35344-FDC7-37D3-EF63-6500A05203C3}"/>
                  </a:ext>
                </a:extLst>
              </p:cNvPr>
              <p:cNvSpPr>
                <a:spLocks noChangeShapeType="1"/>
              </p:cNvSpPr>
              <p:nvPr/>
            </p:nvSpPr>
            <p:spPr bwMode="auto">
              <a:xfrm>
                <a:off x="4896111" y="2661952"/>
                <a:ext cx="349250" cy="0"/>
              </a:xfrm>
              <a:prstGeom prst="line">
                <a:avLst/>
              </a:prstGeom>
              <a:noFill/>
              <a:ln w="47625"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1" name="Line 7">
              <a:extLst>
                <a:ext uri="{FF2B5EF4-FFF2-40B4-BE49-F238E27FC236}">
                  <a16:creationId xmlns:a16="http://schemas.microsoft.com/office/drawing/2014/main" id="{B6E0AD7C-D055-14D2-2893-3FDE1FDECBA1}"/>
                </a:ext>
              </a:extLst>
            </p:cNvPr>
            <p:cNvSpPr>
              <a:spLocks noChangeShapeType="1"/>
            </p:cNvSpPr>
            <p:nvPr/>
          </p:nvSpPr>
          <p:spPr bwMode="auto">
            <a:xfrm>
              <a:off x="7596336" y="2377345"/>
              <a:ext cx="874712" cy="0"/>
            </a:xfrm>
            <a:prstGeom prst="line">
              <a:avLst/>
            </a:prstGeom>
            <a:noFill/>
            <a:ln w="4762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83">
            <a:extLst>
              <a:ext uri="{FF2B5EF4-FFF2-40B4-BE49-F238E27FC236}">
                <a16:creationId xmlns:a16="http://schemas.microsoft.com/office/drawing/2014/main" id="{784A0CF3-5739-8B4F-482D-67F4F4BC10B1}"/>
              </a:ext>
            </a:extLst>
          </p:cNvPr>
          <p:cNvGrpSpPr/>
          <p:nvPr/>
        </p:nvGrpSpPr>
        <p:grpSpPr>
          <a:xfrm>
            <a:off x="6922468" y="2083330"/>
            <a:ext cx="4918333" cy="2057559"/>
            <a:chOff x="6895168" y="3096133"/>
            <a:chExt cx="4913883" cy="2231530"/>
          </a:xfrm>
        </p:grpSpPr>
        <p:sp>
          <p:nvSpPr>
            <p:cNvPr id="81" name="TextBox 10">
              <a:extLst>
                <a:ext uri="{FF2B5EF4-FFF2-40B4-BE49-F238E27FC236}">
                  <a16:creationId xmlns:a16="http://schemas.microsoft.com/office/drawing/2014/main" id="{CB39BA76-A813-4DB0-775E-3BF764843E28}"/>
                </a:ext>
              </a:extLst>
            </p:cNvPr>
            <p:cNvSpPr txBox="1"/>
            <p:nvPr/>
          </p:nvSpPr>
          <p:spPr>
            <a:xfrm>
              <a:off x="7167296" y="3313497"/>
              <a:ext cx="4320480"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在</a:t>
              </a:r>
              <a:r>
                <a:rPr kumimoji="1" lang="en-US" altLang="zh-CN" sz="2400" b="1" dirty="0" err="1">
                  <a:solidFill>
                    <a:srgbClr val="000000"/>
                  </a:solidFill>
                  <a:latin typeface="Times New Roman" panose="02020603050405020304" pitchFamily="18" charset="0"/>
                  <a:ea typeface="宋体" panose="02010600030101010101" pitchFamily="2" charset="-122"/>
                </a:rPr>
                <a:t>dq</a:t>
              </a:r>
              <a:r>
                <a:rPr kumimoji="1" lang="zh-CN" altLang="en-US" sz="2400" b="1" dirty="0">
                  <a:solidFill>
                    <a:srgbClr val="000000"/>
                  </a:solidFill>
                  <a:latin typeface="Times New Roman" panose="02020603050405020304" pitchFamily="18" charset="0"/>
                  <a:ea typeface="宋体" panose="02010600030101010101" pitchFamily="2" charset="-122"/>
                </a:rPr>
                <a:t>坐标系下的电压方程</a:t>
              </a:r>
            </a:p>
          </p:txBody>
        </p:sp>
        <mc:AlternateContent xmlns:mc="http://schemas.openxmlformats.org/markup-compatibility/2006" xmlns:a14="http://schemas.microsoft.com/office/drawing/2010/main">
          <mc:Choice Requires="a14">
            <p:sp>
              <p:nvSpPr>
                <p:cNvPr id="82" name="TextBox 11">
                  <a:extLst>
                    <a:ext uri="{FF2B5EF4-FFF2-40B4-BE49-F238E27FC236}">
                      <a16:creationId xmlns:a16="http://schemas.microsoft.com/office/drawing/2014/main" id="{D5B65253-03F3-D3D2-CD08-DD118919CC05}"/>
                    </a:ext>
                  </a:extLst>
                </p:cNvPr>
                <p:cNvSpPr txBox="1"/>
                <p:nvPr/>
              </p:nvSpPr>
              <p:spPr>
                <a:xfrm>
                  <a:off x="7134053" y="3877299"/>
                  <a:ext cx="4674998" cy="1254702"/>
                </a:xfrm>
                <a:prstGeom prst="rect">
                  <a:avLst/>
                </a:prstGeom>
                <a:noFill/>
              </p:spPr>
              <p:txBody>
                <a:bodyPr wrap="none" lIns="0" tIns="0" rIns="0" bIns="0" rtlCol="0">
                  <a:spAutoFit/>
                </a:bodyPr>
                <a:lstStyle/>
                <a:p>
                  <a:pPr fontAlgn="base">
                    <a:spcBef>
                      <a:spcPct val="0"/>
                    </a:spcBef>
                    <a:spcAft>
                      <a:spcPct val="0"/>
                    </a:spcAft>
                  </a:pPr>
                  <a14:m>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𝒖</m:t>
                          </m:r>
                        </m:e>
                        <m:sub>
                          <m:r>
                            <a:rPr kumimoji="1" lang="en-US" altLang="zh-CN" sz="2400" b="1" i="1">
                              <a:solidFill>
                                <a:srgbClr val="000000"/>
                              </a:solidFill>
                              <a:latin typeface="Cambria Math" panose="02040503050406030204" pitchFamily="18" charset="0"/>
                            </a:rPr>
                            <m:t>𝒅</m:t>
                          </m:r>
                        </m:sub>
                      </m:sSub>
                    </m:oMath>
                  </a14:m>
                  <a:r>
                    <a:rPr kumimoji="1" lang="en-US" altLang="zh-CN" sz="2400" b="1" i="1" dirty="0">
                      <a:solidFill>
                        <a:srgbClr val="000000"/>
                      </a:solidFill>
                      <a:latin typeface="Cambria Math" panose="02040503050406030204" pitchFamily="18" charset="0"/>
                      <a:ea typeface="宋体" panose="02010600030101010101" pitchFamily="2" charset="-122"/>
                    </a:rPr>
                    <a:t>=</a:t>
                  </a:r>
                  <a:r>
                    <a:rPr kumimoji="1" lang="en-US" altLang="zh-CN" sz="2400" b="1" i="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𝑹</m:t>
                      </m:r>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f>
                        <m:fPr>
                          <m:ctrlPr>
                            <a:rPr kumimoji="1" lang="en-US" altLang="zh-CN" sz="2400" b="1" i="1" smtClean="0">
                              <a:solidFill>
                                <a:srgbClr val="000000"/>
                              </a:solidFill>
                              <a:latin typeface="Cambria Math" panose="02040503050406030204" pitchFamily="18" charset="0"/>
                            </a:rPr>
                          </m:ctrlPr>
                        </m:fPr>
                        <m:num>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𝒅𝒊</m:t>
                              </m:r>
                            </m:e>
                            <m:sub>
                              <m:r>
                                <a:rPr kumimoji="1" lang="en-US" altLang="zh-CN" sz="2400" b="1" i="1" smtClean="0">
                                  <a:solidFill>
                                    <a:srgbClr val="000000"/>
                                  </a:solidFill>
                                  <a:latin typeface="Cambria Math" panose="02040503050406030204" pitchFamily="18" charset="0"/>
                                </a:rPr>
                                <m:t>𝒅</m:t>
                              </m:r>
                            </m:sub>
                          </m:sSub>
                        </m:num>
                        <m:den>
                          <m:r>
                            <a:rPr kumimoji="1" lang="en-US" altLang="zh-CN" sz="2400" b="1" i="1" smtClean="0">
                              <a:solidFill>
                                <a:srgbClr val="000000"/>
                              </a:solidFill>
                              <a:latin typeface="Cambria Math" panose="02040503050406030204" pitchFamily="18" charset="0"/>
                            </a:rPr>
                            <m:t>𝒅𝒕</m:t>
                          </m:r>
                        </m:den>
                      </m:f>
                      <m:r>
                        <a:rPr kumimoji="1" lang="en-US" altLang="zh-CN" sz="2400" b="1" i="1" smtClean="0">
                          <a:solidFill>
                            <a:srgbClr val="000000"/>
                          </a:solidFill>
                          <a:latin typeface="Cambria Math" panose="02040503050406030204" pitchFamily="18" charset="0"/>
                        </a:rPr>
                        <m:t>−</m:t>
                      </m:r>
                      <m:r>
                        <a:rPr kumimoji="1" lang="zh-CN" altLang="en-US" sz="2400" b="1" i="1" smtClean="0">
                          <a:solidFill>
                            <a:srgbClr val="000000"/>
                          </a:solidFill>
                          <a:latin typeface="Cambria Math" panose="02040503050406030204" pitchFamily="18" charset="0"/>
                        </a:rPr>
                        <m:t>𝝎</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oMath>
                  </a14:m>
                  <a:endParaRPr kumimoji="1" lang="en-US" altLang="zh-CN" sz="2400" b="1" i="1" dirty="0">
                    <a:solidFill>
                      <a:srgbClr val="000000"/>
                    </a:solidFill>
                    <a:latin typeface="Cambria Math" panose="02040503050406030204" pitchFamily="18" charset="0"/>
                    <a:ea typeface="宋体" panose="02010600030101010101" pitchFamily="2" charset="-122"/>
                  </a:endParaRPr>
                </a:p>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𝒖</m:t>
                            </m:r>
                          </m:e>
                          <m:sub>
                            <m:r>
                              <a:rPr kumimoji="1" lang="en-US" altLang="zh-CN" sz="2400" b="1" i="1" smtClean="0">
                                <a:solidFill>
                                  <a:srgbClr val="000000"/>
                                </a:solidFill>
                                <a:latin typeface="Cambria Math" panose="02040503050406030204" pitchFamily="18" charset="0"/>
                              </a:rPr>
                              <m:t>𝒒</m:t>
                            </m:r>
                          </m:sub>
                        </m:sSub>
                        <m:r>
                          <m:rPr>
                            <m:nor/>
                          </m:rPr>
                          <a:rPr kumimoji="1" lang="en-US" altLang="zh-CN" sz="2400" b="1" i="1" dirty="0">
                            <a:solidFill>
                              <a:srgbClr val="000000"/>
                            </a:solidFill>
                            <a:latin typeface="Cambria Math" panose="02040503050406030204" pitchFamily="18" charset="0"/>
                            <a:ea typeface="宋体" panose="02010600030101010101" pitchFamily="2" charset="-122"/>
                          </a:rPr>
                          <m:t>=</m:t>
                        </m:r>
                        <m:r>
                          <m:rPr>
                            <m:nor/>
                          </m:rPr>
                          <a:rPr kumimoji="1" lang="en-US" altLang="zh-CN" sz="2400" b="1" i="1" dirty="0">
                            <a:solidFill>
                              <a:srgbClr val="000000"/>
                            </a:solidFill>
                            <a:latin typeface="Times New Roman" panose="02020603050405020304" pitchFamily="18" charset="0"/>
                            <a:ea typeface="宋体" panose="02010600030101010101" pitchFamily="2" charset="-122"/>
                          </a:rPr>
                          <m:t> </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𝑹</m:t>
                        </m:r>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f>
                          <m:fPr>
                            <m:ctrlPr>
                              <a:rPr kumimoji="1" lang="en-US" altLang="zh-CN" sz="2400" b="1" i="1">
                                <a:solidFill>
                                  <a:srgbClr val="000000"/>
                                </a:solidFill>
                                <a:latin typeface="Cambria Math" panose="02040503050406030204" pitchFamily="18" charset="0"/>
                              </a:rPr>
                            </m:ctrlPr>
                          </m:fPr>
                          <m:num>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𝒅𝒊</m:t>
                                </m:r>
                              </m:e>
                              <m:sub>
                                <m:r>
                                  <a:rPr kumimoji="1" lang="en-US" altLang="zh-CN" sz="2400" b="1" i="1" smtClean="0">
                                    <a:solidFill>
                                      <a:srgbClr val="000000"/>
                                    </a:solidFill>
                                    <a:latin typeface="Cambria Math" panose="02040503050406030204" pitchFamily="18" charset="0"/>
                                  </a:rPr>
                                  <m:t>𝒒</m:t>
                                </m:r>
                              </m:sub>
                            </m:sSub>
                          </m:num>
                          <m:den>
                            <m:r>
                              <a:rPr kumimoji="1" lang="en-US" altLang="zh-CN" sz="2400" b="1" i="1">
                                <a:solidFill>
                                  <a:srgbClr val="000000"/>
                                </a:solidFill>
                                <a:latin typeface="Cambria Math" panose="02040503050406030204" pitchFamily="18" charset="0"/>
                              </a:rPr>
                              <m:t>𝒅𝒕</m:t>
                            </m:r>
                          </m:den>
                        </m:f>
                        <m:r>
                          <a:rPr kumimoji="1" lang="en-US" altLang="zh-CN" sz="2400" b="1" i="1" smtClean="0">
                            <a:solidFill>
                              <a:srgbClr val="000000"/>
                            </a:solidFill>
                            <a:latin typeface="Cambria Math" panose="02040503050406030204" pitchFamily="18" charset="0"/>
                          </a:rPr>
                          <m:t>+</m:t>
                        </m:r>
                        <m:r>
                          <a:rPr kumimoji="1" lang="zh-CN" altLang="en-US" sz="2400" b="1" i="1">
                            <a:solidFill>
                              <a:srgbClr val="000000"/>
                            </a:solidFill>
                            <a:latin typeface="Cambria Math" panose="02040503050406030204" pitchFamily="18" charset="0"/>
                          </a:rPr>
                          <m:t>𝝎</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m:t>
                        </m:r>
                        <m:r>
                          <a:rPr kumimoji="1" lang="zh-CN" altLang="en-US" sz="2400" b="1" i="1">
                            <a:solidFill>
                              <a:srgbClr val="000000"/>
                            </a:solidFill>
                            <a:latin typeface="Cambria Math" panose="02040503050406030204" pitchFamily="18" charset="0"/>
                          </a:rPr>
                          <m:t>𝝎</m:t>
                        </m:r>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82" name="TextBox 11">
                  <a:extLst>
                    <a:ext uri="{FF2B5EF4-FFF2-40B4-BE49-F238E27FC236}">
                      <a16:creationId xmlns:a16="http://schemas.microsoft.com/office/drawing/2014/main" id="{D5B65253-03F3-D3D2-CD08-DD118919CC05}"/>
                    </a:ext>
                  </a:extLst>
                </p:cNvPr>
                <p:cNvSpPr txBox="1">
                  <a:spLocks noRot="1" noChangeAspect="1" noMove="1" noResize="1" noEditPoints="1" noAdjustHandles="1" noChangeArrowheads="1" noChangeShapeType="1" noTextEdit="1"/>
                </p:cNvSpPr>
                <p:nvPr/>
              </p:nvSpPr>
              <p:spPr>
                <a:xfrm>
                  <a:off x="7134053" y="3877299"/>
                  <a:ext cx="4674998" cy="1254702"/>
                </a:xfrm>
                <a:prstGeom prst="rect">
                  <a:avLst/>
                </a:prstGeom>
                <a:blipFill>
                  <a:blip r:embed="rId4"/>
                  <a:stretch>
                    <a:fillRect t="-1579" b="-7368"/>
                  </a:stretch>
                </a:blipFill>
              </p:spPr>
              <p:txBody>
                <a:bodyPr/>
                <a:lstStyle/>
                <a:p>
                  <a:r>
                    <a:rPr lang="zh-CN" altLang="en-US">
                      <a:noFill/>
                    </a:rPr>
                    <a:t> </a:t>
                  </a:r>
                </a:p>
              </p:txBody>
            </p:sp>
          </mc:Fallback>
        </mc:AlternateContent>
        <p:sp>
          <p:nvSpPr>
            <p:cNvPr id="83" name="Rectangle: Rounded Corners 20">
              <a:extLst>
                <a:ext uri="{FF2B5EF4-FFF2-40B4-BE49-F238E27FC236}">
                  <a16:creationId xmlns:a16="http://schemas.microsoft.com/office/drawing/2014/main" id="{4263B29B-38FD-1F54-3AC5-85E73BCC1E24}"/>
                </a:ext>
              </a:extLst>
            </p:cNvPr>
            <p:cNvSpPr/>
            <p:nvPr/>
          </p:nvSpPr>
          <p:spPr bwMode="auto">
            <a:xfrm>
              <a:off x="6895168" y="3096133"/>
              <a:ext cx="4913883" cy="2231530"/>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sp>
        <p:nvSpPr>
          <p:cNvPr id="85" name="TextBox 12">
            <a:extLst>
              <a:ext uri="{FF2B5EF4-FFF2-40B4-BE49-F238E27FC236}">
                <a16:creationId xmlns:a16="http://schemas.microsoft.com/office/drawing/2014/main" id="{3E3277E5-60DE-6A06-8280-B8D44FAF8051}"/>
              </a:ext>
            </a:extLst>
          </p:cNvPr>
          <p:cNvSpPr txBox="1"/>
          <p:nvPr/>
        </p:nvSpPr>
        <p:spPr>
          <a:xfrm>
            <a:off x="6818619" y="4624926"/>
            <a:ext cx="3957989"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在</a:t>
            </a:r>
            <a:r>
              <a:rPr kumimoji="1" lang="en-US" altLang="zh-CN" sz="2400" b="1" dirty="0" err="1">
                <a:solidFill>
                  <a:srgbClr val="000000"/>
                </a:solidFill>
                <a:latin typeface="Times New Roman" panose="02020603050405020304" pitchFamily="18" charset="0"/>
                <a:ea typeface="宋体" panose="02010600030101010101" pitchFamily="2" charset="-122"/>
              </a:rPr>
              <a:t>dq</a:t>
            </a:r>
            <a:r>
              <a:rPr kumimoji="1" lang="zh-CN" altLang="en-US" sz="2400" b="1" dirty="0">
                <a:solidFill>
                  <a:srgbClr val="000000"/>
                </a:solidFill>
                <a:latin typeface="Times New Roman" panose="02020603050405020304" pitchFamily="18" charset="0"/>
                <a:ea typeface="宋体" panose="02010600030101010101" pitchFamily="2" charset="-122"/>
              </a:rPr>
              <a:t>坐标系下的磁链方程</a:t>
            </a:r>
          </a:p>
        </p:txBody>
      </p:sp>
      <mc:AlternateContent xmlns:mc="http://schemas.openxmlformats.org/markup-compatibility/2006" xmlns:a14="http://schemas.microsoft.com/office/drawing/2010/main">
        <mc:Choice Requires="a14">
          <p:sp>
            <p:nvSpPr>
              <p:cNvPr id="86" name="Rectangle 13">
                <a:extLst>
                  <a:ext uri="{FF2B5EF4-FFF2-40B4-BE49-F238E27FC236}">
                    <a16:creationId xmlns:a16="http://schemas.microsoft.com/office/drawing/2014/main" id="{22CCB47F-433C-E571-7C45-752EB96E11D0}"/>
                  </a:ext>
                </a:extLst>
              </p:cNvPr>
              <p:cNvSpPr/>
              <p:nvPr/>
            </p:nvSpPr>
            <p:spPr>
              <a:xfrm>
                <a:off x="7433448" y="5196518"/>
                <a:ext cx="2404569" cy="496674"/>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86" name="Rectangle 13">
                <a:extLst>
                  <a:ext uri="{FF2B5EF4-FFF2-40B4-BE49-F238E27FC236}">
                    <a16:creationId xmlns:a16="http://schemas.microsoft.com/office/drawing/2014/main" id="{22CCB47F-433C-E571-7C45-752EB96E11D0}"/>
                  </a:ext>
                </a:extLst>
              </p:cNvPr>
              <p:cNvSpPr>
                <a:spLocks noRot="1" noChangeAspect="1" noMove="1" noResize="1" noEditPoints="1" noAdjustHandles="1" noChangeArrowheads="1" noChangeShapeType="1" noTextEdit="1"/>
              </p:cNvSpPr>
              <p:nvPr/>
            </p:nvSpPr>
            <p:spPr>
              <a:xfrm>
                <a:off x="7433448" y="5196518"/>
                <a:ext cx="2404569" cy="496674"/>
              </a:xfrm>
              <a:prstGeom prst="rect">
                <a:avLst/>
              </a:prstGeom>
              <a:blipFill>
                <a:blip r:embed="rId5"/>
                <a:stretch>
                  <a:fillRect b="-109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Rectangle 14">
                <a:extLst>
                  <a:ext uri="{FF2B5EF4-FFF2-40B4-BE49-F238E27FC236}">
                    <a16:creationId xmlns:a16="http://schemas.microsoft.com/office/drawing/2014/main" id="{A486605C-0B06-5763-7056-16604BB5F281}"/>
                  </a:ext>
                </a:extLst>
              </p:cNvPr>
              <p:cNvSpPr/>
              <p:nvPr/>
            </p:nvSpPr>
            <p:spPr>
              <a:xfrm>
                <a:off x="7439362" y="5720794"/>
                <a:ext cx="1636217" cy="494879"/>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87" name="Rectangle 14">
                <a:extLst>
                  <a:ext uri="{FF2B5EF4-FFF2-40B4-BE49-F238E27FC236}">
                    <a16:creationId xmlns:a16="http://schemas.microsoft.com/office/drawing/2014/main" id="{A486605C-0B06-5763-7056-16604BB5F281}"/>
                  </a:ext>
                </a:extLst>
              </p:cNvPr>
              <p:cNvSpPr>
                <a:spLocks noRot="1" noChangeAspect="1" noMove="1" noResize="1" noEditPoints="1" noAdjustHandles="1" noChangeArrowheads="1" noChangeShapeType="1" noTextEdit="1"/>
              </p:cNvSpPr>
              <p:nvPr/>
            </p:nvSpPr>
            <p:spPr>
              <a:xfrm>
                <a:off x="7439362" y="5720794"/>
                <a:ext cx="1636217" cy="494879"/>
              </a:xfrm>
              <a:prstGeom prst="rect">
                <a:avLst/>
              </a:prstGeom>
              <a:blipFill>
                <a:blip r:embed="rId6"/>
                <a:stretch>
                  <a:fillRect l="-372" b="-9756"/>
                </a:stretch>
              </a:blipFill>
            </p:spPr>
            <p:txBody>
              <a:bodyPr/>
              <a:lstStyle/>
              <a:p>
                <a:r>
                  <a:rPr lang="zh-CN" altLang="en-US">
                    <a:noFill/>
                  </a:rPr>
                  <a:t> </a:t>
                </a:r>
              </a:p>
            </p:txBody>
          </p:sp>
        </mc:Fallback>
      </mc:AlternateContent>
      <p:sp>
        <p:nvSpPr>
          <p:cNvPr id="88" name="Rectangle: Rounded Corners 21">
            <a:extLst>
              <a:ext uri="{FF2B5EF4-FFF2-40B4-BE49-F238E27FC236}">
                <a16:creationId xmlns:a16="http://schemas.microsoft.com/office/drawing/2014/main" id="{822AF18B-6675-83CB-430E-F316B551D15B}"/>
              </a:ext>
            </a:extLst>
          </p:cNvPr>
          <p:cNvSpPr/>
          <p:nvPr/>
        </p:nvSpPr>
        <p:spPr bwMode="auto">
          <a:xfrm>
            <a:off x="6841215" y="4398531"/>
            <a:ext cx="4207522" cy="2231530"/>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p:cxnSp>
        <p:nvCxnSpPr>
          <p:cNvPr id="89" name="直线连接符 16">
            <a:extLst>
              <a:ext uri="{FF2B5EF4-FFF2-40B4-BE49-F238E27FC236}">
                <a16:creationId xmlns:a16="http://schemas.microsoft.com/office/drawing/2014/main" id="{DCD5C805-7D25-17AE-3583-A0D5EB7EA3BA}"/>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445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系统结构与工作原理</a:t>
            </a:r>
          </a:p>
        </p:txBody>
      </p:sp>
      <p:sp>
        <p:nvSpPr>
          <p:cNvPr id="3" name="TextBox 6">
            <a:extLst>
              <a:ext uri="{FF2B5EF4-FFF2-40B4-BE49-F238E27FC236}">
                <a16:creationId xmlns:a16="http://schemas.microsoft.com/office/drawing/2014/main" id="{2289AE86-D6AE-CFEB-8216-603BA4D5C621}"/>
              </a:ext>
            </a:extLst>
          </p:cNvPr>
          <p:cNvSpPr txBox="1"/>
          <p:nvPr/>
        </p:nvSpPr>
        <p:spPr>
          <a:xfrm>
            <a:off x="4014019" y="926475"/>
            <a:ext cx="525857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永磁同步电机矢量控制等效电路</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aphicFrame>
        <p:nvGraphicFramePr>
          <p:cNvPr id="4" name="Object 75">
            <a:extLst>
              <a:ext uri="{FF2B5EF4-FFF2-40B4-BE49-F238E27FC236}">
                <a16:creationId xmlns:a16="http://schemas.microsoft.com/office/drawing/2014/main" id="{8821165C-FE86-42F4-E58F-4CA267471655}"/>
              </a:ext>
            </a:extLst>
          </p:cNvPr>
          <p:cNvGraphicFramePr>
            <a:graphicFrameLocks noChangeAspect="1"/>
          </p:cNvGraphicFramePr>
          <p:nvPr>
            <p:extLst>
              <p:ext uri="{D42A27DB-BD31-4B8C-83A1-F6EECF244321}">
                <p14:modId xmlns:p14="http://schemas.microsoft.com/office/powerpoint/2010/main" val="2260819503"/>
              </p:ext>
            </p:extLst>
          </p:nvPr>
        </p:nvGraphicFramePr>
        <p:xfrm>
          <a:off x="612775" y="1738313"/>
          <a:ext cx="4857750" cy="4622800"/>
        </p:xfrm>
        <a:graphic>
          <a:graphicData uri="http://schemas.openxmlformats.org/presentationml/2006/ole">
            <mc:AlternateContent xmlns:mc="http://schemas.openxmlformats.org/markup-compatibility/2006">
              <mc:Choice xmlns:v="urn:schemas-microsoft-com:vml" Requires="v">
                <p:oleObj name="Visio" r:id="rId4" imgW="2232912" imgH="2125980" progId="Visio.Drawing.11">
                  <p:embed/>
                </p:oleObj>
              </mc:Choice>
              <mc:Fallback>
                <p:oleObj name="Visio" r:id="rId4" imgW="2232912" imgH="2125980" progId="Visio.Drawing.11">
                  <p:embed/>
                  <p:pic>
                    <p:nvPicPr>
                      <p:cNvPr id="76" name="Object 75">
                        <a:extLst>
                          <a:ext uri="{FF2B5EF4-FFF2-40B4-BE49-F238E27FC236}">
                            <a16:creationId xmlns:a16="http://schemas.microsoft.com/office/drawing/2014/main" id="{AA7F8AFA-C241-4C57-BE62-4F16A9F7627A}"/>
                          </a:ext>
                        </a:extLst>
                      </p:cNvPr>
                      <p:cNvPicPr/>
                      <p:nvPr/>
                    </p:nvPicPr>
                    <p:blipFill>
                      <a:blip r:embed="rId5"/>
                      <a:stretch>
                        <a:fillRect/>
                      </a:stretch>
                    </p:blipFill>
                    <p:spPr>
                      <a:xfrm>
                        <a:off x="612775" y="1738313"/>
                        <a:ext cx="4857750" cy="4622800"/>
                      </a:xfrm>
                      <a:prstGeom prst="rect">
                        <a:avLst/>
                      </a:prstGeom>
                      <a:solidFill>
                        <a:srgbClr val="FFFFFF"/>
                      </a:solidFill>
                    </p:spPr>
                  </p:pic>
                </p:oleObj>
              </mc:Fallback>
            </mc:AlternateContent>
          </a:graphicData>
        </a:graphic>
      </p:graphicFrame>
      <p:sp>
        <p:nvSpPr>
          <p:cNvPr id="6" name="TextBox 5">
            <a:extLst>
              <a:ext uri="{FF2B5EF4-FFF2-40B4-BE49-F238E27FC236}">
                <a16:creationId xmlns:a16="http://schemas.microsoft.com/office/drawing/2014/main" id="{84D77F1F-8FAA-5067-29ED-4E83A9A4E005}"/>
              </a:ext>
            </a:extLst>
          </p:cNvPr>
          <p:cNvSpPr txBox="1"/>
          <p:nvPr/>
        </p:nvSpPr>
        <p:spPr>
          <a:xfrm>
            <a:off x="5211193" y="3551743"/>
            <a:ext cx="5724644" cy="646331"/>
          </a:xfrm>
          <a:prstGeom prst="rect">
            <a:avLst/>
          </a:prstGeom>
          <a:noFill/>
        </p:spPr>
        <p:txBody>
          <a:bodyPr wrap="none" rtlCol="0">
            <a:spAutoFit/>
          </a:bodyPr>
          <a:lstStyle/>
          <a:p>
            <a:r>
              <a:rPr lang="zh-CN" altLang="en-US" sz="3600" i="0" dirty="0"/>
              <a:t>等效成两个直流电机的控制</a:t>
            </a:r>
          </a:p>
        </p:txBody>
      </p:sp>
      <p:cxnSp>
        <p:nvCxnSpPr>
          <p:cNvPr id="10" name="直线连接符 16">
            <a:extLst>
              <a:ext uri="{FF2B5EF4-FFF2-40B4-BE49-F238E27FC236}">
                <a16:creationId xmlns:a16="http://schemas.microsoft.com/office/drawing/2014/main" id="{D170BE9D-4B2F-3FF6-5DB2-D2B32E7A1766}"/>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02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系统结构与工作原理</a:t>
            </a:r>
          </a:p>
        </p:txBody>
      </p:sp>
      <p:sp>
        <p:nvSpPr>
          <p:cNvPr id="3" name="TextBox 6">
            <a:extLst>
              <a:ext uri="{FF2B5EF4-FFF2-40B4-BE49-F238E27FC236}">
                <a16:creationId xmlns:a16="http://schemas.microsoft.com/office/drawing/2014/main" id="{2289AE86-D6AE-CFEB-8216-603BA4D5C621}"/>
              </a:ext>
            </a:extLst>
          </p:cNvPr>
          <p:cNvSpPr txBox="1"/>
          <p:nvPr/>
        </p:nvSpPr>
        <p:spPr>
          <a:xfrm>
            <a:off x="4014019" y="926475"/>
            <a:ext cx="525857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永磁同步电机矢量控制等效电路</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 name="文本框 6">
            <a:extLst>
              <a:ext uri="{FF2B5EF4-FFF2-40B4-BE49-F238E27FC236}">
                <a16:creationId xmlns:a16="http://schemas.microsoft.com/office/drawing/2014/main" id="{C867AC15-EF63-2480-A617-398BD8CFCA05}"/>
              </a:ext>
            </a:extLst>
          </p:cNvPr>
          <p:cNvSpPr txBox="1"/>
          <p:nvPr/>
        </p:nvSpPr>
        <p:spPr>
          <a:xfrm>
            <a:off x="5781340" y="2082768"/>
            <a:ext cx="6094520" cy="2238241"/>
          </a:xfrm>
          <a:prstGeom prst="rect">
            <a:avLst/>
          </a:prstGeom>
          <a:noFill/>
        </p:spPr>
        <p:txBody>
          <a:bodyPr wrap="square">
            <a:spAutoFit/>
          </a:bodyPr>
          <a:lstStyle/>
          <a:p>
            <a:pPr indent="304800" algn="just">
              <a:lnSpc>
                <a:spcPct val="150000"/>
              </a:lnSpc>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将带转速的项作为前馈补偿项，从而使得电机在直轴或交轴方向上等效为一个简单的电阻电感模型，这可为</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参数的选取和分析提供方便。</a:t>
            </a:r>
            <a:endParaRPr lang="zh-CN" altLang="zh-CN" sz="24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graphicFrame>
        <p:nvGraphicFramePr>
          <p:cNvPr id="82" name="对象 81">
            <a:extLst>
              <a:ext uri="{FF2B5EF4-FFF2-40B4-BE49-F238E27FC236}">
                <a16:creationId xmlns:a16="http://schemas.microsoft.com/office/drawing/2014/main" id="{19A08809-A6DA-E748-FBD7-6AF41E7510E8}"/>
              </a:ext>
            </a:extLst>
          </p:cNvPr>
          <p:cNvGraphicFramePr>
            <a:graphicFrameLocks noChangeAspect="1"/>
          </p:cNvGraphicFramePr>
          <p:nvPr>
            <p:extLst>
              <p:ext uri="{D42A27DB-BD31-4B8C-83A1-F6EECF244321}">
                <p14:modId xmlns:p14="http://schemas.microsoft.com/office/powerpoint/2010/main" val="2797595742"/>
              </p:ext>
            </p:extLst>
          </p:nvPr>
        </p:nvGraphicFramePr>
        <p:xfrm>
          <a:off x="316140" y="1700880"/>
          <a:ext cx="5258576" cy="5025349"/>
        </p:xfrm>
        <a:graphic>
          <a:graphicData uri="http://schemas.openxmlformats.org/presentationml/2006/ole">
            <mc:AlternateContent xmlns:mc="http://schemas.openxmlformats.org/markup-compatibility/2006">
              <mc:Choice xmlns:v="urn:schemas-microsoft-com:vml" Requires="v">
                <p:oleObj name="Visio" r:id="rId4" imgW="2743318" imgH="2629215" progId="Visio.Drawing.15">
                  <p:embed/>
                </p:oleObj>
              </mc:Choice>
              <mc:Fallback>
                <p:oleObj name="Visio" r:id="rId4" imgW="2743318" imgH="26292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40" y="1700880"/>
                        <a:ext cx="5258576" cy="5025349"/>
                      </a:xfrm>
                      <a:prstGeom prst="rect">
                        <a:avLst/>
                      </a:prstGeom>
                      <a:noFill/>
                    </p:spPr>
                  </p:pic>
                </p:oleObj>
              </mc:Fallback>
            </mc:AlternateContent>
          </a:graphicData>
        </a:graphic>
      </p:graphicFrame>
      <p:grpSp>
        <p:nvGrpSpPr>
          <p:cNvPr id="84" name="组合 83">
            <a:extLst>
              <a:ext uri="{FF2B5EF4-FFF2-40B4-BE49-F238E27FC236}">
                <a16:creationId xmlns:a16="http://schemas.microsoft.com/office/drawing/2014/main" id="{19672502-7D6B-3321-CCF7-35C882EEC395}"/>
              </a:ext>
            </a:extLst>
          </p:cNvPr>
          <p:cNvGrpSpPr/>
          <p:nvPr/>
        </p:nvGrpSpPr>
        <p:grpSpPr>
          <a:xfrm>
            <a:off x="6590663" y="4562138"/>
            <a:ext cx="4918333" cy="2057559"/>
            <a:chOff x="6895168" y="3096133"/>
            <a:chExt cx="4913883" cy="2231530"/>
          </a:xfrm>
        </p:grpSpPr>
        <p:sp>
          <p:nvSpPr>
            <p:cNvPr id="85" name="TextBox 10">
              <a:extLst>
                <a:ext uri="{FF2B5EF4-FFF2-40B4-BE49-F238E27FC236}">
                  <a16:creationId xmlns:a16="http://schemas.microsoft.com/office/drawing/2014/main" id="{7EA3BD8E-9F79-ED56-6839-C26F1944BF65}"/>
                </a:ext>
              </a:extLst>
            </p:cNvPr>
            <p:cNvSpPr txBox="1"/>
            <p:nvPr/>
          </p:nvSpPr>
          <p:spPr>
            <a:xfrm>
              <a:off x="7167296" y="3313497"/>
              <a:ext cx="4320480"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在</a:t>
              </a:r>
              <a:r>
                <a:rPr kumimoji="1" lang="en-US" altLang="zh-CN" sz="2400" b="1" dirty="0" err="1">
                  <a:solidFill>
                    <a:srgbClr val="000000"/>
                  </a:solidFill>
                  <a:latin typeface="Times New Roman" panose="02020603050405020304" pitchFamily="18" charset="0"/>
                  <a:ea typeface="宋体" panose="02010600030101010101" pitchFamily="2" charset="-122"/>
                </a:rPr>
                <a:t>dq</a:t>
              </a:r>
              <a:r>
                <a:rPr kumimoji="1" lang="zh-CN" altLang="en-US" sz="2400" b="1" dirty="0">
                  <a:solidFill>
                    <a:srgbClr val="000000"/>
                  </a:solidFill>
                  <a:latin typeface="Times New Roman" panose="02020603050405020304" pitchFamily="18" charset="0"/>
                  <a:ea typeface="宋体" panose="02010600030101010101" pitchFamily="2" charset="-122"/>
                </a:rPr>
                <a:t>坐标系下的电压方程</a:t>
              </a:r>
            </a:p>
          </p:txBody>
        </p:sp>
        <mc:AlternateContent xmlns:mc="http://schemas.openxmlformats.org/markup-compatibility/2006" xmlns:a14="http://schemas.microsoft.com/office/drawing/2010/main">
          <mc:Choice Requires="a14">
            <p:sp>
              <p:nvSpPr>
                <p:cNvPr id="86" name="TextBox 11">
                  <a:extLst>
                    <a:ext uri="{FF2B5EF4-FFF2-40B4-BE49-F238E27FC236}">
                      <a16:creationId xmlns:a16="http://schemas.microsoft.com/office/drawing/2014/main" id="{69CDDE4D-608D-5292-74AE-158400CB3318}"/>
                    </a:ext>
                  </a:extLst>
                </p:cNvPr>
                <p:cNvSpPr txBox="1"/>
                <p:nvPr/>
              </p:nvSpPr>
              <p:spPr>
                <a:xfrm>
                  <a:off x="7134053" y="3877299"/>
                  <a:ext cx="4674998" cy="1254702"/>
                </a:xfrm>
                <a:prstGeom prst="rect">
                  <a:avLst/>
                </a:prstGeom>
                <a:noFill/>
              </p:spPr>
              <p:txBody>
                <a:bodyPr wrap="none" lIns="0" tIns="0" rIns="0" bIns="0" rtlCol="0">
                  <a:spAutoFit/>
                </a:bodyPr>
                <a:lstStyle/>
                <a:p>
                  <a:pPr fontAlgn="base">
                    <a:spcBef>
                      <a:spcPct val="0"/>
                    </a:spcBef>
                    <a:spcAft>
                      <a:spcPct val="0"/>
                    </a:spcAft>
                  </a:pPr>
                  <a14:m>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𝒖</m:t>
                          </m:r>
                        </m:e>
                        <m:sub>
                          <m:r>
                            <a:rPr kumimoji="1" lang="en-US" altLang="zh-CN" sz="2400" b="1" i="1">
                              <a:solidFill>
                                <a:srgbClr val="000000"/>
                              </a:solidFill>
                              <a:latin typeface="Cambria Math" panose="02040503050406030204" pitchFamily="18" charset="0"/>
                            </a:rPr>
                            <m:t>𝒅</m:t>
                          </m:r>
                        </m:sub>
                      </m:sSub>
                    </m:oMath>
                  </a14:m>
                  <a:r>
                    <a:rPr kumimoji="1" lang="en-US" altLang="zh-CN" sz="2400" b="1" i="1" dirty="0">
                      <a:solidFill>
                        <a:srgbClr val="000000"/>
                      </a:solidFill>
                      <a:latin typeface="Cambria Math" panose="02040503050406030204" pitchFamily="18" charset="0"/>
                      <a:ea typeface="宋体" panose="02010600030101010101" pitchFamily="2" charset="-122"/>
                    </a:rPr>
                    <a:t>=</a:t>
                  </a:r>
                  <a:r>
                    <a:rPr kumimoji="1" lang="en-US" altLang="zh-CN" sz="2400" b="1" i="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𝑹</m:t>
                      </m:r>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f>
                        <m:fPr>
                          <m:ctrlPr>
                            <a:rPr kumimoji="1" lang="en-US" altLang="zh-CN" sz="2400" b="1" i="1" smtClean="0">
                              <a:solidFill>
                                <a:srgbClr val="000000"/>
                              </a:solidFill>
                              <a:latin typeface="Cambria Math" panose="02040503050406030204" pitchFamily="18" charset="0"/>
                            </a:rPr>
                          </m:ctrlPr>
                        </m:fPr>
                        <m:num>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𝒅𝒊</m:t>
                              </m:r>
                            </m:e>
                            <m:sub>
                              <m:r>
                                <a:rPr kumimoji="1" lang="en-US" altLang="zh-CN" sz="2400" b="1" i="1" smtClean="0">
                                  <a:solidFill>
                                    <a:srgbClr val="000000"/>
                                  </a:solidFill>
                                  <a:latin typeface="Cambria Math" panose="02040503050406030204" pitchFamily="18" charset="0"/>
                                </a:rPr>
                                <m:t>𝒅</m:t>
                              </m:r>
                            </m:sub>
                          </m:sSub>
                        </m:num>
                        <m:den>
                          <m:r>
                            <a:rPr kumimoji="1" lang="en-US" altLang="zh-CN" sz="2400" b="1" i="1" smtClean="0">
                              <a:solidFill>
                                <a:srgbClr val="000000"/>
                              </a:solidFill>
                              <a:latin typeface="Cambria Math" panose="02040503050406030204" pitchFamily="18" charset="0"/>
                            </a:rPr>
                            <m:t>𝒅𝒕</m:t>
                          </m:r>
                        </m:den>
                      </m:f>
                      <m:r>
                        <a:rPr kumimoji="1" lang="en-US" altLang="zh-CN" sz="2400" b="1" i="1" smtClean="0">
                          <a:solidFill>
                            <a:srgbClr val="000000"/>
                          </a:solidFill>
                          <a:latin typeface="Cambria Math" panose="02040503050406030204" pitchFamily="18" charset="0"/>
                        </a:rPr>
                        <m:t>−</m:t>
                      </m:r>
                      <m:r>
                        <a:rPr kumimoji="1" lang="zh-CN" altLang="en-US" sz="2400" b="1" i="1" smtClean="0">
                          <a:solidFill>
                            <a:srgbClr val="000000"/>
                          </a:solidFill>
                          <a:latin typeface="Cambria Math" panose="02040503050406030204" pitchFamily="18" charset="0"/>
                        </a:rPr>
                        <m:t>𝝎</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oMath>
                  </a14:m>
                  <a:endParaRPr kumimoji="1" lang="en-US" altLang="zh-CN" sz="2400" b="1" i="1" dirty="0">
                    <a:solidFill>
                      <a:srgbClr val="000000"/>
                    </a:solidFill>
                    <a:latin typeface="Cambria Math" panose="02040503050406030204" pitchFamily="18" charset="0"/>
                    <a:ea typeface="宋体" panose="02010600030101010101" pitchFamily="2" charset="-122"/>
                  </a:endParaRPr>
                </a:p>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𝒖</m:t>
                            </m:r>
                          </m:e>
                          <m:sub>
                            <m:r>
                              <a:rPr kumimoji="1" lang="en-US" altLang="zh-CN" sz="2400" b="1" i="1" smtClean="0">
                                <a:solidFill>
                                  <a:srgbClr val="000000"/>
                                </a:solidFill>
                                <a:latin typeface="Cambria Math" panose="02040503050406030204" pitchFamily="18" charset="0"/>
                              </a:rPr>
                              <m:t>𝒒</m:t>
                            </m:r>
                          </m:sub>
                        </m:sSub>
                        <m:r>
                          <m:rPr>
                            <m:nor/>
                          </m:rPr>
                          <a:rPr kumimoji="1" lang="en-US" altLang="zh-CN" sz="2400" b="1" i="1" dirty="0">
                            <a:solidFill>
                              <a:srgbClr val="000000"/>
                            </a:solidFill>
                            <a:latin typeface="Cambria Math" panose="02040503050406030204" pitchFamily="18" charset="0"/>
                            <a:ea typeface="宋体" panose="02010600030101010101" pitchFamily="2" charset="-122"/>
                          </a:rPr>
                          <m:t>=</m:t>
                        </m:r>
                        <m:r>
                          <m:rPr>
                            <m:nor/>
                          </m:rPr>
                          <a:rPr kumimoji="1" lang="en-US" altLang="zh-CN" sz="2400" b="1" i="1" dirty="0">
                            <a:solidFill>
                              <a:srgbClr val="000000"/>
                            </a:solidFill>
                            <a:latin typeface="Times New Roman" panose="02020603050405020304" pitchFamily="18" charset="0"/>
                            <a:ea typeface="宋体" panose="02010600030101010101" pitchFamily="2" charset="-122"/>
                          </a:rPr>
                          <m:t> </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𝑹</m:t>
                        </m:r>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f>
                          <m:fPr>
                            <m:ctrlPr>
                              <a:rPr kumimoji="1" lang="en-US" altLang="zh-CN" sz="2400" b="1" i="1">
                                <a:solidFill>
                                  <a:srgbClr val="000000"/>
                                </a:solidFill>
                                <a:latin typeface="Cambria Math" panose="02040503050406030204" pitchFamily="18" charset="0"/>
                              </a:rPr>
                            </m:ctrlPr>
                          </m:fPr>
                          <m:num>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𝒅𝒊</m:t>
                                </m:r>
                              </m:e>
                              <m:sub>
                                <m:r>
                                  <a:rPr kumimoji="1" lang="en-US" altLang="zh-CN" sz="2400" b="1" i="1" smtClean="0">
                                    <a:solidFill>
                                      <a:srgbClr val="000000"/>
                                    </a:solidFill>
                                    <a:latin typeface="Cambria Math" panose="02040503050406030204" pitchFamily="18" charset="0"/>
                                  </a:rPr>
                                  <m:t>𝒒</m:t>
                                </m:r>
                              </m:sub>
                            </m:sSub>
                          </m:num>
                          <m:den>
                            <m:r>
                              <a:rPr kumimoji="1" lang="en-US" altLang="zh-CN" sz="2400" b="1" i="1">
                                <a:solidFill>
                                  <a:srgbClr val="000000"/>
                                </a:solidFill>
                                <a:latin typeface="Cambria Math" panose="02040503050406030204" pitchFamily="18" charset="0"/>
                              </a:rPr>
                              <m:t>𝒅𝒕</m:t>
                            </m:r>
                          </m:den>
                        </m:f>
                        <m:r>
                          <a:rPr kumimoji="1" lang="en-US" altLang="zh-CN" sz="2400" b="1" i="1" smtClean="0">
                            <a:solidFill>
                              <a:srgbClr val="000000"/>
                            </a:solidFill>
                            <a:latin typeface="Cambria Math" panose="02040503050406030204" pitchFamily="18" charset="0"/>
                          </a:rPr>
                          <m:t>+</m:t>
                        </m:r>
                        <m:r>
                          <a:rPr kumimoji="1" lang="zh-CN" altLang="en-US" sz="2400" b="1" i="1">
                            <a:solidFill>
                              <a:srgbClr val="000000"/>
                            </a:solidFill>
                            <a:latin typeface="Cambria Math" panose="02040503050406030204" pitchFamily="18" charset="0"/>
                          </a:rPr>
                          <m:t>𝝎</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m:t>
                        </m:r>
                        <m:r>
                          <a:rPr kumimoji="1" lang="zh-CN" altLang="en-US" sz="2400" b="1" i="1">
                            <a:solidFill>
                              <a:srgbClr val="000000"/>
                            </a:solidFill>
                            <a:latin typeface="Cambria Math" panose="02040503050406030204" pitchFamily="18" charset="0"/>
                          </a:rPr>
                          <m:t>𝝎</m:t>
                        </m:r>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86" name="TextBox 11">
                  <a:extLst>
                    <a:ext uri="{FF2B5EF4-FFF2-40B4-BE49-F238E27FC236}">
                      <a16:creationId xmlns:a16="http://schemas.microsoft.com/office/drawing/2014/main" id="{69CDDE4D-608D-5292-74AE-158400CB3318}"/>
                    </a:ext>
                  </a:extLst>
                </p:cNvPr>
                <p:cNvSpPr txBox="1">
                  <a:spLocks noRot="1" noChangeAspect="1" noMove="1" noResize="1" noEditPoints="1" noAdjustHandles="1" noChangeArrowheads="1" noChangeShapeType="1" noTextEdit="1"/>
                </p:cNvSpPr>
                <p:nvPr/>
              </p:nvSpPr>
              <p:spPr>
                <a:xfrm>
                  <a:off x="7134053" y="3877299"/>
                  <a:ext cx="4674998" cy="1254702"/>
                </a:xfrm>
                <a:prstGeom prst="rect">
                  <a:avLst/>
                </a:prstGeom>
                <a:blipFill>
                  <a:blip r:embed="rId6"/>
                  <a:stretch>
                    <a:fillRect t="-1587" b="-7407"/>
                  </a:stretch>
                </a:blipFill>
              </p:spPr>
              <p:txBody>
                <a:bodyPr/>
                <a:lstStyle/>
                <a:p>
                  <a:r>
                    <a:rPr lang="zh-CN" altLang="en-US">
                      <a:noFill/>
                    </a:rPr>
                    <a:t> </a:t>
                  </a:r>
                </a:p>
              </p:txBody>
            </p:sp>
          </mc:Fallback>
        </mc:AlternateContent>
        <p:sp>
          <p:nvSpPr>
            <p:cNvPr id="87" name="Rectangle: Rounded Corners 20">
              <a:extLst>
                <a:ext uri="{FF2B5EF4-FFF2-40B4-BE49-F238E27FC236}">
                  <a16:creationId xmlns:a16="http://schemas.microsoft.com/office/drawing/2014/main" id="{992D8EF7-C16E-6348-177A-05935F34BE66}"/>
                </a:ext>
              </a:extLst>
            </p:cNvPr>
            <p:cNvSpPr/>
            <p:nvPr/>
          </p:nvSpPr>
          <p:spPr bwMode="auto">
            <a:xfrm>
              <a:off x="6895168" y="3096133"/>
              <a:ext cx="4913883" cy="2231530"/>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cxnSp>
        <p:nvCxnSpPr>
          <p:cNvPr id="88" name="直线连接符 16">
            <a:extLst>
              <a:ext uri="{FF2B5EF4-FFF2-40B4-BE49-F238E27FC236}">
                <a16:creationId xmlns:a16="http://schemas.microsoft.com/office/drawing/2014/main" id="{6BFA5F7F-E393-2DF4-8912-A04A8ABF3D37}"/>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818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系统结构与工作原理</a:t>
            </a:r>
          </a:p>
        </p:txBody>
      </p:sp>
      <p:graphicFrame>
        <p:nvGraphicFramePr>
          <p:cNvPr id="4" name="对象 3">
            <a:extLst>
              <a:ext uri="{FF2B5EF4-FFF2-40B4-BE49-F238E27FC236}">
                <a16:creationId xmlns:a16="http://schemas.microsoft.com/office/drawing/2014/main" id="{E72830DA-56FB-65D8-20F7-E5C261CBA83B}"/>
              </a:ext>
            </a:extLst>
          </p:cNvPr>
          <p:cNvGraphicFramePr>
            <a:graphicFrameLocks noChangeAspect="1"/>
          </p:cNvGraphicFramePr>
          <p:nvPr>
            <p:extLst>
              <p:ext uri="{D42A27DB-BD31-4B8C-83A1-F6EECF244321}">
                <p14:modId xmlns:p14="http://schemas.microsoft.com/office/powerpoint/2010/main" val="1830935124"/>
              </p:ext>
            </p:extLst>
          </p:nvPr>
        </p:nvGraphicFramePr>
        <p:xfrm>
          <a:off x="0" y="2043194"/>
          <a:ext cx="7137399" cy="3985685"/>
        </p:xfrm>
        <a:graphic>
          <a:graphicData uri="http://schemas.openxmlformats.org/presentationml/2006/ole">
            <mc:AlternateContent xmlns:mc="http://schemas.openxmlformats.org/markup-compatibility/2006">
              <mc:Choice xmlns:v="urn:schemas-microsoft-com:vml" Requires="v">
                <p:oleObj name="Visio" r:id="rId4" imgW="4998957" imgH="2796645" progId="Visio.Drawing.15">
                  <p:embed/>
                </p:oleObj>
              </mc:Choice>
              <mc:Fallback>
                <p:oleObj name="Visio" r:id="rId4" imgW="4998957" imgH="279664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43194"/>
                        <a:ext cx="7137399" cy="3985685"/>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EFDB9445-DEAD-F80F-5659-077E0585FEB5}"/>
              </a:ext>
            </a:extLst>
          </p:cNvPr>
          <p:cNvSpPr txBox="1"/>
          <p:nvPr/>
        </p:nvSpPr>
        <p:spPr>
          <a:xfrm>
            <a:off x="7288517" y="1500984"/>
            <a:ext cx="4648308" cy="4801314"/>
          </a:xfrm>
          <a:prstGeom prst="rect">
            <a:avLst/>
          </a:prstGeom>
          <a:noFill/>
        </p:spPr>
        <p:txBody>
          <a:bodyPr wrap="square">
            <a:spAutoFit/>
          </a:bodyPr>
          <a:lstStyle/>
          <a:p>
            <a:pPr marL="171450" indent="-171450">
              <a:buFont typeface="Wingdings" panose="05000000000000000000" pitchFamily="2" charset="2"/>
              <a:buChar char="Ø"/>
            </a:pP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双环调节</a:t>
            </a:r>
            <a:endPar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buFont typeface="Wingdings" panose="05000000000000000000" pitchFamily="2" charset="2"/>
              <a:buChar char="Ø"/>
            </a:pPr>
            <a:endPar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buFont typeface="Wingdings" panose="05000000000000000000" pitchFamily="2" charset="2"/>
              <a:buChar char="Ø"/>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转速环</a:t>
            </a:r>
            <a:r>
              <a:rPr lang="en-US" altLang="zh-CN" sz="2400" dirty="0">
                <a:solidFill>
                  <a:srgbClr val="000000"/>
                </a:solidFill>
                <a:effectLst/>
                <a:latin typeface="Times New Roman" panose="02020603050405020304" pitchFamily="18" charset="0"/>
                <a:ea typeface="宋体" panose="02010600030101010101" pitchFamily="2" charset="-122"/>
              </a:rPr>
              <a:t>PI</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调节器是实现转速闭环的控制器</a:t>
            </a: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171450" indent="-171450">
              <a:buFont typeface="Wingdings" panose="05000000000000000000" pitchFamily="2" charset="2"/>
              <a:buChar char="Ø"/>
            </a:pPr>
            <a:endPar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buFont typeface="Wingdings" panose="05000000000000000000" pitchFamily="2" charset="2"/>
              <a:buChar char="Ø"/>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电流环</a:t>
            </a:r>
            <a:r>
              <a:rPr lang="en-US" altLang="zh-CN" sz="2400" dirty="0">
                <a:solidFill>
                  <a:srgbClr val="000000"/>
                </a:solidFill>
                <a:effectLst/>
                <a:latin typeface="Times New Roman" panose="02020603050405020304" pitchFamily="18" charset="0"/>
                <a:ea typeface="宋体" panose="02010600030101010101" pitchFamily="2" charset="-122"/>
              </a:rPr>
              <a:t>PI</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调节器</a:t>
            </a: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轴电流，</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a:t>
            </a: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轴电流调节），在同步旋转坐标系下进行控制</a:t>
            </a: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171450" indent="-171450">
              <a:buFont typeface="Wingdings" panose="05000000000000000000" pitchFamily="2" charset="2"/>
              <a:buChar char="Ø"/>
            </a:pP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相应的坐标变换（</a:t>
            </a:r>
            <a:r>
              <a:rPr lang="en-US" altLang="zh-CN" sz="24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Clark,Park,IPark</a:t>
            </a: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171450" indent="-171450">
              <a:buFont typeface="Wingdings" panose="05000000000000000000" pitchFamily="2" charset="2"/>
              <a:buChar char="Ø"/>
            </a:pP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171450" indent="-171450">
              <a:buFont typeface="Wingdings" panose="05000000000000000000" pitchFamily="2" charset="2"/>
              <a:buChar char="Ø"/>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buFont typeface="Wingdings" panose="05000000000000000000" pitchFamily="2" charset="2"/>
              <a:buChar char="Ø"/>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SVPWM</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控制策略</a:t>
            </a:r>
            <a:endParaRPr lang="zh-CN" altLang="en-US" sz="2400" dirty="0"/>
          </a:p>
        </p:txBody>
      </p:sp>
      <p:cxnSp>
        <p:nvCxnSpPr>
          <p:cNvPr id="7" name="直线连接符 16">
            <a:extLst>
              <a:ext uri="{FF2B5EF4-FFF2-40B4-BE49-F238E27FC236}">
                <a16:creationId xmlns:a16="http://schemas.microsoft.com/office/drawing/2014/main" id="{28DED8CD-47A2-63D0-16DE-D7E77FF70D78}"/>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584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1019907" y="760726"/>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1E8D4925-3D68-B2D0-88FA-AAA7453B7E7A}"/>
              </a:ext>
            </a:extLst>
          </p:cNvPr>
          <p:cNvPicPr>
            <a:picLocks noChangeAspect="1"/>
          </p:cNvPicPr>
          <p:nvPr/>
        </p:nvPicPr>
        <p:blipFill>
          <a:blip r:embed="rId4"/>
          <a:stretch>
            <a:fillRect/>
          </a:stretch>
        </p:blipFill>
        <p:spPr>
          <a:xfrm>
            <a:off x="2427284" y="1944914"/>
            <a:ext cx="7587449" cy="2858527"/>
          </a:xfrm>
          <a:prstGeom prst="rect">
            <a:avLst/>
          </a:prstGeom>
        </p:spPr>
      </p:pic>
      <p:sp>
        <p:nvSpPr>
          <p:cNvPr id="11" name="文本框 10">
            <a:extLst>
              <a:ext uri="{FF2B5EF4-FFF2-40B4-BE49-F238E27FC236}">
                <a16:creationId xmlns:a16="http://schemas.microsoft.com/office/drawing/2014/main" id="{4A39B3D3-AE77-57CC-6CC8-236630C126A5}"/>
              </a:ext>
            </a:extLst>
          </p:cNvPr>
          <p:cNvSpPr txBox="1"/>
          <p:nvPr/>
        </p:nvSpPr>
        <p:spPr>
          <a:xfrm>
            <a:off x="1645326" y="4937499"/>
            <a:ext cx="9371862" cy="1938992"/>
          </a:xfrm>
          <a:prstGeom prst="rect">
            <a:avLst/>
          </a:prstGeom>
          <a:noFill/>
        </p:spPr>
        <p:txBody>
          <a:bodyPr wrap="square">
            <a:spAutoFit/>
          </a:bodyPr>
          <a:lstStyle/>
          <a:p>
            <a:pPr marL="285750" indent="-285750">
              <a:buFont typeface="Wingdings" panose="05000000000000000000" pitchFamily="2" charset="2"/>
              <a:buChar char="Ø"/>
            </a:pPr>
            <a:r>
              <a:rPr lang="en-US" altLang="zh-CN" sz="2400" dirty="0" err="1">
                <a:solidFill>
                  <a:srgbClr val="000000"/>
                </a:solidFill>
                <a:effectLst/>
                <a:latin typeface="黑体" panose="02010609060101010101" pitchFamily="49" charset="-122"/>
                <a:ea typeface="黑体" panose="02010609060101010101" pitchFamily="49" charset="-122"/>
                <a:cs typeface="等线" panose="02010600030101010101" pitchFamily="2" charset="-122"/>
              </a:rPr>
              <a:t>定子结构与普通交流电机</a:t>
            </a:r>
            <a:r>
              <a:rPr lang="zh-CN" altLang="en-US" sz="2400" dirty="0">
                <a:solidFill>
                  <a:srgbClr val="000000"/>
                </a:solidFill>
                <a:effectLst/>
                <a:latin typeface="黑体" panose="02010609060101010101" pitchFamily="49" charset="-122"/>
                <a:ea typeface="黑体" panose="02010609060101010101" pitchFamily="49" charset="-122"/>
                <a:cs typeface="等线" panose="02010600030101010101" pitchFamily="2" charset="-122"/>
              </a:rPr>
              <a:t>相同；</a:t>
            </a:r>
            <a:endParaRPr lang="en-US" altLang="zh-CN" sz="2400" dirty="0">
              <a:solidFill>
                <a:srgbClr val="000000"/>
              </a:solidFill>
              <a:effectLst/>
              <a:latin typeface="黑体" panose="02010609060101010101" pitchFamily="49" charset="-122"/>
              <a:ea typeface="黑体" panose="02010609060101010101" pitchFamily="49" charset="-122"/>
              <a:cs typeface="等线" panose="02010600030101010101" pitchFamily="2" charset="-122"/>
            </a:endParaRPr>
          </a:p>
          <a:p>
            <a:pPr marL="285750" indent="-285750">
              <a:buFont typeface="Wingdings" panose="05000000000000000000" pitchFamily="2" charset="2"/>
              <a:buChar char="Ø"/>
            </a:pPr>
            <a:r>
              <a:rPr lang="zh-CN" altLang="en-US" sz="2400" dirty="0">
                <a:solidFill>
                  <a:srgbClr val="0000FF"/>
                </a:solidFill>
              </a:rPr>
              <a:t>转子上安装永磁体，无电刷和集电环，不需要无功励磁电流，功率因数高</a:t>
            </a:r>
            <a:endParaRPr lang="en-US" altLang="zh-CN" sz="2400" dirty="0">
              <a:solidFill>
                <a:srgbClr val="0000FF"/>
              </a:solidFill>
            </a:endParaRPr>
          </a:p>
          <a:p>
            <a:pPr marL="285750" indent="-285750">
              <a:buFont typeface="Wingdings" panose="05000000000000000000" pitchFamily="2" charset="2"/>
              <a:buChar char="Ø"/>
            </a:pPr>
            <a:r>
              <a:rPr lang="zh-CN" altLang="en-US" sz="2400" dirty="0"/>
              <a:t>损耗小，效率高，体积小，性能高</a:t>
            </a:r>
            <a:endParaRPr lang="en-US" altLang="zh-CN" sz="2400" dirty="0"/>
          </a:p>
          <a:p>
            <a:pPr marL="285750" indent="-285750">
              <a:buFont typeface="Wingdings" panose="05000000000000000000" pitchFamily="2" charset="2"/>
              <a:buChar char="Ø"/>
            </a:pPr>
            <a:r>
              <a:rPr lang="zh-CN" altLang="en-US" sz="2400" dirty="0">
                <a:solidFill>
                  <a:srgbClr val="0000FF"/>
                </a:solidFill>
              </a:rPr>
              <a:t>广泛应用于新能源车辆、机器人伺服、航空航天器驱动</a:t>
            </a:r>
            <a:endParaRPr lang="en-US" altLang="zh-CN" sz="2000" dirty="0"/>
          </a:p>
        </p:txBody>
      </p:sp>
      <p:sp>
        <p:nvSpPr>
          <p:cNvPr id="13" name="矩形: 圆角 12">
            <a:extLst>
              <a:ext uri="{FF2B5EF4-FFF2-40B4-BE49-F238E27FC236}">
                <a16:creationId xmlns:a16="http://schemas.microsoft.com/office/drawing/2014/main" id="{15100F29-AEEE-2EC9-555F-68A52B295CE3}"/>
              </a:ext>
            </a:extLst>
          </p:cNvPr>
          <p:cNvSpPr/>
          <p:nvPr/>
        </p:nvSpPr>
        <p:spPr>
          <a:xfrm>
            <a:off x="372518" y="921774"/>
            <a:ext cx="259959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永磁同步电机的结构</a:t>
            </a:r>
          </a:p>
        </p:txBody>
      </p:sp>
    </p:spTree>
    <p:extLst>
      <p:ext uri="{BB962C8B-B14F-4D97-AF65-F5344CB8AC3E}">
        <p14:creationId xmlns:p14="http://schemas.microsoft.com/office/powerpoint/2010/main" val="1943599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系统结构与工作原理</a:t>
            </a:r>
          </a:p>
        </p:txBody>
      </p:sp>
      <p:sp>
        <p:nvSpPr>
          <p:cNvPr id="3" name="TextBox 6">
            <a:extLst>
              <a:ext uri="{FF2B5EF4-FFF2-40B4-BE49-F238E27FC236}">
                <a16:creationId xmlns:a16="http://schemas.microsoft.com/office/drawing/2014/main" id="{3CC86189-D7A0-AC25-C3A2-8BE410570ED5}"/>
              </a:ext>
            </a:extLst>
          </p:cNvPr>
          <p:cNvSpPr txBox="1"/>
          <p:nvPr/>
        </p:nvSpPr>
        <p:spPr>
          <a:xfrm>
            <a:off x="1261563" y="2076183"/>
            <a:ext cx="4320480"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电磁转矩公式为</a:t>
            </a:r>
          </a:p>
        </p:txBody>
      </p:sp>
      <mc:AlternateContent xmlns:mc="http://schemas.openxmlformats.org/markup-compatibility/2006" xmlns:a14="http://schemas.microsoft.com/office/drawing/2010/main">
        <mc:Choice Requires="a14">
          <p:sp>
            <p:nvSpPr>
              <p:cNvPr id="5" name="Rectangle 7">
                <a:extLst>
                  <a:ext uri="{FF2B5EF4-FFF2-40B4-BE49-F238E27FC236}">
                    <a16:creationId xmlns:a16="http://schemas.microsoft.com/office/drawing/2014/main" id="{069EF804-66E2-5448-1B50-20AEE74A7163}"/>
                  </a:ext>
                </a:extLst>
              </p:cNvPr>
              <p:cNvSpPr/>
              <p:nvPr/>
            </p:nvSpPr>
            <p:spPr>
              <a:xfrm>
                <a:off x="3730443" y="2098425"/>
                <a:ext cx="4392624" cy="1382814"/>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left"/>
                    </m:oMathParaPr>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𝑻</m:t>
                          </m:r>
                        </m:e>
                        <m:sub>
                          <m:r>
                            <a:rPr kumimoji="1" lang="en-US" altLang="zh-CN" sz="2400" b="1" i="1" smtClean="0">
                              <a:solidFill>
                                <a:srgbClr val="000000"/>
                              </a:solidFill>
                              <a:latin typeface="Cambria Math" panose="02040503050406030204" pitchFamily="18" charset="0"/>
                            </a:rPr>
                            <m:t>𝒆</m:t>
                          </m:r>
                        </m:sub>
                      </m:sSub>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000000"/>
                          </a:solidFill>
                          <a:latin typeface="Cambria Math" panose="02040503050406030204" pitchFamily="18" charset="0"/>
                        </a:rPr>
                        <m:t>𝟏</m:t>
                      </m:r>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000000"/>
                          </a:solidFill>
                          <a:latin typeface="Cambria Math" panose="02040503050406030204" pitchFamily="18" charset="0"/>
                        </a:rPr>
                        <m:t>𝟓</m:t>
                      </m:r>
                      <m:r>
                        <a:rPr kumimoji="1" lang="en-US" altLang="zh-CN" sz="2400" b="1" i="1" smtClean="0">
                          <a:solidFill>
                            <a:srgbClr val="000000"/>
                          </a:solidFill>
                          <a:latin typeface="Cambria Math" panose="02040503050406030204" pitchFamily="18" charset="0"/>
                        </a:rPr>
                        <m:t>𝑷</m:t>
                      </m:r>
                      <m:d>
                        <m:dPr>
                          <m:ctrlPr>
                            <a:rPr kumimoji="1" lang="en-US" altLang="zh-CN" sz="2400" b="1" i="1" smtClean="0">
                              <a:solidFill>
                                <a:srgbClr val="000000"/>
                              </a:solidFill>
                              <a:latin typeface="Cambria Math" panose="02040503050406030204" pitchFamily="18" charset="0"/>
                            </a:rPr>
                          </m:ctrlPr>
                        </m:dPr>
                        <m:e>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𝒅</m:t>
                              </m:r>
                            </m:sub>
                          </m:sSub>
                        </m:e>
                      </m:d>
                    </m:oMath>
                  </m:oMathPara>
                </a14:m>
                <a:endParaRPr kumimoji="1" lang="en-US" altLang="zh-CN" sz="2400" b="1" i="1" dirty="0">
                  <a:solidFill>
                    <a:srgbClr val="000000"/>
                  </a:solidFill>
                  <a:latin typeface="Times New Roman" panose="02020603050405020304" pitchFamily="18" charset="0"/>
                  <a:ea typeface="宋体" panose="02010600030101010101" pitchFamily="2" charset="-122"/>
                </a:endParaRPr>
              </a:p>
              <a:p>
                <a:pPr fontAlgn="base">
                  <a:spcBef>
                    <a:spcPct val="0"/>
                  </a:spcBef>
                  <a:spcAft>
                    <a:spcPct val="0"/>
                  </a:spcAft>
                </a:pPr>
                <a:r>
                  <a:rPr kumimoji="1" lang="en-US" altLang="zh-CN" sz="2400" b="1" i="1" dirty="0">
                    <a:solidFill>
                      <a:srgbClr val="000000"/>
                    </a:solidFill>
                    <a:latin typeface="Times New Roman" panose="02020603050405020304" pitchFamily="18" charset="0"/>
                    <a:ea typeface="宋体" panose="02010600030101010101" pitchFamily="2" charset="-122"/>
                  </a:rPr>
                  <a:t>= 1.5</a:t>
                </a:r>
                <a14:m>
                  <m:oMath xmlns:m="http://schemas.openxmlformats.org/officeDocument/2006/math">
                    <m:r>
                      <a:rPr kumimoji="1" lang="en-US" altLang="zh-CN" sz="2400" b="1" i="1">
                        <a:solidFill>
                          <a:srgbClr val="000000"/>
                        </a:solidFill>
                        <a:latin typeface="Cambria Math" panose="02040503050406030204" pitchFamily="18" charset="0"/>
                      </a:rPr>
                      <m:t>𝑷</m:t>
                    </m:r>
                    <m:d>
                      <m:dPr>
                        <m:ctrlPr>
                          <a:rPr kumimoji="1" lang="en-US" altLang="zh-CN" sz="2400" b="1" i="1">
                            <a:solidFill>
                              <a:srgbClr val="000000"/>
                            </a:solidFill>
                            <a:latin typeface="Cambria Math" panose="02040503050406030204" pitchFamily="18" charset="0"/>
                          </a:rPr>
                        </m:ctrlPr>
                      </m:dPr>
                      <m:e>
                        <m:sSub>
                          <m:sSubPr>
                            <m:ctrlPr>
                              <a:rPr kumimoji="1" lang="en-US" altLang="zh-CN" sz="2400" b="1" i="1" smtClean="0">
                                <a:solidFill>
                                  <a:srgbClr val="FF0000"/>
                                </a:solidFill>
                                <a:latin typeface="Cambria Math" panose="02040503050406030204" pitchFamily="18" charset="0"/>
                              </a:rPr>
                            </m:ctrlPr>
                          </m:sSubPr>
                          <m:e>
                            <m:r>
                              <a:rPr kumimoji="1" lang="zh-CN" altLang="en-US" sz="2400" b="1" i="1">
                                <a:solidFill>
                                  <a:srgbClr val="FF0000"/>
                                </a:solidFill>
                                <a:latin typeface="Cambria Math" panose="02040503050406030204" pitchFamily="18" charset="0"/>
                              </a:rPr>
                              <m:t>𝝍</m:t>
                            </m:r>
                          </m:e>
                          <m:sub>
                            <m:r>
                              <a:rPr kumimoji="1" lang="en-US" altLang="zh-CN" sz="2400" b="1" i="1" smtClean="0">
                                <a:solidFill>
                                  <a:srgbClr val="FF0000"/>
                                </a:solidFill>
                                <a:latin typeface="Cambria Math" panose="02040503050406030204" pitchFamily="18" charset="0"/>
                              </a:rPr>
                              <m:t>𝒇</m:t>
                            </m:r>
                          </m:sub>
                        </m:sSub>
                        <m:sSub>
                          <m:sSubPr>
                            <m:ctrlPr>
                              <a:rPr kumimoji="1" lang="en-US" altLang="zh-CN" sz="2400" b="1" i="1">
                                <a:solidFill>
                                  <a:srgbClr val="FF0000"/>
                                </a:solidFill>
                                <a:latin typeface="Cambria Math" panose="02040503050406030204" pitchFamily="18" charset="0"/>
                              </a:rPr>
                            </m:ctrlPr>
                          </m:sSubPr>
                          <m:e>
                            <m:r>
                              <a:rPr kumimoji="1" lang="en-US" altLang="zh-CN" sz="2400" b="1" i="1">
                                <a:solidFill>
                                  <a:srgbClr val="FF0000"/>
                                </a:solidFill>
                                <a:latin typeface="Cambria Math" panose="02040503050406030204" pitchFamily="18" charset="0"/>
                              </a:rPr>
                              <m:t>𝒊</m:t>
                            </m:r>
                          </m:e>
                          <m:sub>
                            <m:r>
                              <a:rPr kumimoji="1" lang="en-US" altLang="zh-CN" sz="2400" b="1" i="1">
                                <a:solidFill>
                                  <a:srgbClr val="FF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a:solidFill>
                                  <a:srgbClr val="3333FF"/>
                                </a:solidFill>
                                <a:latin typeface="Cambria Math" panose="02040503050406030204" pitchFamily="18" charset="0"/>
                              </a:rPr>
                              <m:t>𝒅</m:t>
                            </m:r>
                          </m:sub>
                        </m:sSub>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smtClean="0">
                                <a:solidFill>
                                  <a:srgbClr val="3333FF"/>
                                </a:solidFill>
                                <a:latin typeface="Cambria Math" panose="02040503050406030204" pitchFamily="18" charset="0"/>
                              </a:rPr>
                              <m:t>𝒒</m:t>
                            </m:r>
                          </m:sub>
                        </m:sSub>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smtClean="0">
                                <a:solidFill>
                                  <a:srgbClr val="3333FF"/>
                                </a:solidFill>
                                <a:latin typeface="Cambria Math" panose="02040503050406030204" pitchFamily="18" charset="0"/>
                              </a:rPr>
                              <m:t>𝒅</m:t>
                            </m:r>
                          </m:sub>
                        </m:sSub>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𝒒</m:t>
                            </m:r>
                          </m:sub>
                        </m:sSub>
                      </m:e>
                    </m:d>
                  </m:oMath>
                </a14:m>
                <a:endParaRPr kumimoji="1" lang="en-US" altLang="zh-CN" sz="2400" b="1" i="1" dirty="0">
                  <a:solidFill>
                    <a:srgbClr val="000000"/>
                  </a:solidFill>
                  <a:latin typeface="Times New Roman" panose="02020603050405020304" pitchFamily="18" charset="0"/>
                  <a:ea typeface="宋体" panose="02010600030101010101" pitchFamily="2" charset="-122"/>
                </a:endParaRPr>
              </a:p>
              <a:p>
                <a:pPr fontAlgn="base">
                  <a:spcBef>
                    <a:spcPct val="0"/>
                  </a:spcBef>
                  <a:spcAft>
                    <a:spcPct val="0"/>
                  </a:spcAft>
                </a:pPr>
                <a:r>
                  <a:rPr kumimoji="1" lang="en-US" altLang="zh-CN" sz="2400" b="1" i="1" dirty="0">
                    <a:solidFill>
                      <a:srgbClr val="000000"/>
                    </a:solidFill>
                    <a:latin typeface="Times New Roman" panose="02020603050405020304" pitchFamily="18" charset="0"/>
                    <a:ea typeface="宋体" panose="02010600030101010101" pitchFamily="2" charset="-122"/>
                  </a:rPr>
                  <a:t>= 1.5</a:t>
                </a:r>
                <a14:m>
                  <m:oMath xmlns:m="http://schemas.openxmlformats.org/officeDocument/2006/math">
                    <m:r>
                      <a:rPr kumimoji="1" lang="en-US" altLang="zh-CN" sz="2400" b="1" i="1">
                        <a:solidFill>
                          <a:srgbClr val="000000"/>
                        </a:solidFill>
                        <a:latin typeface="Cambria Math" panose="02040503050406030204" pitchFamily="18" charset="0"/>
                      </a:rPr>
                      <m:t>𝑷</m:t>
                    </m:r>
                    <m:d>
                      <m:dPr>
                        <m:ctrlPr>
                          <a:rPr kumimoji="1" lang="en-US" altLang="zh-CN" sz="2400" b="1" i="1" smtClean="0">
                            <a:solidFill>
                              <a:schemeClr val="tx1"/>
                            </a:solidFill>
                            <a:latin typeface="Cambria Math" panose="02040503050406030204" pitchFamily="18" charset="0"/>
                          </a:rPr>
                        </m:ctrlPr>
                      </m:dPr>
                      <m:e>
                        <m:sSub>
                          <m:sSubPr>
                            <m:ctrlPr>
                              <a:rPr kumimoji="1" lang="en-US" altLang="zh-CN" sz="2400" b="1" i="1">
                                <a:solidFill>
                                  <a:schemeClr val="tx1"/>
                                </a:solidFill>
                                <a:latin typeface="Cambria Math" panose="02040503050406030204" pitchFamily="18" charset="0"/>
                              </a:rPr>
                            </m:ctrlPr>
                          </m:sSubPr>
                          <m:e>
                            <m:r>
                              <a:rPr kumimoji="1" lang="zh-CN" altLang="en-US" sz="2400" b="1" i="1">
                                <a:solidFill>
                                  <a:schemeClr val="tx1"/>
                                </a:solidFill>
                                <a:latin typeface="Cambria Math" panose="02040503050406030204" pitchFamily="18" charset="0"/>
                              </a:rPr>
                              <m:t>𝝍</m:t>
                            </m:r>
                          </m:e>
                          <m:sub>
                            <m:r>
                              <a:rPr kumimoji="1" lang="en-US" altLang="zh-CN" sz="2400" b="1" i="1">
                                <a:solidFill>
                                  <a:schemeClr val="tx1"/>
                                </a:solidFill>
                                <a:latin typeface="Cambria Math" panose="02040503050406030204" pitchFamily="18" charset="0"/>
                              </a:rPr>
                              <m:t>𝒇</m:t>
                            </m:r>
                          </m:sub>
                        </m:sSub>
                        <m:r>
                          <a:rPr kumimoji="1" lang="en-US" altLang="zh-CN" sz="2400" b="1" i="1">
                            <a:solidFill>
                              <a:schemeClr val="tx1"/>
                            </a:solidFill>
                            <a:latin typeface="Cambria Math" panose="02040503050406030204" pitchFamily="18" charset="0"/>
                          </a:rPr>
                          <m:t>+(</m:t>
                        </m:r>
                        <m:sSub>
                          <m:sSubPr>
                            <m:ctrlPr>
                              <a:rPr kumimoji="1" lang="en-US" altLang="zh-CN" sz="2400" b="1" i="1">
                                <a:solidFill>
                                  <a:schemeClr val="tx1"/>
                                </a:solidFill>
                                <a:latin typeface="Cambria Math" panose="02040503050406030204" pitchFamily="18" charset="0"/>
                              </a:rPr>
                            </m:ctrlPr>
                          </m:sSubPr>
                          <m:e>
                            <m:r>
                              <a:rPr kumimoji="1" lang="en-US" altLang="zh-CN" sz="2400" b="1" i="1">
                                <a:solidFill>
                                  <a:schemeClr val="tx1"/>
                                </a:solidFill>
                                <a:latin typeface="Cambria Math" panose="02040503050406030204" pitchFamily="18" charset="0"/>
                              </a:rPr>
                              <m:t>𝑳</m:t>
                            </m:r>
                          </m:e>
                          <m:sub>
                            <m:r>
                              <a:rPr kumimoji="1" lang="en-US" altLang="zh-CN" sz="2400" b="1" i="1">
                                <a:solidFill>
                                  <a:schemeClr val="tx1"/>
                                </a:solidFill>
                                <a:latin typeface="Cambria Math" panose="02040503050406030204" pitchFamily="18" charset="0"/>
                              </a:rPr>
                              <m:t>𝒅</m:t>
                            </m:r>
                          </m:sub>
                        </m:sSub>
                        <m:r>
                          <a:rPr kumimoji="1" lang="en-US" altLang="zh-CN" sz="2400" b="1" i="1">
                            <a:solidFill>
                              <a:schemeClr val="tx1"/>
                            </a:solidFill>
                            <a:latin typeface="Cambria Math" panose="02040503050406030204" pitchFamily="18" charset="0"/>
                          </a:rPr>
                          <m:t>−</m:t>
                        </m:r>
                        <m:sSub>
                          <m:sSubPr>
                            <m:ctrlPr>
                              <a:rPr kumimoji="1" lang="en-US" altLang="zh-CN" sz="2400" b="1" i="1">
                                <a:solidFill>
                                  <a:schemeClr val="tx1"/>
                                </a:solidFill>
                                <a:latin typeface="Cambria Math" panose="02040503050406030204" pitchFamily="18" charset="0"/>
                              </a:rPr>
                            </m:ctrlPr>
                          </m:sSubPr>
                          <m:e>
                            <m:r>
                              <a:rPr kumimoji="1" lang="en-US" altLang="zh-CN" sz="2400" b="1" i="1">
                                <a:solidFill>
                                  <a:schemeClr val="tx1"/>
                                </a:solidFill>
                                <a:latin typeface="Cambria Math" panose="02040503050406030204" pitchFamily="18" charset="0"/>
                              </a:rPr>
                              <m:t>𝑳</m:t>
                            </m:r>
                          </m:e>
                          <m:sub>
                            <m:r>
                              <a:rPr kumimoji="1" lang="en-US" altLang="zh-CN" sz="2400" b="1" i="1">
                                <a:solidFill>
                                  <a:schemeClr val="tx1"/>
                                </a:solidFill>
                                <a:latin typeface="Cambria Math" panose="02040503050406030204" pitchFamily="18" charset="0"/>
                              </a:rPr>
                              <m:t>𝒒</m:t>
                            </m:r>
                          </m:sub>
                        </m:sSub>
                        <m:r>
                          <a:rPr kumimoji="1" lang="en-US" altLang="zh-CN" sz="2400" b="1" i="1">
                            <a:solidFill>
                              <a:schemeClr val="tx1"/>
                            </a:solidFill>
                            <a:latin typeface="Cambria Math" panose="02040503050406030204" pitchFamily="18" charset="0"/>
                          </a:rPr>
                          <m:t>)</m:t>
                        </m:r>
                        <m:sSub>
                          <m:sSubPr>
                            <m:ctrlPr>
                              <a:rPr kumimoji="1" lang="en-US" altLang="zh-CN" sz="2400" b="1" i="1">
                                <a:solidFill>
                                  <a:schemeClr val="tx1"/>
                                </a:solidFill>
                                <a:latin typeface="Cambria Math" panose="02040503050406030204" pitchFamily="18" charset="0"/>
                              </a:rPr>
                            </m:ctrlPr>
                          </m:sSubPr>
                          <m:e>
                            <m:r>
                              <a:rPr kumimoji="1" lang="en-US" altLang="zh-CN" sz="2400" b="1" i="1">
                                <a:solidFill>
                                  <a:schemeClr val="tx1"/>
                                </a:solidFill>
                                <a:latin typeface="Cambria Math" panose="02040503050406030204" pitchFamily="18" charset="0"/>
                              </a:rPr>
                              <m:t>𝒊</m:t>
                            </m:r>
                          </m:e>
                          <m:sub>
                            <m:r>
                              <a:rPr kumimoji="1" lang="en-US" altLang="zh-CN" sz="2400" b="1" i="1">
                                <a:solidFill>
                                  <a:schemeClr val="tx1"/>
                                </a:solidFill>
                                <a:latin typeface="Cambria Math" panose="02040503050406030204" pitchFamily="18" charset="0"/>
                              </a:rPr>
                              <m:t>𝒅</m:t>
                            </m:r>
                          </m:sub>
                        </m:sSub>
                      </m:e>
                    </m:d>
                  </m:oMath>
                </a14:m>
                <a:r>
                  <a:rPr kumimoji="1" lang="zh-CN" altLang="en-US" sz="2400" b="1" i="1" dirty="0">
                    <a:solidFill>
                      <a:srgbClr val="000000"/>
                    </a:solidFill>
                    <a:latin typeface="Times New Roman" panose="02020603050405020304" pitchFamily="18" charset="0"/>
                    <a:ea typeface="宋体" panose="02010600030101010101" pitchFamily="2" charset="-122"/>
                  </a:rPr>
                  <a:t>*</a:t>
                </a:r>
                <a:r>
                  <a:rPr kumimoji="1" lang="en-US" altLang="zh-CN" sz="2400" b="1" dirty="0">
                    <a:solidFill>
                      <a:srgbClr val="3333FF"/>
                    </a:solidFill>
                  </a:rPr>
                  <a:t> </a:t>
                </a:r>
                <a14:m>
                  <m:oMath xmlns:m="http://schemas.openxmlformats.org/officeDocument/2006/math">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𝒒</m:t>
                        </m:r>
                      </m:sub>
                    </m:sSub>
                  </m:oMath>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5" name="Rectangle 7">
                <a:extLst>
                  <a:ext uri="{FF2B5EF4-FFF2-40B4-BE49-F238E27FC236}">
                    <a16:creationId xmlns:a16="http://schemas.microsoft.com/office/drawing/2014/main" id="{069EF804-66E2-5448-1B50-20AEE74A7163}"/>
                  </a:ext>
                </a:extLst>
              </p:cNvPr>
              <p:cNvSpPr>
                <a:spLocks noRot="1" noChangeAspect="1" noMove="1" noResize="1" noEditPoints="1" noAdjustHandles="1" noChangeArrowheads="1" noChangeShapeType="1" noTextEdit="1"/>
              </p:cNvSpPr>
              <p:nvPr/>
            </p:nvSpPr>
            <p:spPr>
              <a:xfrm>
                <a:off x="3730443" y="2098425"/>
                <a:ext cx="4392624" cy="1382814"/>
              </a:xfrm>
              <a:prstGeom prst="rect">
                <a:avLst/>
              </a:prstGeom>
              <a:blipFill>
                <a:blip r:embed="rId4"/>
                <a:stretch>
                  <a:fillRect l="-2219" b="-6167"/>
                </a:stretch>
              </a:blipFill>
            </p:spPr>
            <p:txBody>
              <a:bodyPr/>
              <a:lstStyle/>
              <a:p>
                <a:r>
                  <a:rPr lang="zh-CN" altLang="en-US">
                    <a:noFill/>
                  </a:rPr>
                  <a:t> </a:t>
                </a:r>
              </a:p>
            </p:txBody>
          </p:sp>
        </mc:Fallback>
      </mc:AlternateContent>
      <p:sp>
        <p:nvSpPr>
          <p:cNvPr id="11" name="Rectangle: Rounded Corners 22">
            <a:extLst>
              <a:ext uri="{FF2B5EF4-FFF2-40B4-BE49-F238E27FC236}">
                <a16:creationId xmlns:a16="http://schemas.microsoft.com/office/drawing/2014/main" id="{36959A27-B951-97B1-0739-49FA7DF350C5}"/>
              </a:ext>
            </a:extLst>
          </p:cNvPr>
          <p:cNvSpPr/>
          <p:nvPr/>
        </p:nvSpPr>
        <p:spPr bwMode="auto">
          <a:xfrm>
            <a:off x="1113449" y="1858551"/>
            <a:ext cx="9112602" cy="1924012"/>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2" name="Object 17">
                <a:extLst>
                  <a:ext uri="{FF2B5EF4-FFF2-40B4-BE49-F238E27FC236}">
                    <a16:creationId xmlns:a16="http://schemas.microsoft.com/office/drawing/2014/main" id="{97674022-6DB1-B947-478A-6BF1CE1AC7A2}"/>
                  </a:ext>
                </a:extLst>
              </p:cNvPr>
              <p:cNvSpPr txBox="1"/>
              <p:nvPr/>
            </p:nvSpPr>
            <p:spPr bwMode="auto">
              <a:xfrm>
                <a:off x="3496732" y="4702156"/>
                <a:ext cx="2961241" cy="57943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800" i="1" smtClean="0">
                          <a:solidFill>
                            <a:srgbClr val="000000"/>
                          </a:solidFill>
                          <a:latin typeface="Cambria Math" panose="02040503050406030204" pitchFamily="18" charset="0"/>
                        </a:rPr>
                        <m:t>𝑇𝑒</m:t>
                      </m:r>
                      <m:r>
                        <a:rPr lang="zh-CN" altLang="en-US" sz="2800" i="1" smtClean="0">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𝐶</m:t>
                          </m:r>
                        </m:e>
                        <m:sub>
                          <m:r>
                            <a:rPr lang="en-US" altLang="zh-CN" sz="2800" b="0" i="1" smtClean="0">
                              <a:solidFill>
                                <a:srgbClr val="000000"/>
                              </a:solidFill>
                              <a:latin typeface="Cambria Math" panose="02040503050406030204" pitchFamily="18" charset="0"/>
                            </a:rPr>
                            <m:t>𝑇</m:t>
                          </m:r>
                        </m:sub>
                      </m:sSub>
                      <m:r>
                        <a:rPr lang="zh-CN" altLang="en-US" sz="2800" i="1">
                          <a:solidFill>
                            <a:srgbClr val="000000"/>
                          </a:solidFill>
                          <a:latin typeface="Cambria Math" panose="02040503050406030204" pitchFamily="18" charset="0"/>
                        </a:rPr>
                        <m:t>⋅</m:t>
                      </m:r>
                      <m:r>
                        <m:rPr>
                          <m:sty m:val="p"/>
                        </m:rPr>
                        <a:rPr lang="el-GR" altLang="zh-CN" sz="2800" i="1">
                          <a:solidFill>
                            <a:srgbClr val="000000"/>
                          </a:solidFill>
                          <a:latin typeface="Cambria Math" panose="02040503050406030204" pitchFamily="18" charset="0"/>
                          <a:ea typeface="Cambria Math" panose="02040503050406030204" pitchFamily="18" charset="0"/>
                        </a:rPr>
                        <m:t>Φ</m:t>
                      </m:r>
                      <m:r>
                        <a:rPr lang="zh-CN" altLang="en-US" sz="2800"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𝑰</m:t>
                          </m:r>
                        </m:e>
                        <m:sub>
                          <m:r>
                            <a:rPr lang="zh-CN" altLang="en-US" sz="2800" b="1" i="1">
                              <a:solidFill>
                                <a:srgbClr val="000000"/>
                              </a:solidFill>
                              <a:latin typeface="Cambria Math" panose="02040503050406030204" pitchFamily="18" charset="0"/>
                            </a:rPr>
                            <m:t>𝒂</m:t>
                          </m:r>
                        </m:sub>
                      </m:sSub>
                    </m:oMath>
                  </m:oMathPara>
                </a14:m>
                <a:endParaRPr lang="zh-CN" altLang="en-US" sz="2800" b="1" dirty="0"/>
              </a:p>
            </p:txBody>
          </p:sp>
        </mc:Choice>
        <mc:Fallback xmlns="">
          <p:sp>
            <p:nvSpPr>
              <p:cNvPr id="12" name="Object 17">
                <a:extLst>
                  <a:ext uri="{FF2B5EF4-FFF2-40B4-BE49-F238E27FC236}">
                    <a16:creationId xmlns:a16="http://schemas.microsoft.com/office/drawing/2014/main" id="{97674022-6DB1-B947-478A-6BF1CE1AC7A2}"/>
                  </a:ext>
                </a:extLst>
              </p:cNvPr>
              <p:cNvSpPr txBox="1">
                <a:spLocks noRot="1" noChangeAspect="1" noMove="1" noResize="1" noEditPoints="1" noAdjustHandles="1" noChangeArrowheads="1" noChangeShapeType="1" noTextEdit="1"/>
              </p:cNvSpPr>
              <p:nvPr/>
            </p:nvSpPr>
            <p:spPr bwMode="auto">
              <a:xfrm>
                <a:off x="3496732" y="4702156"/>
                <a:ext cx="2961241" cy="579438"/>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13" name="TextBox 6">
            <a:extLst>
              <a:ext uri="{FF2B5EF4-FFF2-40B4-BE49-F238E27FC236}">
                <a16:creationId xmlns:a16="http://schemas.microsoft.com/office/drawing/2014/main" id="{702C845A-FD61-DB71-BFE0-60C1B7FA26FD}"/>
              </a:ext>
            </a:extLst>
          </p:cNvPr>
          <p:cNvSpPr txBox="1"/>
          <p:nvPr/>
        </p:nvSpPr>
        <p:spPr>
          <a:xfrm>
            <a:off x="1113449" y="4089583"/>
            <a:ext cx="4320480"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直流电机电磁转矩公式为</a:t>
            </a:r>
          </a:p>
        </p:txBody>
      </p:sp>
      <p:sp>
        <p:nvSpPr>
          <p:cNvPr id="15" name="任意多边形: 形状 14">
            <a:extLst>
              <a:ext uri="{FF2B5EF4-FFF2-40B4-BE49-F238E27FC236}">
                <a16:creationId xmlns:a16="http://schemas.microsoft.com/office/drawing/2014/main" id="{9319B750-5F93-B1F9-387D-5F2AF1BC0D70}"/>
              </a:ext>
            </a:extLst>
          </p:cNvPr>
          <p:cNvSpPr/>
          <p:nvPr/>
        </p:nvSpPr>
        <p:spPr>
          <a:xfrm>
            <a:off x="4028787" y="2933458"/>
            <a:ext cx="3298189" cy="2425954"/>
          </a:xfrm>
          <a:custGeom>
            <a:avLst/>
            <a:gdLst>
              <a:gd name="connsiteX0" fmla="*/ 90451 w 3298189"/>
              <a:gd name="connsiteY0" fmla="*/ 0 h 2425954"/>
              <a:gd name="connsiteX1" fmla="*/ 19430 w 3298189"/>
              <a:gd name="connsiteY1" fmla="*/ 470517 h 2425954"/>
              <a:gd name="connsiteX2" fmla="*/ 401170 w 3298189"/>
              <a:gd name="connsiteY2" fmla="*/ 2077375 h 2425954"/>
              <a:gd name="connsiteX3" fmla="*/ 1004851 w 3298189"/>
              <a:gd name="connsiteY3" fmla="*/ 2423604 h 2425954"/>
              <a:gd name="connsiteX4" fmla="*/ 1439857 w 3298189"/>
              <a:gd name="connsiteY4" fmla="*/ 1997476 h 2425954"/>
              <a:gd name="connsiteX5" fmla="*/ 3206513 w 3298189"/>
              <a:gd name="connsiteY5" fmla="*/ 408373 h 2425954"/>
              <a:gd name="connsiteX6" fmla="*/ 2922428 w 3298189"/>
              <a:gd name="connsiteY6" fmla="*/ 44389 h 2425954"/>
              <a:gd name="connsiteX7" fmla="*/ 1857108 w 3298189"/>
              <a:gd name="connsiteY7" fmla="*/ 71022 h 2425954"/>
              <a:gd name="connsiteX8" fmla="*/ 738521 w 3298189"/>
              <a:gd name="connsiteY8" fmla="*/ 44389 h 2425954"/>
              <a:gd name="connsiteX9" fmla="*/ 90451 w 3298189"/>
              <a:gd name="connsiteY9" fmla="*/ 0 h 24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8189" h="2425954">
                <a:moveTo>
                  <a:pt x="90451" y="0"/>
                </a:moveTo>
                <a:cubicBezTo>
                  <a:pt x="29047" y="62144"/>
                  <a:pt x="-32356" y="124288"/>
                  <a:pt x="19430" y="470517"/>
                </a:cubicBezTo>
                <a:cubicBezTo>
                  <a:pt x="71216" y="816746"/>
                  <a:pt x="236933" y="1751861"/>
                  <a:pt x="401170" y="2077375"/>
                </a:cubicBezTo>
                <a:cubicBezTo>
                  <a:pt x="565407" y="2402889"/>
                  <a:pt x="831737" y="2436920"/>
                  <a:pt x="1004851" y="2423604"/>
                </a:cubicBezTo>
                <a:cubicBezTo>
                  <a:pt x="1177965" y="2410288"/>
                  <a:pt x="1072913" y="2333348"/>
                  <a:pt x="1439857" y="1997476"/>
                </a:cubicBezTo>
                <a:cubicBezTo>
                  <a:pt x="1806801" y="1661604"/>
                  <a:pt x="2959418" y="733887"/>
                  <a:pt x="3206513" y="408373"/>
                </a:cubicBezTo>
                <a:cubicBezTo>
                  <a:pt x="3453608" y="82859"/>
                  <a:pt x="3147329" y="100614"/>
                  <a:pt x="2922428" y="44389"/>
                </a:cubicBezTo>
                <a:cubicBezTo>
                  <a:pt x="2697527" y="-11836"/>
                  <a:pt x="2221092" y="71022"/>
                  <a:pt x="1857108" y="71022"/>
                </a:cubicBezTo>
                <a:cubicBezTo>
                  <a:pt x="1493124" y="71022"/>
                  <a:pt x="738521" y="44389"/>
                  <a:pt x="738521" y="44389"/>
                </a:cubicBezTo>
                <a:lnTo>
                  <a:pt x="90451"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FA56784-F334-BB85-F553-433DE5318E3F}"/>
              </a:ext>
            </a:extLst>
          </p:cNvPr>
          <p:cNvSpPr txBox="1"/>
          <p:nvPr/>
        </p:nvSpPr>
        <p:spPr>
          <a:xfrm>
            <a:off x="1500326" y="5721047"/>
            <a:ext cx="8802410" cy="461665"/>
          </a:xfrm>
          <a:prstGeom prst="rect">
            <a:avLst/>
          </a:prstGeom>
          <a:noFill/>
        </p:spPr>
        <p:txBody>
          <a:bodyPr wrap="none" rtlCol="0">
            <a:spAutoFit/>
          </a:bodyPr>
          <a:lstStyle/>
          <a:p>
            <a:r>
              <a:rPr lang="zh-CN" altLang="en-US" sz="2400" b="1" dirty="0">
                <a:solidFill>
                  <a:srgbClr val="FF0000"/>
                </a:solidFill>
              </a:rPr>
              <a:t>因此永磁同步电机的速度环设计可等效为直流电机速度环的设计</a:t>
            </a:r>
          </a:p>
        </p:txBody>
      </p:sp>
      <p:cxnSp>
        <p:nvCxnSpPr>
          <p:cNvPr id="19" name="直线连接符 16">
            <a:extLst>
              <a:ext uri="{FF2B5EF4-FFF2-40B4-BE49-F238E27FC236}">
                <a16:creationId xmlns:a16="http://schemas.microsoft.com/office/drawing/2014/main" id="{5358B48E-F42C-505A-DB1E-24BD74F69C67}"/>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452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p:sp>
        <p:nvSpPr>
          <p:cNvPr id="3" name="TextBox 2">
            <a:extLst>
              <a:ext uri="{FF2B5EF4-FFF2-40B4-BE49-F238E27FC236}">
                <a16:creationId xmlns:a16="http://schemas.microsoft.com/office/drawing/2014/main" id="{0CED8814-31EC-D7F4-8DF4-03A3681AA44E}"/>
              </a:ext>
            </a:extLst>
          </p:cNvPr>
          <p:cNvSpPr txBox="1"/>
          <p:nvPr/>
        </p:nvSpPr>
        <p:spPr>
          <a:xfrm>
            <a:off x="4119238" y="948226"/>
            <a:ext cx="2547892" cy="461665"/>
          </a:xfrm>
          <a:prstGeom prst="rect">
            <a:avLst/>
          </a:prstGeom>
          <a:noFill/>
        </p:spPr>
        <p:txBody>
          <a:bodyPr wrap="square" rtlCol="0">
            <a:spAutoFit/>
          </a:bodyPr>
          <a:lstStyle/>
          <a:p>
            <a:r>
              <a:rPr lang="zh-CN" altLang="en-US" sz="2400" b="1" dirty="0"/>
              <a:t>（</a:t>
            </a:r>
            <a:r>
              <a:rPr lang="en-US" altLang="zh-CN" sz="2400" b="1" dirty="0"/>
              <a:t>1</a:t>
            </a:r>
            <a:r>
              <a:rPr lang="zh-CN" altLang="en-US" sz="2400" b="1" dirty="0"/>
              <a:t>） </a:t>
            </a:r>
            <a:r>
              <a:rPr lang="en-US" altLang="zh-CN" sz="2400" b="1" dirty="0"/>
              <a:t>id=0</a:t>
            </a:r>
            <a:r>
              <a:rPr lang="zh-CN" altLang="en-US" sz="2400" b="1" dirty="0"/>
              <a:t>控制</a:t>
            </a:r>
          </a:p>
        </p:txBody>
      </p:sp>
      <p:sp>
        <p:nvSpPr>
          <p:cNvPr id="11" name="文本框 10">
            <a:extLst>
              <a:ext uri="{FF2B5EF4-FFF2-40B4-BE49-F238E27FC236}">
                <a16:creationId xmlns:a16="http://schemas.microsoft.com/office/drawing/2014/main" id="{76B91D00-E6BA-CAEF-7C09-2BBCAABFEF0E}"/>
              </a:ext>
            </a:extLst>
          </p:cNvPr>
          <p:cNvSpPr txBox="1"/>
          <p:nvPr/>
        </p:nvSpPr>
        <p:spPr>
          <a:xfrm>
            <a:off x="1019907" y="1685027"/>
            <a:ext cx="9911329" cy="923330"/>
          </a:xfrm>
          <a:prstGeom prst="rect">
            <a:avLst/>
          </a:prstGeom>
          <a:noFill/>
        </p:spPr>
        <p:txBody>
          <a:bodyPr wrap="square" rtlCol="0">
            <a:spAutoFit/>
          </a:bodyPr>
          <a:lstStyle/>
          <a:p>
            <a:r>
              <a:rPr lang="en-US" altLang="zh-CN" sz="1800" dirty="0">
                <a:solidFill>
                  <a:srgbClr val="000000"/>
                </a:solidFill>
                <a:effectLst/>
                <a:latin typeface="Times New Roman" panose="02020603050405020304" pitchFamily="18" charset="0"/>
                <a:ea typeface="宋体" panose="02010600030101010101" pitchFamily="2" charset="-122"/>
              </a:rPr>
              <a:t>id=0</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控制是矢量控制系统中比较简单的一种控制方式</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轴电流直接给</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该方法没有电枢反应对永磁电动机的去磁问题，目前许多小功率的永磁同步电动机伺服系统都采用</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id=0</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的控制方法。</a:t>
            </a:r>
            <a:endParaRPr lang="zh-CN" altLang="zh-CN" sz="18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p>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839B4B16-1D43-42FF-1314-2D953DF34E80}"/>
              </a:ext>
            </a:extLst>
          </p:cNvPr>
          <p:cNvGraphicFramePr>
            <a:graphicFrameLocks noChangeAspect="1"/>
          </p:cNvGraphicFramePr>
          <p:nvPr>
            <p:extLst>
              <p:ext uri="{D42A27DB-BD31-4B8C-83A1-F6EECF244321}">
                <p14:modId xmlns:p14="http://schemas.microsoft.com/office/powerpoint/2010/main" val="1916981206"/>
              </p:ext>
            </p:extLst>
          </p:nvPr>
        </p:nvGraphicFramePr>
        <p:xfrm>
          <a:off x="1031153" y="2419629"/>
          <a:ext cx="4065503" cy="3699972"/>
        </p:xfrm>
        <a:graphic>
          <a:graphicData uri="http://schemas.openxmlformats.org/presentationml/2006/ole">
            <mc:AlternateContent xmlns:mc="http://schemas.openxmlformats.org/markup-compatibility/2006">
              <mc:Choice xmlns:v="urn:schemas-microsoft-com:vml" Requires="v">
                <p:oleObj name="Visio" r:id="rId4" imgW="2926080" imgH="2674620" progId="Visio.Drawing.11">
                  <p:embed/>
                </p:oleObj>
              </mc:Choice>
              <mc:Fallback>
                <p:oleObj name="Visio" r:id="rId4" imgW="2926080" imgH="2674620" progId="Visio.Drawing.11">
                  <p:embed/>
                  <p:pic>
                    <p:nvPicPr>
                      <p:cNvPr id="0" name="Object 1"/>
                      <p:cNvPicPr>
                        <a:picLocks noChangeAspect="1" noChangeArrowheads="1"/>
                      </p:cNvPicPr>
                      <p:nvPr/>
                    </p:nvPicPr>
                    <p:blipFill>
                      <a:blip r:embed="rId5"/>
                      <a:srcRect/>
                      <a:stretch>
                        <a:fillRect/>
                      </a:stretch>
                    </p:blipFill>
                    <p:spPr bwMode="auto">
                      <a:xfrm>
                        <a:off x="1031153" y="2419629"/>
                        <a:ext cx="4065503" cy="3699972"/>
                      </a:xfrm>
                      <a:prstGeom prst="rect">
                        <a:avLst/>
                      </a:prstGeom>
                      <a:noFill/>
                    </p:spPr>
                  </p:pic>
                </p:oleObj>
              </mc:Fallback>
            </mc:AlternateContent>
          </a:graphicData>
        </a:graphic>
      </p:graphicFrame>
      <p:grpSp>
        <p:nvGrpSpPr>
          <p:cNvPr id="14" name="组合 13">
            <a:extLst>
              <a:ext uri="{FF2B5EF4-FFF2-40B4-BE49-F238E27FC236}">
                <a16:creationId xmlns:a16="http://schemas.microsoft.com/office/drawing/2014/main" id="{CBFA5DB8-0E81-1BE6-3E57-AAF392DE4FC6}"/>
              </a:ext>
            </a:extLst>
          </p:cNvPr>
          <p:cNvGrpSpPr/>
          <p:nvPr/>
        </p:nvGrpSpPr>
        <p:grpSpPr>
          <a:xfrm>
            <a:off x="6096000" y="2589315"/>
            <a:ext cx="4918333" cy="2057559"/>
            <a:chOff x="6895168" y="3096133"/>
            <a:chExt cx="4913883" cy="2231530"/>
          </a:xfrm>
        </p:grpSpPr>
        <p:sp>
          <p:nvSpPr>
            <p:cNvPr id="15" name="TextBox 10">
              <a:extLst>
                <a:ext uri="{FF2B5EF4-FFF2-40B4-BE49-F238E27FC236}">
                  <a16:creationId xmlns:a16="http://schemas.microsoft.com/office/drawing/2014/main" id="{54E8A46E-AD7B-834A-6744-1AE22DDB7934}"/>
                </a:ext>
              </a:extLst>
            </p:cNvPr>
            <p:cNvSpPr txBox="1"/>
            <p:nvPr/>
          </p:nvSpPr>
          <p:spPr>
            <a:xfrm>
              <a:off x="7167296" y="3313497"/>
              <a:ext cx="4320480"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在</a:t>
              </a:r>
              <a:r>
                <a:rPr kumimoji="1" lang="en-US" altLang="zh-CN" sz="2400" b="1" dirty="0" err="1">
                  <a:solidFill>
                    <a:srgbClr val="000000"/>
                  </a:solidFill>
                  <a:latin typeface="Times New Roman" panose="02020603050405020304" pitchFamily="18" charset="0"/>
                  <a:ea typeface="宋体" panose="02010600030101010101" pitchFamily="2" charset="-122"/>
                </a:rPr>
                <a:t>dq</a:t>
              </a:r>
              <a:r>
                <a:rPr kumimoji="1" lang="zh-CN" altLang="en-US" sz="2400" b="1" dirty="0">
                  <a:solidFill>
                    <a:srgbClr val="000000"/>
                  </a:solidFill>
                  <a:latin typeface="Times New Roman" panose="02020603050405020304" pitchFamily="18" charset="0"/>
                  <a:ea typeface="宋体" panose="02010600030101010101" pitchFamily="2" charset="-122"/>
                </a:rPr>
                <a:t>坐标系下的电压方程</a:t>
              </a:r>
            </a:p>
          </p:txBody>
        </p:sp>
        <mc:AlternateContent xmlns:mc="http://schemas.openxmlformats.org/markup-compatibility/2006" xmlns:a14="http://schemas.microsoft.com/office/drawing/2010/main">
          <mc:Choice Requires="a14">
            <p:sp>
              <p:nvSpPr>
                <p:cNvPr id="18" name="TextBox 11">
                  <a:extLst>
                    <a:ext uri="{FF2B5EF4-FFF2-40B4-BE49-F238E27FC236}">
                      <a16:creationId xmlns:a16="http://schemas.microsoft.com/office/drawing/2014/main" id="{FCEC1F22-0924-C372-CE47-E7A1CD3FCC30}"/>
                    </a:ext>
                  </a:extLst>
                </p:cNvPr>
                <p:cNvSpPr txBox="1"/>
                <p:nvPr/>
              </p:nvSpPr>
              <p:spPr>
                <a:xfrm>
                  <a:off x="7134053" y="3877299"/>
                  <a:ext cx="4674998" cy="1254702"/>
                </a:xfrm>
                <a:prstGeom prst="rect">
                  <a:avLst/>
                </a:prstGeom>
                <a:noFill/>
              </p:spPr>
              <p:txBody>
                <a:bodyPr wrap="none" lIns="0" tIns="0" rIns="0" bIns="0" rtlCol="0">
                  <a:spAutoFit/>
                </a:bodyPr>
                <a:lstStyle/>
                <a:p>
                  <a:pPr fontAlgn="base">
                    <a:spcBef>
                      <a:spcPct val="0"/>
                    </a:spcBef>
                    <a:spcAft>
                      <a:spcPct val="0"/>
                    </a:spcAft>
                  </a:pPr>
                  <a14:m>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𝒖</m:t>
                          </m:r>
                        </m:e>
                        <m:sub>
                          <m:r>
                            <a:rPr kumimoji="1" lang="en-US" altLang="zh-CN" sz="2400" b="1" i="1">
                              <a:solidFill>
                                <a:srgbClr val="000000"/>
                              </a:solidFill>
                              <a:latin typeface="Cambria Math" panose="02040503050406030204" pitchFamily="18" charset="0"/>
                            </a:rPr>
                            <m:t>𝒅</m:t>
                          </m:r>
                        </m:sub>
                      </m:sSub>
                    </m:oMath>
                  </a14:m>
                  <a:r>
                    <a:rPr kumimoji="1" lang="en-US" altLang="zh-CN" sz="2400" b="1" i="1" dirty="0">
                      <a:solidFill>
                        <a:srgbClr val="000000"/>
                      </a:solidFill>
                      <a:latin typeface="Cambria Math" panose="02040503050406030204" pitchFamily="18" charset="0"/>
                      <a:ea typeface="宋体" panose="02010600030101010101" pitchFamily="2" charset="-122"/>
                    </a:rPr>
                    <a:t>=</a:t>
                  </a:r>
                  <a:r>
                    <a:rPr kumimoji="1" lang="en-US" altLang="zh-CN" sz="2400" b="1" i="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𝑹</m:t>
                      </m:r>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f>
                        <m:fPr>
                          <m:ctrlPr>
                            <a:rPr kumimoji="1" lang="en-US" altLang="zh-CN" sz="2400" b="1" i="1" smtClean="0">
                              <a:solidFill>
                                <a:srgbClr val="000000"/>
                              </a:solidFill>
                              <a:latin typeface="Cambria Math" panose="02040503050406030204" pitchFamily="18" charset="0"/>
                            </a:rPr>
                          </m:ctrlPr>
                        </m:fPr>
                        <m:num>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𝒅𝒊</m:t>
                              </m:r>
                            </m:e>
                            <m:sub>
                              <m:r>
                                <a:rPr kumimoji="1" lang="en-US" altLang="zh-CN" sz="2400" b="1" i="1" smtClean="0">
                                  <a:solidFill>
                                    <a:srgbClr val="000000"/>
                                  </a:solidFill>
                                  <a:latin typeface="Cambria Math" panose="02040503050406030204" pitchFamily="18" charset="0"/>
                                </a:rPr>
                                <m:t>𝒅</m:t>
                              </m:r>
                            </m:sub>
                          </m:sSub>
                        </m:num>
                        <m:den>
                          <m:r>
                            <a:rPr kumimoji="1" lang="en-US" altLang="zh-CN" sz="2400" b="1" i="1" smtClean="0">
                              <a:solidFill>
                                <a:srgbClr val="000000"/>
                              </a:solidFill>
                              <a:latin typeface="Cambria Math" panose="02040503050406030204" pitchFamily="18" charset="0"/>
                            </a:rPr>
                            <m:t>𝒅𝒕</m:t>
                          </m:r>
                        </m:den>
                      </m:f>
                      <m:r>
                        <a:rPr kumimoji="1" lang="en-US" altLang="zh-CN" sz="2400" b="1" i="1" smtClean="0">
                          <a:solidFill>
                            <a:srgbClr val="000000"/>
                          </a:solidFill>
                          <a:latin typeface="Cambria Math" panose="02040503050406030204" pitchFamily="18" charset="0"/>
                        </a:rPr>
                        <m:t>−</m:t>
                      </m:r>
                      <m:r>
                        <a:rPr kumimoji="1" lang="zh-CN" altLang="en-US" sz="2400" b="1" i="1" smtClean="0">
                          <a:solidFill>
                            <a:srgbClr val="000000"/>
                          </a:solidFill>
                          <a:latin typeface="Cambria Math" panose="02040503050406030204" pitchFamily="18" charset="0"/>
                        </a:rPr>
                        <m:t>𝝎</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smtClean="0">
                              <a:solidFill>
                                <a:srgbClr val="000000"/>
                              </a:solidFill>
                              <a:latin typeface="Cambria Math" panose="02040503050406030204" pitchFamily="18" charset="0"/>
                            </a:rPr>
                          </m:ctrlPr>
                        </m:sSubPr>
                        <m:e>
                          <m:r>
                            <a:rPr kumimoji="1" lang="en-US" altLang="zh-CN" sz="2400" b="1" i="1" smtClean="0">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oMath>
                  </a14:m>
                  <a:endParaRPr kumimoji="1" lang="en-US" altLang="zh-CN" sz="2400" b="1" i="1" dirty="0">
                    <a:solidFill>
                      <a:srgbClr val="000000"/>
                    </a:solidFill>
                    <a:latin typeface="Cambria Math" panose="02040503050406030204" pitchFamily="18" charset="0"/>
                    <a:ea typeface="宋体" panose="02010600030101010101" pitchFamily="2" charset="-122"/>
                  </a:endParaRPr>
                </a:p>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𝒖</m:t>
                            </m:r>
                          </m:e>
                          <m:sub>
                            <m:r>
                              <a:rPr kumimoji="1" lang="en-US" altLang="zh-CN" sz="2400" b="1" i="1" smtClean="0">
                                <a:solidFill>
                                  <a:srgbClr val="000000"/>
                                </a:solidFill>
                                <a:latin typeface="Cambria Math" panose="02040503050406030204" pitchFamily="18" charset="0"/>
                              </a:rPr>
                              <m:t>𝒒</m:t>
                            </m:r>
                          </m:sub>
                        </m:sSub>
                        <m:r>
                          <m:rPr>
                            <m:nor/>
                          </m:rPr>
                          <a:rPr kumimoji="1" lang="en-US" altLang="zh-CN" sz="2400" b="1" i="1" dirty="0">
                            <a:solidFill>
                              <a:srgbClr val="000000"/>
                            </a:solidFill>
                            <a:latin typeface="Cambria Math" panose="02040503050406030204" pitchFamily="18" charset="0"/>
                            <a:ea typeface="宋体" panose="02010600030101010101" pitchFamily="2" charset="-122"/>
                          </a:rPr>
                          <m:t>=</m:t>
                        </m:r>
                        <m:r>
                          <m:rPr>
                            <m:nor/>
                          </m:rPr>
                          <a:rPr kumimoji="1" lang="en-US" altLang="zh-CN" sz="2400" b="1" i="1" dirty="0">
                            <a:solidFill>
                              <a:srgbClr val="000000"/>
                            </a:solidFill>
                            <a:latin typeface="Times New Roman" panose="02020603050405020304" pitchFamily="18" charset="0"/>
                            <a:ea typeface="宋体" panose="02010600030101010101" pitchFamily="2" charset="-122"/>
                          </a:rPr>
                          <m:t> </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𝑹</m:t>
                        </m:r>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𝒒</m:t>
                            </m:r>
                          </m:sub>
                        </m:sSub>
                        <m:f>
                          <m:fPr>
                            <m:ctrlPr>
                              <a:rPr kumimoji="1" lang="en-US" altLang="zh-CN" sz="2400" b="1" i="1">
                                <a:solidFill>
                                  <a:srgbClr val="000000"/>
                                </a:solidFill>
                                <a:latin typeface="Cambria Math" panose="02040503050406030204" pitchFamily="18" charset="0"/>
                              </a:rPr>
                            </m:ctrlPr>
                          </m:fPr>
                          <m:num>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𝒅𝒊</m:t>
                                </m:r>
                              </m:e>
                              <m:sub>
                                <m:r>
                                  <a:rPr kumimoji="1" lang="en-US" altLang="zh-CN" sz="2400" b="1" i="1" smtClean="0">
                                    <a:solidFill>
                                      <a:srgbClr val="000000"/>
                                    </a:solidFill>
                                    <a:latin typeface="Cambria Math" panose="02040503050406030204" pitchFamily="18" charset="0"/>
                                  </a:rPr>
                                  <m:t>𝒒</m:t>
                                </m:r>
                              </m:sub>
                            </m:sSub>
                          </m:num>
                          <m:den>
                            <m:r>
                              <a:rPr kumimoji="1" lang="en-US" altLang="zh-CN" sz="2400" b="1" i="1">
                                <a:solidFill>
                                  <a:srgbClr val="000000"/>
                                </a:solidFill>
                                <a:latin typeface="Cambria Math" panose="02040503050406030204" pitchFamily="18" charset="0"/>
                              </a:rPr>
                              <m:t>𝒅𝒕</m:t>
                            </m:r>
                          </m:den>
                        </m:f>
                        <m:r>
                          <a:rPr kumimoji="1" lang="en-US" altLang="zh-CN" sz="2400" b="1" i="1" smtClean="0">
                            <a:solidFill>
                              <a:srgbClr val="000000"/>
                            </a:solidFill>
                            <a:latin typeface="Cambria Math" panose="02040503050406030204" pitchFamily="18" charset="0"/>
                          </a:rPr>
                          <m:t>+</m:t>
                        </m:r>
                        <m:r>
                          <a:rPr kumimoji="1" lang="zh-CN" altLang="en-US" sz="2400" b="1" i="1">
                            <a:solidFill>
                              <a:srgbClr val="000000"/>
                            </a:solidFill>
                            <a:latin typeface="Cambria Math" panose="02040503050406030204" pitchFamily="18" charset="0"/>
                          </a:rPr>
                          <m:t>𝝎</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smtClean="0">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𝒅</m:t>
                            </m:r>
                          </m:sub>
                        </m:sSub>
                        <m:r>
                          <a:rPr kumimoji="1" lang="en-US" altLang="zh-CN" sz="2400" b="1" i="1" smtClean="0">
                            <a:solidFill>
                              <a:srgbClr val="000000"/>
                            </a:solidFill>
                            <a:latin typeface="Cambria Math" panose="02040503050406030204" pitchFamily="18" charset="0"/>
                          </a:rPr>
                          <m:t>+</m:t>
                        </m:r>
                        <m:r>
                          <a:rPr kumimoji="1" lang="zh-CN" altLang="en-US" sz="2400" b="1" i="1">
                            <a:solidFill>
                              <a:srgbClr val="000000"/>
                            </a:solidFill>
                            <a:latin typeface="Cambria Math" panose="02040503050406030204" pitchFamily="18" charset="0"/>
                          </a:rPr>
                          <m:t>𝝎</m:t>
                        </m:r>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18" name="TextBox 11">
                  <a:extLst>
                    <a:ext uri="{FF2B5EF4-FFF2-40B4-BE49-F238E27FC236}">
                      <a16:creationId xmlns:a16="http://schemas.microsoft.com/office/drawing/2014/main" id="{FCEC1F22-0924-C372-CE47-E7A1CD3FCC30}"/>
                    </a:ext>
                  </a:extLst>
                </p:cNvPr>
                <p:cNvSpPr txBox="1">
                  <a:spLocks noRot="1" noChangeAspect="1" noMove="1" noResize="1" noEditPoints="1" noAdjustHandles="1" noChangeArrowheads="1" noChangeShapeType="1" noTextEdit="1"/>
                </p:cNvSpPr>
                <p:nvPr/>
              </p:nvSpPr>
              <p:spPr>
                <a:xfrm>
                  <a:off x="7134053" y="3877299"/>
                  <a:ext cx="4674998" cy="1254702"/>
                </a:xfrm>
                <a:prstGeom prst="rect">
                  <a:avLst/>
                </a:prstGeom>
                <a:blipFill>
                  <a:blip r:embed="rId6"/>
                  <a:stretch>
                    <a:fillRect t="-1579" b="-7368"/>
                  </a:stretch>
                </a:blipFill>
              </p:spPr>
              <p:txBody>
                <a:bodyPr/>
                <a:lstStyle/>
                <a:p>
                  <a:r>
                    <a:rPr lang="zh-CN" altLang="en-US">
                      <a:noFill/>
                    </a:rPr>
                    <a:t> </a:t>
                  </a:r>
                </a:p>
              </p:txBody>
            </p:sp>
          </mc:Fallback>
        </mc:AlternateContent>
        <p:sp>
          <p:nvSpPr>
            <p:cNvPr id="19" name="Rectangle: Rounded Corners 20">
              <a:extLst>
                <a:ext uri="{FF2B5EF4-FFF2-40B4-BE49-F238E27FC236}">
                  <a16:creationId xmlns:a16="http://schemas.microsoft.com/office/drawing/2014/main" id="{CD2768DC-E002-11A6-4A7F-FA84DA862D35}"/>
                </a:ext>
              </a:extLst>
            </p:cNvPr>
            <p:cNvSpPr/>
            <p:nvPr/>
          </p:nvSpPr>
          <p:spPr bwMode="auto">
            <a:xfrm>
              <a:off x="6895168" y="3096133"/>
              <a:ext cx="4913883" cy="2231530"/>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sp>
        <p:nvSpPr>
          <p:cNvPr id="21" name="文本框 20">
            <a:extLst>
              <a:ext uri="{FF2B5EF4-FFF2-40B4-BE49-F238E27FC236}">
                <a16:creationId xmlns:a16="http://schemas.microsoft.com/office/drawing/2014/main" id="{07E854A3-7D4A-D429-DC9E-CD3C5A35FEAE}"/>
              </a:ext>
            </a:extLst>
          </p:cNvPr>
          <p:cNvSpPr txBox="1"/>
          <p:nvPr/>
        </p:nvSpPr>
        <p:spPr>
          <a:xfrm>
            <a:off x="734627" y="6310765"/>
            <a:ext cx="4658557" cy="400110"/>
          </a:xfrm>
          <a:prstGeom prst="rect">
            <a:avLst/>
          </a:prstGeom>
          <a:noFill/>
        </p:spPr>
        <p:txBody>
          <a:bodyPr wrap="square">
            <a:spAutoFit/>
          </a:bodyPr>
          <a:lstStyle/>
          <a:p>
            <a:pPr algn="ctr"/>
            <a:r>
              <a:rPr lang="en-US" altLang="zh-CN" sz="2000" b="1" dirty="0">
                <a:solidFill>
                  <a:srgbClr val="000000"/>
                </a:solidFill>
                <a:effectLst/>
                <a:latin typeface="Times New Roman" panose="02020603050405020304" pitchFamily="18" charset="0"/>
                <a:ea typeface="宋体" panose="02010600030101010101" pitchFamily="2" charset="-122"/>
              </a:rPr>
              <a:t>id=0</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控制时永磁同步电动机空间矢量图</a:t>
            </a:r>
            <a:endParaRPr lang="zh-CN" altLang="en-US" sz="4800" dirty="0"/>
          </a:p>
        </p:txBody>
      </p:sp>
      <mc:AlternateContent xmlns:mc="http://schemas.openxmlformats.org/markup-compatibility/2006" xmlns:a14="http://schemas.microsoft.com/office/drawing/2010/main">
        <mc:Choice Requires="a14">
          <p:sp>
            <p:nvSpPr>
              <p:cNvPr id="24" name="TextBox 8">
                <a:extLst>
                  <a:ext uri="{FF2B5EF4-FFF2-40B4-BE49-F238E27FC236}">
                    <a16:creationId xmlns:a16="http://schemas.microsoft.com/office/drawing/2014/main" id="{D1425A02-7331-33B5-15B4-7984F282F800}"/>
                  </a:ext>
                </a:extLst>
              </p:cNvPr>
              <p:cNvSpPr txBox="1"/>
              <p:nvPr/>
            </p:nvSpPr>
            <p:spPr>
              <a:xfrm>
                <a:off x="6059488" y="4819970"/>
                <a:ext cx="5397885" cy="1831912"/>
              </a:xfrm>
              <a:prstGeom prst="rect">
                <a:avLst/>
              </a:prstGeom>
              <a:noFill/>
            </p:spPr>
            <p:txBody>
              <a:bodyPr wrap="square" lIns="0" tIns="0" rIns="0" bIns="0" rtlCol="0">
                <a:spAutoFit/>
              </a:bodyPr>
              <a:lstStyle/>
              <a:p>
                <a:pPr marL="342900" indent="-342900" fontAlgn="base">
                  <a:lnSpc>
                    <a:spcPct val="150000"/>
                  </a:lnSpc>
                  <a:spcBef>
                    <a:spcPct val="0"/>
                  </a:spcBef>
                  <a:spcAft>
                    <a:spcPct val="0"/>
                  </a:spcAft>
                  <a:buFont typeface="Arial" panose="020B0604020202020204" pitchFamily="34" charset="0"/>
                  <a:buChar char="•"/>
                </a:pPr>
                <a14:m>
                  <m:oMath xmlns:m="http://schemas.openxmlformats.org/officeDocument/2006/math">
                    <m:r>
                      <a:rPr kumimoji="1" lang="zh-CN" altLang="en-US" sz="2000" b="1" i="1">
                        <a:solidFill>
                          <a:srgbClr val="000000"/>
                        </a:solidFill>
                        <a:latin typeface="Cambria Math" panose="02040503050406030204" pitchFamily="18" charset="0"/>
                      </a:rPr>
                      <m:t>𝜷</m:t>
                    </m:r>
                    <m:r>
                      <a:rPr kumimoji="1" lang="en-US" altLang="zh-CN" sz="2000" b="1" i="1">
                        <a:solidFill>
                          <a:srgbClr val="000000"/>
                        </a:solidFill>
                        <a:latin typeface="Cambria Math" panose="02040503050406030204" pitchFamily="18" charset="0"/>
                      </a:rPr>
                      <m:t>=</m:t>
                    </m:r>
                  </m:oMath>
                </a14:m>
                <a:r>
                  <a:rPr kumimoji="1" lang="en-US" altLang="zh-CN" sz="2000" b="1" i="1" dirty="0">
                    <a:solidFill>
                      <a:srgbClr val="000000"/>
                    </a:solidFill>
                    <a:latin typeface="Times New Roman" panose="02020603050405020304" pitchFamily="18" charset="0"/>
                    <a:ea typeface="宋体" panose="02010600030101010101" pitchFamily="2" charset="-122"/>
                  </a:rPr>
                  <a:t>90°</a:t>
                </a:r>
              </a:p>
              <a:p>
                <a:pPr marL="342900" indent="-342900" fontAlgn="base">
                  <a:lnSpc>
                    <a:spcPct val="150000"/>
                  </a:lnSpc>
                  <a:spcBef>
                    <a:spcPct val="0"/>
                  </a:spcBef>
                  <a:spcAft>
                    <a:spcPct val="0"/>
                  </a:spcAft>
                  <a:buFont typeface="Arial" panose="020B0604020202020204" pitchFamily="34" charset="0"/>
                  <a:buChar char="•"/>
                </a:pPr>
                <a:r>
                  <a:rPr kumimoji="1" lang="zh-CN" altLang="en-US" sz="2000" b="1" i="1" dirty="0">
                    <a:solidFill>
                      <a:srgbClr val="000000"/>
                    </a:solidFill>
                    <a:latin typeface="Times New Roman" panose="02020603050405020304" pitchFamily="18" charset="0"/>
                    <a:ea typeface="宋体" panose="02010600030101010101" pitchFamily="2" charset="-122"/>
                  </a:rPr>
                  <a:t>电磁转矩为 </a:t>
                </a:r>
                <a:r>
                  <a:rPr kumimoji="1" lang="en-US" altLang="zh-CN" sz="2000" b="1" i="1" dirty="0">
                    <a:solidFill>
                      <a:srgbClr val="000000"/>
                    </a:solidFill>
                    <a:latin typeface="Times New Roman" panose="02020603050405020304" pitchFamily="18" charset="0"/>
                    <a:ea typeface="宋体" panose="02010600030101010101" pitchFamily="2" charset="-122"/>
                  </a:rPr>
                  <a:t>T=</a:t>
                </a:r>
                <a:r>
                  <a:rPr kumimoji="1" lang="en-US" altLang="zh-CN" sz="2000" b="1" i="1" dirty="0">
                    <a:solidFill>
                      <a:srgbClr val="FF0000"/>
                    </a:solidFill>
                    <a:latin typeface="Times New Roman" panose="02020603050405020304" pitchFamily="18" charset="0"/>
                    <a:ea typeface="宋体" panose="02010600030101010101" pitchFamily="2" charset="-122"/>
                  </a:rPr>
                  <a:t> 1.5P</a:t>
                </a:r>
                <a14:m>
                  <m:oMath xmlns:m="http://schemas.openxmlformats.org/officeDocument/2006/math">
                    <m:sSub>
                      <m:sSubPr>
                        <m:ctrlPr>
                          <a:rPr kumimoji="1" lang="en-US" altLang="zh-CN" sz="2000" b="1" i="1">
                            <a:solidFill>
                              <a:srgbClr val="FF0000"/>
                            </a:solidFill>
                            <a:latin typeface="Cambria Math" panose="02040503050406030204" pitchFamily="18" charset="0"/>
                          </a:rPr>
                        </m:ctrlPr>
                      </m:sSubPr>
                      <m:e>
                        <m:r>
                          <a:rPr kumimoji="1" lang="zh-CN" altLang="en-US" sz="2000" b="1" i="1">
                            <a:solidFill>
                              <a:srgbClr val="FF0000"/>
                            </a:solidFill>
                            <a:latin typeface="Cambria Math" panose="02040503050406030204" pitchFamily="18" charset="0"/>
                          </a:rPr>
                          <m:t>𝝍</m:t>
                        </m:r>
                      </m:e>
                      <m:sub>
                        <m:r>
                          <a:rPr kumimoji="1" lang="en-US" altLang="zh-CN" sz="2000" b="1" i="1">
                            <a:solidFill>
                              <a:srgbClr val="FF0000"/>
                            </a:solidFill>
                            <a:latin typeface="Cambria Math" panose="02040503050406030204" pitchFamily="18" charset="0"/>
                          </a:rPr>
                          <m:t>𝒇</m:t>
                        </m:r>
                      </m:sub>
                    </m:sSub>
                    <m:sSub>
                      <m:sSubPr>
                        <m:ctrlPr>
                          <a:rPr kumimoji="1" lang="en-US" altLang="zh-CN" sz="2000" b="1" i="1">
                            <a:solidFill>
                              <a:srgbClr val="FF0000"/>
                            </a:solidFill>
                            <a:latin typeface="Cambria Math" panose="02040503050406030204" pitchFamily="18" charset="0"/>
                          </a:rPr>
                        </m:ctrlPr>
                      </m:sSubPr>
                      <m:e>
                        <m:r>
                          <a:rPr kumimoji="1" lang="en-US" altLang="zh-CN" sz="2000" b="1" i="1">
                            <a:solidFill>
                              <a:srgbClr val="FF0000"/>
                            </a:solidFill>
                            <a:latin typeface="Cambria Math" panose="02040503050406030204" pitchFamily="18" charset="0"/>
                          </a:rPr>
                          <m:t>𝒊</m:t>
                        </m:r>
                      </m:e>
                      <m:sub>
                        <m:r>
                          <a:rPr kumimoji="1" lang="en-US" altLang="zh-CN" sz="2000" b="1" i="1">
                            <a:solidFill>
                              <a:srgbClr val="FF0000"/>
                            </a:solidFill>
                            <a:latin typeface="Cambria Math" panose="02040503050406030204" pitchFamily="18" charset="0"/>
                          </a:rPr>
                          <m:t>𝒔</m:t>
                        </m:r>
                      </m:sub>
                    </m:sSub>
                  </m:oMath>
                </a14:m>
                <a:r>
                  <a:rPr kumimoji="1" lang="en-US" altLang="zh-CN" sz="2000" b="1" i="1" dirty="0">
                    <a:solidFill>
                      <a:srgbClr val="000000"/>
                    </a:solidFill>
                    <a:latin typeface="Times New Roman" panose="02020603050405020304" pitchFamily="18" charset="0"/>
                    <a:ea typeface="宋体" panose="02010600030101010101" pitchFamily="2" charset="-122"/>
                  </a:rPr>
                  <a:t>,</a:t>
                </a:r>
                <a:r>
                  <a:rPr kumimoji="1" lang="zh-CN" altLang="en-US" sz="2000" b="1" i="1" dirty="0">
                    <a:solidFill>
                      <a:srgbClr val="000000"/>
                    </a:solidFill>
                    <a:latin typeface="Times New Roman" panose="02020603050405020304" pitchFamily="18" charset="0"/>
                    <a:ea typeface="宋体" panose="02010600030101010101" pitchFamily="2" charset="-122"/>
                  </a:rPr>
                  <a:t>只有永磁转矩分量</a:t>
                </a:r>
                <a:endParaRPr kumimoji="1" lang="en-US" altLang="zh-CN" sz="2000" b="1" i="1" dirty="0">
                  <a:solidFill>
                    <a:srgbClr val="000000"/>
                  </a:solidFill>
                  <a:latin typeface="Times New Roman" panose="02020603050405020304" pitchFamily="18" charset="0"/>
                  <a:ea typeface="宋体" panose="02010600030101010101" pitchFamily="2" charset="-122"/>
                </a:endParaRPr>
              </a:p>
              <a:p>
                <a:pPr marL="342900" indent="-342900" fontAlgn="base">
                  <a:lnSpc>
                    <a:spcPct val="150000"/>
                  </a:lnSpc>
                  <a:spcBef>
                    <a:spcPct val="0"/>
                  </a:spcBef>
                  <a:spcAft>
                    <a:spcPct val="0"/>
                  </a:spcAft>
                  <a:buFont typeface="Arial" panose="020B0604020202020204" pitchFamily="34" charset="0"/>
                  <a:buChar char="•"/>
                </a:pPr>
                <a:r>
                  <a:rPr kumimoji="1" lang="zh-CN" altLang="en-US" sz="2000" b="1" i="1" dirty="0">
                    <a:solidFill>
                      <a:srgbClr val="000000"/>
                    </a:solidFill>
                    <a:latin typeface="Times New Roman" panose="02020603050405020304" pitchFamily="18" charset="0"/>
                    <a:ea typeface="宋体" panose="02010600030101010101" pitchFamily="2" charset="-122"/>
                  </a:rPr>
                  <a:t>电机的功角</a:t>
                </a:r>
                <a:r>
                  <a:rPr kumimoji="1" lang="el-GR" altLang="zh-CN" sz="2000" b="1" i="1" dirty="0">
                    <a:solidFill>
                      <a:srgbClr val="000000"/>
                    </a:solidFill>
                    <a:latin typeface="Times New Roman" panose="02020603050405020304" pitchFamily="18" charset="0"/>
                    <a:ea typeface="宋体" panose="02010600030101010101" pitchFamily="2" charset="-122"/>
                  </a:rPr>
                  <a:t>δ</a:t>
                </a:r>
                <a:r>
                  <a:rPr kumimoji="1" lang="zh-CN" altLang="en-US" sz="2000" b="1" i="1" dirty="0">
                    <a:solidFill>
                      <a:srgbClr val="000000"/>
                    </a:solidFill>
                    <a:latin typeface="Times New Roman" panose="02020603050405020304" pitchFamily="18" charset="0"/>
                    <a:ea typeface="宋体" panose="02010600030101010101" pitchFamily="2" charset="-122"/>
                  </a:rPr>
                  <a:t>和电枢端电压随负载增大而增大。</a:t>
                </a:r>
                <a:endParaRPr kumimoji="1" lang="en-US" altLang="zh-CN" sz="2000" b="1" i="1" dirty="0">
                  <a:solidFill>
                    <a:srgbClr val="000000"/>
                  </a:solidFill>
                  <a:latin typeface="Times New Roman" panose="02020603050405020304" pitchFamily="18" charset="0"/>
                  <a:ea typeface="宋体" panose="02010600030101010101" pitchFamily="2" charset="-122"/>
                </a:endParaRPr>
              </a:p>
              <a:p>
                <a:pPr marL="342900" indent="-342900" fontAlgn="base">
                  <a:lnSpc>
                    <a:spcPct val="150000"/>
                  </a:lnSpc>
                  <a:spcBef>
                    <a:spcPct val="0"/>
                  </a:spcBef>
                  <a:spcAft>
                    <a:spcPct val="0"/>
                  </a:spcAft>
                  <a:buFont typeface="Arial" panose="020B0604020202020204" pitchFamily="34" charset="0"/>
                  <a:buChar char="•"/>
                </a:pPr>
                <a:r>
                  <a:rPr kumimoji="1" lang="zh-CN" altLang="en-US" sz="2000" b="1" i="1" dirty="0">
                    <a:solidFill>
                      <a:srgbClr val="000000"/>
                    </a:solidFill>
                    <a:latin typeface="Times New Roman" panose="02020603050405020304" pitchFamily="18" charset="0"/>
                    <a:ea typeface="宋体" panose="02010600030101010101" pitchFamily="2" charset="-122"/>
                  </a:rPr>
                  <a:t>使得变频器输出电压高，容量大</a:t>
                </a:r>
              </a:p>
            </p:txBody>
          </p:sp>
        </mc:Choice>
        <mc:Fallback xmlns="">
          <p:sp>
            <p:nvSpPr>
              <p:cNvPr id="24" name="TextBox 8">
                <a:extLst>
                  <a:ext uri="{FF2B5EF4-FFF2-40B4-BE49-F238E27FC236}">
                    <a16:creationId xmlns:a16="http://schemas.microsoft.com/office/drawing/2014/main" id="{D1425A02-7331-33B5-15B4-7984F282F800}"/>
                  </a:ext>
                </a:extLst>
              </p:cNvPr>
              <p:cNvSpPr txBox="1">
                <a:spLocks noRot="1" noChangeAspect="1" noMove="1" noResize="1" noEditPoints="1" noAdjustHandles="1" noChangeArrowheads="1" noChangeShapeType="1" noTextEdit="1"/>
              </p:cNvSpPr>
              <p:nvPr/>
            </p:nvSpPr>
            <p:spPr>
              <a:xfrm>
                <a:off x="6059488" y="4819970"/>
                <a:ext cx="5397885" cy="1831912"/>
              </a:xfrm>
              <a:prstGeom prst="rect">
                <a:avLst/>
              </a:prstGeom>
              <a:blipFill>
                <a:blip r:embed="rId7"/>
                <a:stretch>
                  <a:fillRect l="-2712" r="-6441" b="-7000"/>
                </a:stretch>
              </a:blipFill>
            </p:spPr>
            <p:txBody>
              <a:bodyPr/>
              <a:lstStyle/>
              <a:p>
                <a:r>
                  <a:rPr lang="zh-CN" altLang="en-US">
                    <a:noFill/>
                  </a:rPr>
                  <a:t> </a:t>
                </a:r>
              </a:p>
            </p:txBody>
          </p:sp>
        </mc:Fallback>
      </mc:AlternateContent>
      <p:cxnSp>
        <p:nvCxnSpPr>
          <p:cNvPr id="25" name="直线连接符 16">
            <a:extLst>
              <a:ext uri="{FF2B5EF4-FFF2-40B4-BE49-F238E27FC236}">
                <a16:creationId xmlns:a16="http://schemas.microsoft.com/office/drawing/2014/main" id="{7EFE9DA1-F287-6E5A-690A-E8AC22A7FA1A}"/>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900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79CAE67C-6281-1F5F-A716-4820CE94F0C2}"/>
              </a:ext>
            </a:extLst>
          </p:cNvPr>
          <p:cNvGraphicFramePr>
            <a:graphicFrameLocks noChangeAspect="1"/>
          </p:cNvGraphicFramePr>
          <p:nvPr>
            <p:extLst>
              <p:ext uri="{D42A27DB-BD31-4B8C-83A1-F6EECF244321}">
                <p14:modId xmlns:p14="http://schemas.microsoft.com/office/powerpoint/2010/main" val="3220157862"/>
              </p:ext>
            </p:extLst>
          </p:nvPr>
        </p:nvGraphicFramePr>
        <p:xfrm>
          <a:off x="1249819" y="1611419"/>
          <a:ext cx="9619337" cy="4512737"/>
        </p:xfrm>
        <a:graphic>
          <a:graphicData uri="http://schemas.openxmlformats.org/presentationml/2006/ole">
            <mc:AlternateContent xmlns:mc="http://schemas.openxmlformats.org/markup-compatibility/2006">
              <mc:Choice xmlns:v="urn:schemas-microsoft-com:vml" Requires="v">
                <p:oleObj name="Visio" r:id="rId2" imgW="6698937" imgH="3131914" progId="Visio.Drawing.11">
                  <p:embed/>
                </p:oleObj>
              </mc:Choice>
              <mc:Fallback>
                <p:oleObj name="Visio" r:id="rId2" imgW="6698937" imgH="3131914"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819" y="1611419"/>
                        <a:ext cx="9619337" cy="4512737"/>
                      </a:xfrm>
                      <a:prstGeom prst="rect">
                        <a:avLst/>
                      </a:prstGeom>
                      <a:noFill/>
                    </p:spPr>
                  </p:pic>
                </p:oleObj>
              </mc:Fallback>
            </mc:AlternateContent>
          </a:graphicData>
        </a:graphic>
      </p:graphicFrame>
      <p:grpSp>
        <p:nvGrpSpPr>
          <p:cNvPr id="6" name="组合 5">
            <a:extLst>
              <a:ext uri="{FF2B5EF4-FFF2-40B4-BE49-F238E27FC236}">
                <a16:creationId xmlns:a16="http://schemas.microsoft.com/office/drawing/2014/main" id="{67CB4A05-2980-5EAA-EC34-703D045F979C}"/>
              </a:ext>
            </a:extLst>
          </p:cNvPr>
          <p:cNvGrpSpPr/>
          <p:nvPr/>
        </p:nvGrpSpPr>
        <p:grpSpPr>
          <a:xfrm>
            <a:off x="-1" y="246156"/>
            <a:ext cx="12192001" cy="776794"/>
            <a:chOff x="-1" y="246156"/>
            <a:chExt cx="12192001" cy="776794"/>
          </a:xfrm>
        </p:grpSpPr>
        <p:sp>
          <p:nvSpPr>
            <p:cNvPr id="7" name="任意形状 7">
              <a:extLst>
                <a:ext uri="{FF2B5EF4-FFF2-40B4-BE49-F238E27FC236}">
                  <a16:creationId xmlns:a16="http://schemas.microsoft.com/office/drawing/2014/main" id="{4DE34401-8E88-4A54-294A-C0B44267939F}"/>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B533DFB-AF09-845E-A2E4-4C9FFC209C4A}"/>
                </a:ext>
              </a:extLst>
            </p:cNvPr>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9" name="图片 8" descr="C:\Users\Echi\Desktop\微信图片_20210423152212.png微信图片_20210423152212">
              <a:extLst>
                <a:ext uri="{FF2B5EF4-FFF2-40B4-BE49-F238E27FC236}">
                  <a16:creationId xmlns:a16="http://schemas.microsoft.com/office/drawing/2014/main" id="{054B8996-08EB-7AD6-BC76-5D9C7BB552F2}"/>
                </a:ext>
              </a:extLst>
            </p:cNvPr>
            <p:cNvPicPr>
              <a:picLocks noChangeAspect="1"/>
            </p:cNvPicPr>
            <p:nvPr/>
          </p:nvPicPr>
          <p:blipFill>
            <a:blip r:embed="rId4"/>
            <a:srcRect/>
            <a:stretch>
              <a:fillRect/>
            </a:stretch>
          </p:blipFill>
          <p:spPr>
            <a:xfrm>
              <a:off x="10006785" y="327625"/>
              <a:ext cx="2185215" cy="695325"/>
            </a:xfrm>
            <a:prstGeom prst="rect">
              <a:avLst/>
            </a:prstGeom>
          </p:spPr>
        </p:pic>
      </p:grpSp>
      <p:sp>
        <p:nvSpPr>
          <p:cNvPr id="11" name="矩形: 圆角 10">
            <a:extLst>
              <a:ext uri="{FF2B5EF4-FFF2-40B4-BE49-F238E27FC236}">
                <a16:creationId xmlns:a16="http://schemas.microsoft.com/office/drawing/2014/main" id="{56E74111-E902-79E2-BCEE-4C128FA8884D}"/>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p:sp>
        <p:nvSpPr>
          <p:cNvPr id="12" name="TextBox 2">
            <a:extLst>
              <a:ext uri="{FF2B5EF4-FFF2-40B4-BE49-F238E27FC236}">
                <a16:creationId xmlns:a16="http://schemas.microsoft.com/office/drawing/2014/main" id="{93101D11-5C63-7A20-E6DE-D6945F2E80C8}"/>
              </a:ext>
            </a:extLst>
          </p:cNvPr>
          <p:cNvSpPr txBox="1"/>
          <p:nvPr/>
        </p:nvSpPr>
        <p:spPr>
          <a:xfrm>
            <a:off x="4119238" y="948226"/>
            <a:ext cx="2547892" cy="461665"/>
          </a:xfrm>
          <a:prstGeom prst="rect">
            <a:avLst/>
          </a:prstGeom>
          <a:noFill/>
        </p:spPr>
        <p:txBody>
          <a:bodyPr wrap="square" rtlCol="0">
            <a:spAutoFit/>
          </a:bodyPr>
          <a:lstStyle/>
          <a:p>
            <a:r>
              <a:rPr lang="zh-CN" altLang="en-US" sz="2400" b="1" dirty="0"/>
              <a:t>（</a:t>
            </a:r>
            <a:r>
              <a:rPr lang="en-US" altLang="zh-CN" sz="2400" b="1" dirty="0"/>
              <a:t>1</a:t>
            </a:r>
            <a:r>
              <a:rPr lang="zh-CN" altLang="en-US" sz="2400" b="1" dirty="0"/>
              <a:t>） </a:t>
            </a:r>
            <a:r>
              <a:rPr lang="en-US" altLang="zh-CN" sz="2400" b="1" dirty="0"/>
              <a:t>id=0</a:t>
            </a:r>
            <a:r>
              <a:rPr lang="zh-CN" altLang="en-US" sz="2400" b="1" dirty="0"/>
              <a:t>控制</a:t>
            </a:r>
          </a:p>
        </p:txBody>
      </p:sp>
      <p:sp>
        <p:nvSpPr>
          <p:cNvPr id="15" name="文本框 14">
            <a:extLst>
              <a:ext uri="{FF2B5EF4-FFF2-40B4-BE49-F238E27FC236}">
                <a16:creationId xmlns:a16="http://schemas.microsoft.com/office/drawing/2014/main" id="{2FC7F125-3908-5383-7CC9-C24E7B4A9A08}"/>
              </a:ext>
            </a:extLst>
          </p:cNvPr>
          <p:cNvSpPr txBox="1"/>
          <p:nvPr/>
        </p:nvSpPr>
        <p:spPr>
          <a:xfrm>
            <a:off x="2987145" y="6194166"/>
            <a:ext cx="6094520" cy="576248"/>
          </a:xfrm>
          <a:prstGeom prst="rect">
            <a:avLst/>
          </a:prstGeom>
          <a:noFill/>
        </p:spPr>
        <p:txBody>
          <a:bodyPr wrap="square">
            <a:spAutoFit/>
          </a:bodyPr>
          <a:lstStyle/>
          <a:p>
            <a:pPr indent="229235" algn="ctr">
              <a:lnSpc>
                <a:spcPct val="150000"/>
              </a:lnSpc>
            </a:pPr>
            <a:r>
              <a:rPr lang="en-US"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id=0</a:t>
            </a: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控制时永磁同步电动机矢量控制框图</a:t>
            </a:r>
            <a:endParaRPr lang="zh-CN" altLang="zh-CN" sz="40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cxnSp>
        <p:nvCxnSpPr>
          <p:cNvPr id="16" name="直线连接符 16">
            <a:extLst>
              <a:ext uri="{FF2B5EF4-FFF2-40B4-BE49-F238E27FC236}">
                <a16:creationId xmlns:a16="http://schemas.microsoft.com/office/drawing/2014/main" id="{5DA67E10-6870-0C7C-62E5-14C8BA76DB8F}"/>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549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a:extLst>
              <a:ext uri="{FF2B5EF4-FFF2-40B4-BE49-F238E27FC236}">
                <a16:creationId xmlns:a16="http://schemas.microsoft.com/office/drawing/2014/main" id="{4DF169C2-916B-A53C-F05C-DBE6EC17D4BE}"/>
              </a:ext>
            </a:extLst>
          </p:cNvPr>
          <p:cNvPicPr>
            <a:picLocks noChangeAspect="1"/>
          </p:cNvPicPr>
          <p:nvPr/>
        </p:nvPicPr>
        <p:blipFill>
          <a:blip r:embed="rId2"/>
          <a:stretch>
            <a:fillRect/>
          </a:stretch>
        </p:blipFill>
        <p:spPr>
          <a:xfrm>
            <a:off x="402356" y="1629163"/>
            <a:ext cx="5898834" cy="4978906"/>
          </a:xfrm>
          <a:prstGeom prst="rect">
            <a:avLst/>
          </a:prstGeom>
        </p:spPr>
      </p:pic>
      <mc:AlternateContent xmlns:mc="http://schemas.openxmlformats.org/markup-compatibility/2006" xmlns:a14="http://schemas.microsoft.com/office/drawing/2010/main">
        <mc:Choice Requires="a14">
          <p:sp>
            <p:nvSpPr>
              <p:cNvPr id="6" name="TextBox 10">
                <a:extLst>
                  <a:ext uri="{FF2B5EF4-FFF2-40B4-BE49-F238E27FC236}">
                    <a16:creationId xmlns:a16="http://schemas.microsoft.com/office/drawing/2014/main" id="{3F5D9830-F3BE-9800-26E2-F1E7BBC98093}"/>
                  </a:ext>
                </a:extLst>
              </p:cNvPr>
              <p:cNvSpPr txBox="1"/>
              <p:nvPr/>
            </p:nvSpPr>
            <p:spPr>
              <a:xfrm>
                <a:off x="6590663" y="2272929"/>
                <a:ext cx="4849688" cy="3271217"/>
              </a:xfrm>
              <a:prstGeom prst="rect">
                <a:avLst/>
              </a:prstGeom>
              <a:noFill/>
            </p:spPr>
            <p:txBody>
              <a:bodyPr wrap="square" lIns="0" tIns="0" rIns="0" bIns="0" rtlCol="0">
                <a:spAutoFit/>
              </a:bodyPr>
              <a:lstStyle/>
              <a:p>
                <a:pPr marL="342900" indent="-342900" fontAlgn="base">
                  <a:lnSpc>
                    <a:spcPct val="150000"/>
                  </a:lnSpc>
                  <a:spcBef>
                    <a:spcPct val="0"/>
                  </a:spcBef>
                  <a:spcAft>
                    <a:spcPct val="0"/>
                  </a:spcAft>
                  <a:buFont typeface="Arial" panose="020B0604020202020204" pitchFamily="34" charset="0"/>
                  <a:buChar char="•"/>
                </a:pPr>
                <a:r>
                  <a:rPr kumimoji="1" lang="zh-CN" altLang="en-US" sz="2400" b="1" dirty="0">
                    <a:solidFill>
                      <a:srgbClr val="000000"/>
                    </a:solidFill>
                    <a:latin typeface="Times New Roman" panose="02020603050405020304" pitchFamily="18" charset="0"/>
                    <a:ea typeface="宋体" panose="02010600030101010101" pitchFamily="2" charset="-122"/>
                  </a:rPr>
                  <a:t>电压矢量</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acc>
                          <m:accPr>
                            <m:chr m:val="̇"/>
                            <m:ctrlPr>
                              <a:rPr kumimoji="1" lang="en-US" altLang="zh-CN" sz="2400" b="1" i="1">
                                <a:solidFill>
                                  <a:srgbClr val="000000"/>
                                </a:solidFill>
                                <a:latin typeface="Cambria Math" panose="02040503050406030204" pitchFamily="18" charset="0"/>
                              </a:rPr>
                            </m:ctrlPr>
                          </m:accPr>
                          <m:e>
                            <m:r>
                              <a:rPr kumimoji="1" lang="en-US" altLang="zh-CN" sz="2400" b="1">
                                <a:solidFill>
                                  <a:srgbClr val="000000"/>
                                </a:solidFill>
                                <a:latin typeface="Cambria Math" panose="02040503050406030204" pitchFamily="18" charset="0"/>
                              </a:rPr>
                              <m:t>𝐔</m:t>
                            </m:r>
                          </m:e>
                        </m:acc>
                      </m:e>
                      <m:sub>
                        <m:r>
                          <a:rPr kumimoji="1" lang="en-US" altLang="zh-CN" sz="2400" b="1">
                            <a:solidFill>
                              <a:srgbClr val="000000"/>
                            </a:solidFill>
                            <a:latin typeface="Cambria Math" panose="02040503050406030204" pitchFamily="18" charset="0"/>
                          </a:rPr>
                          <m:t>𝐬</m:t>
                        </m:r>
                      </m:sub>
                    </m:sSub>
                  </m:oMath>
                </a14:m>
                <a:r>
                  <a:rPr kumimoji="1" lang="zh-CN" altLang="en-US" sz="2400" b="1" dirty="0">
                    <a:solidFill>
                      <a:srgbClr val="000000"/>
                    </a:solidFill>
                    <a:latin typeface="Times New Roman" panose="02020603050405020304" pitchFamily="18" charset="0"/>
                    <a:ea typeface="宋体" panose="02010600030101010101" pitchFamily="2" charset="-122"/>
                  </a:rPr>
                  <a:t>与电流矢量</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acc>
                          <m:accPr>
                            <m:chr m:val="̇"/>
                            <m:ctrlPr>
                              <a:rPr kumimoji="1" lang="en-US" altLang="zh-CN" sz="2400" b="1" i="1">
                                <a:solidFill>
                                  <a:srgbClr val="000000"/>
                                </a:solidFill>
                                <a:latin typeface="Cambria Math" panose="02040503050406030204" pitchFamily="18" charset="0"/>
                              </a:rPr>
                            </m:ctrlPr>
                          </m:accPr>
                          <m:e>
                            <m:r>
                              <a:rPr kumimoji="1" lang="en-US" altLang="zh-CN" sz="2400" b="1">
                                <a:solidFill>
                                  <a:srgbClr val="000000"/>
                                </a:solidFill>
                                <a:latin typeface="Cambria Math" panose="02040503050406030204" pitchFamily="18" charset="0"/>
                              </a:rPr>
                              <m:t>𝐈</m:t>
                            </m:r>
                          </m:e>
                        </m:acc>
                      </m:e>
                      <m:sub>
                        <m:r>
                          <m:rPr>
                            <m:sty m:val="p"/>
                          </m:rPr>
                          <a:rPr kumimoji="1" lang="en-US" altLang="zh-CN" sz="2400" b="1">
                            <a:solidFill>
                              <a:srgbClr val="000000"/>
                            </a:solidFill>
                            <a:latin typeface="Cambria Math" panose="02040503050406030204" pitchFamily="18" charset="0"/>
                          </a:rPr>
                          <m:t>s</m:t>
                        </m:r>
                      </m:sub>
                    </m:sSub>
                  </m:oMath>
                </a14:m>
                <a:r>
                  <a:rPr kumimoji="1" lang="zh-CN" altLang="en-US" sz="2400" b="1" dirty="0">
                    <a:solidFill>
                      <a:srgbClr val="000000"/>
                    </a:solidFill>
                    <a:latin typeface="Times New Roman" panose="02020603050405020304" pitchFamily="18" charset="0"/>
                    <a:ea typeface="宋体" panose="02010600030101010101" pitchFamily="2" charset="-122"/>
                  </a:rPr>
                  <a:t>同相位</a:t>
                </a:r>
                <a:endParaRPr kumimoji="1" lang="en-US" altLang="zh-CN" sz="2400" b="1" dirty="0">
                  <a:solidFill>
                    <a:srgbClr val="000000"/>
                  </a:solidFill>
                  <a:latin typeface="Times New Roman" panose="02020603050405020304" pitchFamily="18" charset="0"/>
                  <a:ea typeface="宋体" panose="02010600030101010101" pitchFamily="2" charset="-122"/>
                </a:endParaRPr>
              </a:p>
              <a:p>
                <a:pPr marL="342900" indent="-342900" fontAlgn="base">
                  <a:lnSpc>
                    <a:spcPct val="150000"/>
                  </a:lnSpc>
                  <a:spcBef>
                    <a:spcPct val="0"/>
                  </a:spcBef>
                  <a:spcAft>
                    <a:spcPct val="0"/>
                  </a:spcAft>
                  <a:buFont typeface="Arial" panose="020B0604020202020204" pitchFamily="34" charset="0"/>
                  <a:buChar char="•"/>
                </a:pPr>
                <a:r>
                  <a:rPr kumimoji="1" lang="zh-CN" altLang="en-US" sz="2400" b="1" dirty="0">
                    <a:solidFill>
                      <a:srgbClr val="000000"/>
                    </a:solidFill>
                    <a:latin typeface="Times New Roman" panose="02020603050405020304" pitchFamily="18" charset="0"/>
                    <a:ea typeface="宋体" panose="02010600030101010101" pitchFamily="2" charset="-122"/>
                  </a:rPr>
                  <a:t>电动机作单位功率因数运行</a:t>
                </a:r>
                <a:endParaRPr kumimoji="1" lang="en-US" altLang="zh-CN" sz="2400" b="1" dirty="0">
                  <a:solidFill>
                    <a:srgbClr val="000000"/>
                  </a:solidFill>
                  <a:latin typeface="Times New Roman" panose="02020603050405020304" pitchFamily="18" charset="0"/>
                  <a:ea typeface="宋体" panose="02010600030101010101" pitchFamily="2" charset="-122"/>
                </a:endParaRPr>
              </a:p>
              <a:p>
                <a:pPr marL="342900" indent="-342900" fontAlgn="base">
                  <a:lnSpc>
                    <a:spcPct val="150000"/>
                  </a:lnSpc>
                  <a:spcBef>
                    <a:spcPct val="0"/>
                  </a:spcBef>
                  <a:spcAft>
                    <a:spcPct val="0"/>
                  </a:spcAft>
                  <a:buFont typeface="Arial" panose="020B0604020202020204" pitchFamily="34" charset="0"/>
                  <a:buChar char="•"/>
                </a:pPr>
                <a:r>
                  <a:rPr kumimoji="1" lang="zh-CN" altLang="en-US" sz="2400" b="1" dirty="0">
                    <a:solidFill>
                      <a:srgbClr val="000000"/>
                    </a:solidFill>
                    <a:latin typeface="Times New Roman" panose="02020603050405020304" pitchFamily="18" charset="0"/>
                    <a:ea typeface="宋体" panose="02010600030101010101" pitchFamily="2" charset="-122"/>
                  </a:rPr>
                  <a:t>功率因数和效率指标较好，变频器的容量也省</a:t>
                </a:r>
                <a:endParaRPr kumimoji="1" lang="en-US" altLang="zh-CN" sz="2400" b="1" dirty="0">
                  <a:solidFill>
                    <a:srgbClr val="000000"/>
                  </a:solidFill>
                  <a:latin typeface="Times New Roman" panose="02020603050405020304" pitchFamily="18" charset="0"/>
                  <a:ea typeface="宋体" panose="02010600030101010101" pitchFamily="2" charset="-122"/>
                </a:endParaRPr>
              </a:p>
              <a:p>
                <a:pPr marL="342900" indent="-342900" fontAlgn="base">
                  <a:lnSpc>
                    <a:spcPct val="150000"/>
                  </a:lnSpc>
                  <a:spcBef>
                    <a:spcPct val="0"/>
                  </a:spcBef>
                  <a:spcAft>
                    <a:spcPct val="0"/>
                  </a:spcAft>
                  <a:buFont typeface="Arial" panose="020B0604020202020204" pitchFamily="34" charset="0"/>
                  <a:buChar char="•"/>
                </a:pPr>
                <a:r>
                  <a:rPr kumimoji="1" lang="zh-CN" altLang="en-US" sz="2400" b="1" dirty="0">
                    <a:solidFill>
                      <a:srgbClr val="000000"/>
                    </a:solidFill>
                    <a:latin typeface="Times New Roman" panose="02020603050405020304" pitchFamily="18" charset="0"/>
                    <a:ea typeface="宋体" panose="02010600030101010101" pitchFamily="2" charset="-122"/>
                  </a:rPr>
                  <a:t>可通过控制</a:t>
                </a:r>
                <a:r>
                  <a:rPr kumimoji="1" lang="en-US" altLang="zh-CN" sz="2400" b="1" dirty="0">
                    <a:solidFill>
                      <a:srgbClr val="000000"/>
                    </a:solidFill>
                    <a:latin typeface="Times New Roman" panose="02020603050405020304" pitchFamily="18" charset="0"/>
                    <a:ea typeface="宋体" panose="02010600030101010101" pitchFamily="2" charset="-122"/>
                  </a:rPr>
                  <a:t>Id</a:t>
                </a:r>
                <a:r>
                  <a:rPr kumimoji="1" lang="zh-CN" altLang="en-US" sz="2400" b="1" dirty="0">
                    <a:solidFill>
                      <a:srgbClr val="000000"/>
                    </a:solidFill>
                    <a:latin typeface="Times New Roman" panose="02020603050405020304" pitchFamily="18" charset="0"/>
                    <a:ea typeface="宋体" panose="02010600030101010101" pitchFamily="2" charset="-122"/>
                  </a:rPr>
                  <a:t>来实现</a:t>
                </a:r>
                <a14:m>
                  <m:oMath xmlns:m="http://schemas.openxmlformats.org/officeDocument/2006/math">
                    <m:func>
                      <m:funcPr>
                        <m:ctrlPr>
                          <a:rPr kumimoji="1" lang="en-US" altLang="zh-CN" sz="2400" b="1" i="1">
                            <a:solidFill>
                              <a:srgbClr val="000000"/>
                            </a:solidFill>
                            <a:latin typeface="Cambria Math" panose="02040503050406030204" pitchFamily="18" charset="0"/>
                            <a:ea typeface="楷体_GB2312" pitchFamily="49" charset="-122"/>
                          </a:rPr>
                        </m:ctrlPr>
                      </m:funcPr>
                      <m:fName>
                        <m:r>
                          <m:rPr>
                            <m:sty m:val="p"/>
                          </m:rPr>
                          <a:rPr kumimoji="1" lang="en-US" altLang="zh-CN" sz="2400">
                            <a:solidFill>
                              <a:srgbClr val="000000"/>
                            </a:solidFill>
                            <a:latin typeface="Cambria Math" panose="02040503050406030204" pitchFamily="18" charset="0"/>
                            <a:ea typeface="楷体_GB2312" pitchFamily="49" charset="-122"/>
                          </a:rPr>
                          <m:t>cos</m:t>
                        </m:r>
                      </m:fName>
                      <m:e>
                        <m:r>
                          <m:rPr>
                            <m:sty m:val="p"/>
                          </m:rPr>
                          <a:rPr kumimoji="1" lang="zh-CN" altLang="en-US" sz="2400">
                            <a:solidFill>
                              <a:srgbClr val="000000"/>
                            </a:solidFill>
                            <a:latin typeface="Cambria Math" panose="02040503050406030204" pitchFamily="18" charset="0"/>
                            <a:ea typeface="楷体_GB2312" pitchFamily="49" charset="-122"/>
                          </a:rPr>
                          <m:t>φ</m:t>
                        </m:r>
                        <m:r>
                          <a:rPr kumimoji="1" lang="en-US" altLang="zh-CN" sz="2400" b="1">
                            <a:solidFill>
                              <a:srgbClr val="000000"/>
                            </a:solidFill>
                            <a:latin typeface="Cambria Math" panose="02040503050406030204" pitchFamily="18" charset="0"/>
                            <a:ea typeface="楷体_GB2312" pitchFamily="49" charset="-122"/>
                          </a:rPr>
                          <m:t>=1</m:t>
                        </m:r>
                      </m:e>
                    </m:func>
                  </m:oMath>
                </a14:m>
                <a:r>
                  <a:rPr kumimoji="1" lang="zh-CN" altLang="en-US" sz="2400" b="1" dirty="0">
                    <a:solidFill>
                      <a:srgbClr val="000000"/>
                    </a:solidFill>
                    <a:latin typeface="Times New Roman" panose="02020603050405020304" pitchFamily="18" charset="0"/>
                    <a:ea typeface="宋体" panose="02010600030101010101" pitchFamily="2" charset="-122"/>
                  </a:rPr>
                  <a:t>的控制</a:t>
                </a:r>
              </a:p>
            </p:txBody>
          </p:sp>
        </mc:Choice>
        <mc:Fallback xmlns="">
          <p:sp>
            <p:nvSpPr>
              <p:cNvPr id="6" name="TextBox 10">
                <a:extLst>
                  <a:ext uri="{FF2B5EF4-FFF2-40B4-BE49-F238E27FC236}">
                    <a16:creationId xmlns:a16="http://schemas.microsoft.com/office/drawing/2014/main" id="{3F5D9830-F3BE-9800-26E2-F1E7BBC98093}"/>
                  </a:ext>
                </a:extLst>
              </p:cNvPr>
              <p:cNvSpPr txBox="1">
                <a:spLocks noRot="1" noChangeAspect="1" noMove="1" noResize="1" noEditPoints="1" noAdjustHandles="1" noChangeArrowheads="1" noChangeShapeType="1" noTextEdit="1"/>
              </p:cNvSpPr>
              <p:nvPr/>
            </p:nvSpPr>
            <p:spPr>
              <a:xfrm>
                <a:off x="6590663" y="2272929"/>
                <a:ext cx="4849688" cy="3271217"/>
              </a:xfrm>
              <a:prstGeom prst="rect">
                <a:avLst/>
              </a:prstGeom>
              <a:blipFill>
                <a:blip r:embed="rId3"/>
                <a:stretch>
                  <a:fillRect l="-3518" r="-126" b="-410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6D69F598-F620-557A-9E58-FAE9F7D41A8C}"/>
              </a:ext>
            </a:extLst>
          </p:cNvPr>
          <p:cNvGrpSpPr/>
          <p:nvPr/>
        </p:nvGrpSpPr>
        <p:grpSpPr>
          <a:xfrm>
            <a:off x="-1" y="246156"/>
            <a:ext cx="12192001" cy="776794"/>
            <a:chOff x="-1" y="246156"/>
            <a:chExt cx="12192001" cy="776794"/>
          </a:xfrm>
        </p:grpSpPr>
        <p:sp>
          <p:nvSpPr>
            <p:cNvPr id="10" name="任意形状 7">
              <a:extLst>
                <a:ext uri="{FF2B5EF4-FFF2-40B4-BE49-F238E27FC236}">
                  <a16:creationId xmlns:a16="http://schemas.microsoft.com/office/drawing/2014/main" id="{E3B78400-710F-8FFC-6F95-A1088A49B994}"/>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93852FA7-D6B9-17F0-9954-DD3BC754EE8A}"/>
                </a:ext>
              </a:extLst>
            </p:cNvPr>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2" name="图片 11" descr="C:\Users\Echi\Desktop\微信图片_20210423152212.png微信图片_20210423152212">
              <a:extLst>
                <a:ext uri="{FF2B5EF4-FFF2-40B4-BE49-F238E27FC236}">
                  <a16:creationId xmlns:a16="http://schemas.microsoft.com/office/drawing/2014/main" id="{CFB199DD-9B07-CC1A-E97D-7ACA70FFE44E}"/>
                </a:ext>
              </a:extLst>
            </p:cNvPr>
            <p:cNvPicPr>
              <a:picLocks noChangeAspect="1"/>
            </p:cNvPicPr>
            <p:nvPr/>
          </p:nvPicPr>
          <p:blipFill>
            <a:blip r:embed="rId4"/>
            <a:srcRect/>
            <a:stretch>
              <a:fillRect/>
            </a:stretch>
          </p:blipFill>
          <p:spPr>
            <a:xfrm>
              <a:off x="10006785" y="327625"/>
              <a:ext cx="2185215" cy="695325"/>
            </a:xfrm>
            <a:prstGeom prst="rect">
              <a:avLst/>
            </a:prstGeom>
          </p:spPr>
        </p:pic>
      </p:grpSp>
      <p:sp>
        <p:nvSpPr>
          <p:cNvPr id="14" name="矩形: 圆角 13">
            <a:extLst>
              <a:ext uri="{FF2B5EF4-FFF2-40B4-BE49-F238E27FC236}">
                <a16:creationId xmlns:a16="http://schemas.microsoft.com/office/drawing/2014/main" id="{51731CB7-56A6-6F7F-918F-C04856C87648}"/>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mc:AlternateContent xmlns:mc="http://schemas.openxmlformats.org/markup-compatibility/2006" xmlns:a14="http://schemas.microsoft.com/office/drawing/2010/main">
        <mc:Choice Requires="a14">
          <p:sp>
            <p:nvSpPr>
              <p:cNvPr id="15" name="TextBox 2">
                <a:extLst>
                  <a:ext uri="{FF2B5EF4-FFF2-40B4-BE49-F238E27FC236}">
                    <a16:creationId xmlns:a16="http://schemas.microsoft.com/office/drawing/2014/main" id="{A4B614FA-4CFA-D09D-647E-482203FA2B4E}"/>
                  </a:ext>
                </a:extLst>
              </p:cNvPr>
              <p:cNvSpPr txBox="1"/>
              <p:nvPr/>
            </p:nvSpPr>
            <p:spPr>
              <a:xfrm>
                <a:off x="4119238" y="948226"/>
                <a:ext cx="5685162" cy="461665"/>
              </a:xfrm>
              <a:prstGeom prst="rect">
                <a:avLst/>
              </a:prstGeom>
              <a:noFill/>
            </p:spPr>
            <p:txBody>
              <a:bodyPr wrap="square" rtlCol="0">
                <a:spAutoFit/>
              </a:bodyPr>
              <a:lstStyle/>
              <a:p>
                <a:r>
                  <a:rPr lang="zh-CN" altLang="en-US" sz="2400" b="1" dirty="0"/>
                  <a:t>（</a:t>
                </a:r>
                <a:r>
                  <a:rPr lang="en-US" altLang="zh-CN" sz="2400" b="1" dirty="0"/>
                  <a:t>2</a:t>
                </a:r>
                <a:r>
                  <a:rPr lang="zh-CN" altLang="en-US" sz="2400" b="1" dirty="0"/>
                  <a:t>） </a:t>
                </a:r>
                <a14:m>
                  <m:oMath xmlns:m="http://schemas.openxmlformats.org/officeDocument/2006/math">
                    <m:func>
                      <m:funcPr>
                        <m:ctrlPr>
                          <a:rPr kumimoji="1"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mj-cs"/>
                          </a:rPr>
                        </m:ctrlPr>
                      </m:funcPr>
                      <m:fName>
                        <m:r>
                          <m:rPr>
                            <m:sty m:val="p"/>
                          </m:rPr>
                          <a:rPr kumimoji="1"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楷体_GB2312" pitchFamily="49" charset="-122"/>
                            <a:cs typeface="+mj-cs"/>
                          </a:rPr>
                          <m:t>cos</m:t>
                        </m:r>
                      </m:fName>
                      <m:e>
                        <m:r>
                          <a:rPr kumimoji="1"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楷体_GB2312" pitchFamily="49" charset="-122"/>
                            <a:cs typeface="+mj-cs"/>
                          </a:rPr>
                          <m:t>𝝋</m:t>
                        </m:r>
                        <m:r>
                          <a:rPr kumimoji="1"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楷体_GB2312" pitchFamily="49" charset="-122"/>
                            <a:cs typeface="+mj-cs"/>
                          </a:rPr>
                          <m:t>=1</m:t>
                        </m:r>
                      </m:e>
                    </m:func>
                  </m:oMath>
                </a14:m>
                <a:r>
                  <a:rPr kumimoji="1"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j-cs"/>
                  </a:rPr>
                  <a:t>，单位功率因数控制</a:t>
                </a:r>
                <a:endParaRPr lang="zh-CN" altLang="en-US" sz="2400" b="1" dirty="0"/>
              </a:p>
            </p:txBody>
          </p:sp>
        </mc:Choice>
        <mc:Fallback xmlns="">
          <p:sp>
            <p:nvSpPr>
              <p:cNvPr id="15" name="TextBox 2">
                <a:extLst>
                  <a:ext uri="{FF2B5EF4-FFF2-40B4-BE49-F238E27FC236}">
                    <a16:creationId xmlns:a16="http://schemas.microsoft.com/office/drawing/2014/main" id="{A4B614FA-4CFA-D09D-647E-482203FA2B4E}"/>
                  </a:ext>
                </a:extLst>
              </p:cNvPr>
              <p:cNvSpPr txBox="1">
                <a:spLocks noRot="1" noChangeAspect="1" noMove="1" noResize="1" noEditPoints="1" noAdjustHandles="1" noChangeArrowheads="1" noChangeShapeType="1" noTextEdit="1"/>
              </p:cNvSpPr>
              <p:nvPr/>
            </p:nvSpPr>
            <p:spPr>
              <a:xfrm>
                <a:off x="4119238" y="948226"/>
                <a:ext cx="5685162" cy="461665"/>
              </a:xfrm>
              <a:prstGeom prst="rect">
                <a:avLst/>
              </a:prstGeom>
              <a:blipFill>
                <a:blip r:embed="rId5"/>
                <a:stretch>
                  <a:fillRect l="-1717" t="-12000" b="-32000"/>
                </a:stretch>
              </a:blipFill>
            </p:spPr>
            <p:txBody>
              <a:bodyPr/>
              <a:lstStyle/>
              <a:p>
                <a:r>
                  <a:rPr lang="zh-CN" altLang="en-US">
                    <a:noFill/>
                  </a:rPr>
                  <a:t> </a:t>
                </a:r>
              </a:p>
            </p:txBody>
          </p:sp>
        </mc:Fallback>
      </mc:AlternateContent>
      <p:cxnSp>
        <p:nvCxnSpPr>
          <p:cNvPr id="16" name="直线连接符 16">
            <a:extLst>
              <a:ext uri="{FF2B5EF4-FFF2-40B4-BE49-F238E27FC236}">
                <a16:creationId xmlns:a16="http://schemas.microsoft.com/office/drawing/2014/main" id="{0CEEF0B8-F84C-6C80-FACC-B465651019A4}"/>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2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p:sp>
        <p:nvSpPr>
          <p:cNvPr id="3" name="TextBox 2">
            <a:extLst>
              <a:ext uri="{FF2B5EF4-FFF2-40B4-BE49-F238E27FC236}">
                <a16:creationId xmlns:a16="http://schemas.microsoft.com/office/drawing/2014/main" id="{0CED8814-31EC-D7F4-8DF4-03A3681AA44E}"/>
              </a:ext>
            </a:extLst>
          </p:cNvPr>
          <p:cNvSpPr txBox="1"/>
          <p:nvPr/>
        </p:nvSpPr>
        <p:spPr>
          <a:xfrm>
            <a:off x="4119238" y="948226"/>
            <a:ext cx="373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3</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最大转矩电流控制</a:t>
            </a:r>
          </a:p>
        </p:txBody>
      </p:sp>
      <p:sp>
        <p:nvSpPr>
          <p:cNvPr id="5" name="文本框 4">
            <a:extLst>
              <a:ext uri="{FF2B5EF4-FFF2-40B4-BE49-F238E27FC236}">
                <a16:creationId xmlns:a16="http://schemas.microsoft.com/office/drawing/2014/main" id="{28EDDCC5-CB58-9CF2-CAB7-EFFE4BF87E7A}"/>
              </a:ext>
            </a:extLst>
          </p:cNvPr>
          <p:cNvSpPr txBox="1"/>
          <p:nvPr/>
        </p:nvSpPr>
        <p:spPr>
          <a:xfrm>
            <a:off x="1042582" y="1547099"/>
            <a:ext cx="10106836" cy="1569660"/>
          </a:xfrm>
          <a:prstGeom prst="rect">
            <a:avLst/>
          </a:prstGeom>
          <a:noFill/>
        </p:spPr>
        <p:txBody>
          <a:bodyPr wrap="square">
            <a:spAutoFit/>
          </a:bodyPr>
          <a:lstStyle/>
          <a:p>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最大转矩电流比</a:t>
            </a:r>
            <a:r>
              <a:rPr lang="en-US" altLang="zh-CN" sz="2400" dirty="0">
                <a:solidFill>
                  <a:srgbClr val="000000"/>
                </a:solidFill>
                <a:effectLst/>
                <a:latin typeface="黑体" panose="02010609060101010101" pitchFamily="49" charset="-122"/>
                <a:ea typeface="黑体" panose="02010609060101010101" pitchFamily="49" charset="-122"/>
              </a:rPr>
              <a:t>(MTPA)</a:t>
            </a: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控制也称单位电流输出最大转矩的控制，即在最小铜耗的条件下达到最大转矩的控制方法，由于</a:t>
            </a:r>
            <a:r>
              <a:rPr lang="en-US" altLang="zh-CN" sz="2400" dirty="0">
                <a:solidFill>
                  <a:srgbClr val="000000"/>
                </a:solidFill>
                <a:effectLst/>
                <a:latin typeface="黑体" panose="02010609060101010101" pitchFamily="49" charset="-122"/>
                <a:ea typeface="黑体" panose="02010609060101010101" pitchFamily="49" charset="-122"/>
              </a:rPr>
              <a:t>MTPA</a:t>
            </a: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是一种基速以下的控制方法，此时电机的铜耗一般远高于铁耗，因此</a:t>
            </a:r>
            <a:r>
              <a:rPr lang="en-US" altLang="zh-CN" sz="2400" dirty="0">
                <a:solidFill>
                  <a:srgbClr val="000000"/>
                </a:solidFill>
                <a:effectLst/>
                <a:latin typeface="黑体" panose="02010609060101010101" pitchFamily="49" charset="-122"/>
                <a:ea typeface="黑体" panose="02010609060101010101" pitchFamily="49" charset="-122"/>
              </a:rPr>
              <a:t>MTPA</a:t>
            </a: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又可以视作基速以下的最优效率控制。</a:t>
            </a:r>
            <a:endParaRPr lang="zh-CN" altLang="en-US" sz="2400" dirty="0">
              <a:latin typeface="黑体" panose="02010609060101010101" pitchFamily="49" charset="-122"/>
              <a:ea typeface="黑体" panose="02010609060101010101" pitchFamily="49" charset="-122"/>
            </a:endParaRPr>
          </a:p>
        </p:txBody>
      </p:sp>
      <p:graphicFrame>
        <p:nvGraphicFramePr>
          <p:cNvPr id="7" name="对象 6">
            <a:extLst>
              <a:ext uri="{FF2B5EF4-FFF2-40B4-BE49-F238E27FC236}">
                <a16:creationId xmlns:a16="http://schemas.microsoft.com/office/drawing/2014/main" id="{97686FE4-C13B-8E45-5EED-C1546BD26BE2}"/>
              </a:ext>
            </a:extLst>
          </p:cNvPr>
          <p:cNvGraphicFramePr>
            <a:graphicFrameLocks noChangeAspect="1"/>
          </p:cNvGraphicFramePr>
          <p:nvPr>
            <p:extLst>
              <p:ext uri="{D42A27DB-BD31-4B8C-83A1-F6EECF244321}">
                <p14:modId xmlns:p14="http://schemas.microsoft.com/office/powerpoint/2010/main" val="3236026646"/>
              </p:ext>
            </p:extLst>
          </p:nvPr>
        </p:nvGraphicFramePr>
        <p:xfrm>
          <a:off x="773002" y="3237462"/>
          <a:ext cx="3933204" cy="3309230"/>
        </p:xfrm>
        <a:graphic>
          <a:graphicData uri="http://schemas.openxmlformats.org/presentationml/2006/ole">
            <mc:AlternateContent xmlns:mc="http://schemas.openxmlformats.org/markup-compatibility/2006">
              <mc:Choice xmlns:v="urn:schemas-microsoft-com:vml" Requires="v">
                <p:oleObj name="Visio" r:id="rId4" imgW="4500124" imgH="3787737" progId="Visio.Drawing.11">
                  <p:embed/>
                </p:oleObj>
              </mc:Choice>
              <mc:Fallback>
                <p:oleObj name="Visio" r:id="rId4" imgW="4500124" imgH="3787737"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02" y="3237462"/>
                        <a:ext cx="3933204" cy="3309230"/>
                      </a:xfrm>
                      <a:prstGeom prst="rect">
                        <a:avLst/>
                      </a:prstGeom>
                      <a:noFill/>
                    </p:spPr>
                  </p:pic>
                </p:oleObj>
              </mc:Fallback>
            </mc:AlternateContent>
          </a:graphicData>
        </a:graphic>
      </p:graphicFrame>
      <p:sp>
        <p:nvSpPr>
          <p:cNvPr id="10" name="TextBox 6">
            <a:extLst>
              <a:ext uri="{FF2B5EF4-FFF2-40B4-BE49-F238E27FC236}">
                <a16:creationId xmlns:a16="http://schemas.microsoft.com/office/drawing/2014/main" id="{FE1758EF-F2FC-669C-F80A-34EB24B20544}"/>
              </a:ext>
            </a:extLst>
          </p:cNvPr>
          <p:cNvSpPr txBox="1"/>
          <p:nvPr/>
        </p:nvSpPr>
        <p:spPr>
          <a:xfrm>
            <a:off x="5619956" y="3198737"/>
            <a:ext cx="2680666" cy="461665"/>
          </a:xfrm>
          <a:prstGeom prst="rect">
            <a:avLst/>
          </a:prstGeom>
          <a:noFill/>
        </p:spPr>
        <p:txBody>
          <a:bodyPr wrap="square" rtlCol="0">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电磁转矩公式为</a:t>
            </a:r>
          </a:p>
        </p:txBody>
      </p:sp>
      <mc:AlternateContent xmlns:mc="http://schemas.openxmlformats.org/markup-compatibility/2006" xmlns:a14="http://schemas.microsoft.com/office/drawing/2010/main">
        <mc:Choice Requires="a14">
          <p:sp>
            <p:nvSpPr>
              <p:cNvPr id="11" name="Rectangle 7">
                <a:extLst>
                  <a:ext uri="{FF2B5EF4-FFF2-40B4-BE49-F238E27FC236}">
                    <a16:creationId xmlns:a16="http://schemas.microsoft.com/office/drawing/2014/main" id="{41A78C43-33D1-DF08-F63F-9A79B7B24F37}"/>
                  </a:ext>
                </a:extLst>
              </p:cNvPr>
              <p:cNvSpPr/>
              <p:nvPr/>
            </p:nvSpPr>
            <p:spPr>
              <a:xfrm>
                <a:off x="7121713" y="3455016"/>
                <a:ext cx="5040560" cy="952056"/>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𝑻</m:t>
                          </m:r>
                        </m:e>
                        <m:sub>
                          <m:r>
                            <a:rPr kumimoji="1" lang="en-US" altLang="zh-CN" sz="2400" b="1" i="1" smtClean="0">
                              <a:solidFill>
                                <a:srgbClr val="000000"/>
                              </a:solidFill>
                              <a:latin typeface="Cambria Math" panose="02040503050406030204" pitchFamily="18" charset="0"/>
                            </a:rPr>
                            <m:t>𝒆</m:t>
                          </m:r>
                        </m:sub>
                      </m:sSub>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000000"/>
                          </a:solidFill>
                          <a:latin typeface="Cambria Math" panose="02040503050406030204" pitchFamily="18" charset="0"/>
                        </a:rPr>
                        <m:t>𝟏</m:t>
                      </m:r>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000000"/>
                          </a:solidFill>
                          <a:latin typeface="Cambria Math" panose="02040503050406030204" pitchFamily="18" charset="0"/>
                        </a:rPr>
                        <m:t>𝟓</m:t>
                      </m:r>
                      <m:r>
                        <a:rPr kumimoji="1" lang="en-US" altLang="zh-CN" sz="2400" b="1" i="1" smtClean="0">
                          <a:solidFill>
                            <a:srgbClr val="000000"/>
                          </a:solidFill>
                          <a:latin typeface="Cambria Math" panose="02040503050406030204" pitchFamily="18" charset="0"/>
                        </a:rPr>
                        <m:t>𝑷</m:t>
                      </m:r>
                      <m:d>
                        <m:dPr>
                          <m:ctrlPr>
                            <a:rPr kumimoji="1" lang="en-US" altLang="zh-CN" sz="2400" b="1" i="1" smtClean="0">
                              <a:solidFill>
                                <a:srgbClr val="000000"/>
                              </a:solidFill>
                              <a:latin typeface="Cambria Math" panose="02040503050406030204" pitchFamily="18" charset="0"/>
                            </a:rPr>
                          </m:ctrlPr>
                        </m:dPr>
                        <m:e>
                          <m:sSub>
                            <m:sSubPr>
                              <m:ctrlPr>
                                <a:rPr kumimoji="1" lang="en-US" altLang="zh-CN" sz="2400" b="1" i="1" smtClean="0">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smtClean="0">
                                  <a:solidFill>
                                    <a:srgbClr val="000000"/>
                                  </a:solidFill>
                                  <a:latin typeface="Cambria Math" panose="02040503050406030204" pitchFamily="18" charset="0"/>
                                </a:rPr>
                                <m:t>𝒒</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smtClean="0">
                                  <a:solidFill>
                                    <a:srgbClr val="000000"/>
                                  </a:solidFill>
                                  <a:latin typeface="Cambria Math" panose="02040503050406030204" pitchFamily="18" charset="0"/>
                                </a:rPr>
                                <m:t>𝒅</m:t>
                              </m:r>
                            </m:sub>
                          </m:sSub>
                        </m:e>
                      </m:d>
                    </m:oMath>
                  </m:oMathPara>
                </a14:m>
                <a:endParaRPr kumimoji="1" lang="en-US" altLang="zh-CN" sz="2400" b="1" i="1" dirty="0">
                  <a:solidFill>
                    <a:srgbClr val="000000"/>
                  </a:solidFill>
                  <a:latin typeface="Times New Roman" panose="02020603050405020304" pitchFamily="18" charset="0"/>
                  <a:ea typeface="宋体" panose="02010600030101010101" pitchFamily="2" charset="-122"/>
                </a:endParaRPr>
              </a:p>
              <a:p>
                <a:pPr fontAlgn="base">
                  <a:spcBef>
                    <a:spcPct val="0"/>
                  </a:spcBef>
                  <a:spcAft>
                    <a:spcPct val="0"/>
                  </a:spcAft>
                </a:pPr>
                <a:r>
                  <a:rPr kumimoji="1" lang="en-US" altLang="zh-CN" sz="2400" b="1" i="1" dirty="0">
                    <a:solidFill>
                      <a:srgbClr val="000000"/>
                    </a:solidFill>
                    <a:latin typeface="Times New Roman" panose="02020603050405020304" pitchFamily="18" charset="0"/>
                    <a:ea typeface="宋体" panose="02010600030101010101" pitchFamily="2" charset="-122"/>
                  </a:rPr>
                  <a:t>= 1.5</a:t>
                </a:r>
                <a14:m>
                  <m:oMath xmlns:m="http://schemas.openxmlformats.org/officeDocument/2006/math">
                    <m:r>
                      <a:rPr kumimoji="1" lang="en-US" altLang="zh-CN" sz="2400" b="1" i="1">
                        <a:solidFill>
                          <a:srgbClr val="000000"/>
                        </a:solidFill>
                        <a:latin typeface="Cambria Math" panose="02040503050406030204" pitchFamily="18" charset="0"/>
                      </a:rPr>
                      <m:t>𝑷</m:t>
                    </m:r>
                    <m:d>
                      <m:dPr>
                        <m:ctrlPr>
                          <a:rPr kumimoji="1" lang="en-US" altLang="zh-CN" sz="2400" b="1" i="1">
                            <a:solidFill>
                              <a:srgbClr val="000000"/>
                            </a:solidFill>
                            <a:latin typeface="Cambria Math" panose="02040503050406030204" pitchFamily="18" charset="0"/>
                          </a:rPr>
                        </m:ctrlPr>
                      </m:dPr>
                      <m:e>
                        <m:sSub>
                          <m:sSubPr>
                            <m:ctrlPr>
                              <a:rPr kumimoji="1" lang="en-US" altLang="zh-CN" sz="2400" b="1" i="1" smtClean="0">
                                <a:solidFill>
                                  <a:srgbClr val="FF0000"/>
                                </a:solidFill>
                                <a:latin typeface="Cambria Math" panose="02040503050406030204" pitchFamily="18" charset="0"/>
                              </a:rPr>
                            </m:ctrlPr>
                          </m:sSubPr>
                          <m:e>
                            <m:r>
                              <a:rPr kumimoji="1" lang="zh-CN" altLang="en-US" sz="2400" b="1" i="1">
                                <a:solidFill>
                                  <a:srgbClr val="FF0000"/>
                                </a:solidFill>
                                <a:latin typeface="Cambria Math" panose="02040503050406030204" pitchFamily="18" charset="0"/>
                              </a:rPr>
                              <m:t>𝝍</m:t>
                            </m:r>
                          </m:e>
                          <m:sub>
                            <m:r>
                              <a:rPr kumimoji="1" lang="en-US" altLang="zh-CN" sz="2400" b="1" i="1" smtClean="0">
                                <a:solidFill>
                                  <a:srgbClr val="FF0000"/>
                                </a:solidFill>
                                <a:latin typeface="Cambria Math" panose="02040503050406030204" pitchFamily="18" charset="0"/>
                              </a:rPr>
                              <m:t>𝒇</m:t>
                            </m:r>
                          </m:sub>
                        </m:sSub>
                        <m:sSub>
                          <m:sSubPr>
                            <m:ctrlPr>
                              <a:rPr kumimoji="1" lang="en-US" altLang="zh-CN" sz="2400" b="1" i="1">
                                <a:solidFill>
                                  <a:srgbClr val="FF0000"/>
                                </a:solidFill>
                                <a:latin typeface="Cambria Math" panose="02040503050406030204" pitchFamily="18" charset="0"/>
                              </a:rPr>
                            </m:ctrlPr>
                          </m:sSubPr>
                          <m:e>
                            <m:r>
                              <a:rPr kumimoji="1" lang="en-US" altLang="zh-CN" sz="2400" b="1" i="1">
                                <a:solidFill>
                                  <a:srgbClr val="FF0000"/>
                                </a:solidFill>
                                <a:latin typeface="Cambria Math" panose="02040503050406030204" pitchFamily="18" charset="0"/>
                              </a:rPr>
                              <m:t>𝒊</m:t>
                            </m:r>
                          </m:e>
                          <m:sub>
                            <m:r>
                              <a:rPr kumimoji="1" lang="en-US" altLang="zh-CN" sz="2400" b="1" i="1">
                                <a:solidFill>
                                  <a:srgbClr val="FF0000"/>
                                </a:solidFill>
                                <a:latin typeface="Cambria Math" panose="02040503050406030204" pitchFamily="18" charset="0"/>
                              </a:rPr>
                              <m:t>𝒒</m:t>
                            </m:r>
                          </m:sub>
                        </m:sSub>
                        <m:r>
                          <a:rPr kumimoji="1" lang="en-US" altLang="zh-CN" sz="2400" b="1" i="1" smtClean="0">
                            <a:solidFill>
                              <a:srgbClr val="000000"/>
                            </a:solidFill>
                            <a:latin typeface="Cambria Math" panose="02040503050406030204" pitchFamily="18" charset="0"/>
                          </a:rPr>
                          <m:t>+</m:t>
                        </m:r>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a:solidFill>
                                  <a:srgbClr val="3333FF"/>
                                </a:solidFill>
                                <a:latin typeface="Cambria Math" panose="02040503050406030204" pitchFamily="18" charset="0"/>
                              </a:rPr>
                              <m:t>𝒅</m:t>
                            </m:r>
                          </m:sub>
                        </m:sSub>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smtClean="0">
                                <a:solidFill>
                                  <a:srgbClr val="3333FF"/>
                                </a:solidFill>
                                <a:latin typeface="Cambria Math" panose="02040503050406030204" pitchFamily="18" charset="0"/>
                              </a:rPr>
                              <m:t>𝒒</m:t>
                            </m:r>
                          </m:sub>
                        </m:sSub>
                        <m:r>
                          <a:rPr kumimoji="1" lang="en-US" altLang="zh-CN" sz="2400" b="1" i="1" smtClean="0">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smtClean="0">
                                <a:solidFill>
                                  <a:srgbClr val="3333FF"/>
                                </a:solidFill>
                                <a:latin typeface="Cambria Math" panose="02040503050406030204" pitchFamily="18" charset="0"/>
                              </a:rPr>
                              <m:t>𝒅</m:t>
                            </m:r>
                          </m:sub>
                        </m:sSub>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𝒒</m:t>
                            </m:r>
                          </m:sub>
                        </m:sSub>
                      </m:e>
                    </m:d>
                  </m:oMath>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11" name="Rectangle 7">
                <a:extLst>
                  <a:ext uri="{FF2B5EF4-FFF2-40B4-BE49-F238E27FC236}">
                    <a16:creationId xmlns:a16="http://schemas.microsoft.com/office/drawing/2014/main" id="{41A78C43-33D1-DF08-F63F-9A79B7B24F37}"/>
                  </a:ext>
                </a:extLst>
              </p:cNvPr>
              <p:cNvSpPr>
                <a:spLocks noRot="1" noChangeAspect="1" noMove="1" noResize="1" noEditPoints="1" noAdjustHandles="1" noChangeArrowheads="1" noChangeShapeType="1" noTextEdit="1"/>
              </p:cNvSpPr>
              <p:nvPr/>
            </p:nvSpPr>
            <p:spPr>
              <a:xfrm>
                <a:off x="7121713" y="3455016"/>
                <a:ext cx="5040560" cy="952056"/>
              </a:xfrm>
              <a:prstGeom prst="rect">
                <a:avLst/>
              </a:prstGeom>
              <a:blipFill>
                <a:blip r:embed="rId6"/>
                <a:stretch>
                  <a:fillRect l="-1814" b="-9615"/>
                </a:stretch>
              </a:blipFill>
            </p:spPr>
            <p:txBody>
              <a:bodyPr/>
              <a:lstStyle/>
              <a:p>
                <a:r>
                  <a:rPr lang="zh-CN" altLang="en-US">
                    <a:noFill/>
                  </a:rPr>
                  <a:t> </a:t>
                </a:r>
              </a:p>
            </p:txBody>
          </p:sp>
        </mc:Fallback>
      </mc:AlternateContent>
      <p:sp>
        <p:nvSpPr>
          <p:cNvPr id="12" name="Callout: Line with Accent Bar 8">
            <a:extLst>
              <a:ext uri="{FF2B5EF4-FFF2-40B4-BE49-F238E27FC236}">
                <a16:creationId xmlns:a16="http://schemas.microsoft.com/office/drawing/2014/main" id="{D0978285-3AD3-0838-E783-1D2E01EEA168}"/>
              </a:ext>
            </a:extLst>
          </p:cNvPr>
          <p:cNvSpPr/>
          <p:nvPr/>
        </p:nvSpPr>
        <p:spPr bwMode="auto">
          <a:xfrm>
            <a:off x="6041593" y="4517827"/>
            <a:ext cx="1584176" cy="457200"/>
          </a:xfrm>
          <a:prstGeom prst="accentCallout1">
            <a:avLst>
              <a:gd name="adj1" fmla="val 27710"/>
              <a:gd name="adj2" fmla="val 106287"/>
              <a:gd name="adj3" fmla="val -41606"/>
              <a:gd name="adj4" fmla="val 131386"/>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永磁转矩</a:t>
            </a:r>
          </a:p>
        </p:txBody>
      </p:sp>
      <p:sp>
        <p:nvSpPr>
          <p:cNvPr id="13" name="Callout: Line with Accent Bar 9">
            <a:extLst>
              <a:ext uri="{FF2B5EF4-FFF2-40B4-BE49-F238E27FC236}">
                <a16:creationId xmlns:a16="http://schemas.microsoft.com/office/drawing/2014/main" id="{1564A400-1323-D853-D987-07C35D88273D}"/>
              </a:ext>
            </a:extLst>
          </p:cNvPr>
          <p:cNvSpPr/>
          <p:nvPr/>
        </p:nvSpPr>
        <p:spPr bwMode="auto">
          <a:xfrm>
            <a:off x="10172262" y="4434877"/>
            <a:ext cx="1584176" cy="457200"/>
          </a:xfrm>
          <a:prstGeom prst="accentCallout1">
            <a:avLst>
              <a:gd name="adj1" fmla="val 34377"/>
              <a:gd name="adj2" fmla="val -1074"/>
              <a:gd name="adj3" fmla="val -14939"/>
              <a:gd name="adj4" fmla="val -27539"/>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rPr>
              <a:t>磁阻转矩</a:t>
            </a:r>
          </a:p>
        </p:txBody>
      </p:sp>
      <p:sp>
        <p:nvSpPr>
          <p:cNvPr id="14" name="Rectangle: Rounded Corners 22">
            <a:extLst>
              <a:ext uri="{FF2B5EF4-FFF2-40B4-BE49-F238E27FC236}">
                <a16:creationId xmlns:a16="http://schemas.microsoft.com/office/drawing/2014/main" id="{BBF79DC8-3B33-51B2-5039-77EA5CE978C3}"/>
              </a:ext>
            </a:extLst>
          </p:cNvPr>
          <p:cNvSpPr/>
          <p:nvPr/>
        </p:nvSpPr>
        <p:spPr bwMode="auto">
          <a:xfrm>
            <a:off x="5504156" y="3249957"/>
            <a:ext cx="6507332" cy="1924012"/>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39D30CE-A71C-C7EC-F48E-C2268027F652}"/>
                  </a:ext>
                </a:extLst>
              </p:cNvPr>
              <p:cNvSpPr txBox="1"/>
              <p:nvPr/>
            </p:nvSpPr>
            <p:spPr>
              <a:xfrm>
                <a:off x="7301035" y="5273092"/>
                <a:ext cx="2060074" cy="671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1" i="1" smtClean="0">
                              <a:solidFill>
                                <a:schemeClr val="tx1"/>
                              </a:solidFill>
                              <a:latin typeface="Cambria Math" panose="02040503050406030204" pitchFamily="18" charset="0"/>
                            </a:rPr>
                          </m:ctrlPr>
                        </m:sSubPr>
                        <m:e>
                          <m:r>
                            <a:rPr kumimoji="1" lang="en-US" altLang="zh-CN" sz="1800" b="1" i="1">
                              <a:solidFill>
                                <a:schemeClr val="tx1"/>
                              </a:solidFill>
                              <a:latin typeface="Cambria Math" panose="02040503050406030204" pitchFamily="18" charset="0"/>
                            </a:rPr>
                            <m:t>𝒊</m:t>
                          </m:r>
                        </m:e>
                        <m:sub>
                          <m:r>
                            <a:rPr kumimoji="1" lang="en-US" altLang="zh-CN" sz="1800" b="1" i="1">
                              <a:solidFill>
                                <a:schemeClr val="tx1"/>
                              </a:solidFill>
                              <a:latin typeface="Cambria Math" panose="02040503050406030204" pitchFamily="18" charset="0"/>
                            </a:rPr>
                            <m:t>𝒒</m:t>
                          </m:r>
                        </m:sub>
                      </m:sSub>
                      <m:r>
                        <a:rPr kumimoji="1" lang="en-US" altLang="zh-CN" sz="1800" b="1" i="1" smtClean="0">
                          <a:solidFill>
                            <a:schemeClr val="tx1"/>
                          </a:solidFill>
                          <a:latin typeface="Cambria Math" panose="02040503050406030204" pitchFamily="18" charset="0"/>
                        </a:rPr>
                        <m:t>=</m:t>
                      </m:r>
                      <m:sSub>
                        <m:sSubPr>
                          <m:ctrlPr>
                            <a:rPr kumimoji="1" lang="en-US" altLang="zh-CN" sz="1800" b="1" i="1" smtClean="0">
                              <a:solidFill>
                                <a:schemeClr val="tx1"/>
                              </a:solidFill>
                              <a:latin typeface="Cambria Math" panose="02040503050406030204" pitchFamily="18" charset="0"/>
                            </a:rPr>
                          </m:ctrlPr>
                        </m:sSubPr>
                        <m:e>
                          <m:r>
                            <a:rPr kumimoji="1" lang="en-US" altLang="zh-CN" sz="1800" b="1" i="1" smtClean="0">
                              <a:solidFill>
                                <a:schemeClr val="tx1"/>
                              </a:solidFill>
                              <a:latin typeface="Cambria Math" panose="02040503050406030204" pitchFamily="18" charset="0"/>
                            </a:rPr>
                            <m:t>𝑰</m:t>
                          </m:r>
                        </m:e>
                        <m:sub>
                          <m:r>
                            <a:rPr kumimoji="1" lang="en-US" altLang="zh-CN" sz="1800" b="1" i="1" smtClean="0">
                              <a:solidFill>
                                <a:schemeClr val="tx1"/>
                              </a:solidFill>
                              <a:latin typeface="Cambria Math" panose="02040503050406030204" pitchFamily="18" charset="0"/>
                            </a:rPr>
                            <m:t>𝒔</m:t>
                          </m:r>
                        </m:sub>
                      </m:sSub>
                      <m:r>
                        <a:rPr kumimoji="1" lang="en-US" altLang="zh-CN" sz="1800" b="1" i="1" smtClean="0">
                          <a:solidFill>
                            <a:schemeClr val="tx1"/>
                          </a:solidFill>
                          <a:latin typeface="Cambria Math" panose="02040503050406030204" pitchFamily="18" charset="0"/>
                        </a:rPr>
                        <m:t>∗</m:t>
                      </m:r>
                      <m:r>
                        <a:rPr kumimoji="1" lang="en-US" altLang="zh-CN" sz="1800" b="1" i="1" smtClean="0">
                          <a:solidFill>
                            <a:schemeClr val="tx1"/>
                          </a:solidFill>
                          <a:latin typeface="Cambria Math" panose="02040503050406030204" pitchFamily="18" charset="0"/>
                        </a:rPr>
                        <m:t>𝒔𝒊𝒏</m:t>
                      </m:r>
                      <m:d>
                        <m:dPr>
                          <m:ctrlPr>
                            <a:rPr kumimoji="1" lang="en-US" altLang="zh-CN" sz="1800" b="1" i="1" smtClean="0">
                              <a:solidFill>
                                <a:schemeClr val="tx1"/>
                              </a:solidFill>
                              <a:latin typeface="Cambria Math" panose="02040503050406030204" pitchFamily="18" charset="0"/>
                            </a:rPr>
                          </m:ctrlPr>
                        </m:dPr>
                        <m:e>
                          <m:r>
                            <a:rPr kumimoji="1" lang="zh-CN" altLang="en-US" sz="1800" b="1" i="1" smtClean="0">
                              <a:solidFill>
                                <a:schemeClr val="tx1"/>
                              </a:solidFill>
                              <a:latin typeface="Cambria Math" panose="02040503050406030204" pitchFamily="18" charset="0"/>
                            </a:rPr>
                            <m:t>𝜷</m:t>
                          </m:r>
                        </m:e>
                      </m:d>
                    </m:oMath>
                  </m:oMathPara>
                </a14:m>
                <a:endParaRPr kumimoji="1" lang="en-US" altLang="zh-CN" sz="1800" b="1" dirty="0">
                  <a:solidFill>
                    <a:schemeClr val="tx1"/>
                  </a:solidFill>
                </a:endParaRPr>
              </a:p>
              <a:p>
                <a14:m>
                  <m:oMath xmlns:m="http://schemas.openxmlformats.org/officeDocument/2006/math">
                    <m:sSub>
                      <m:sSubPr>
                        <m:ctrlPr>
                          <a:rPr kumimoji="1" lang="en-US" altLang="zh-CN" sz="1800" b="1" i="1" smtClean="0">
                            <a:solidFill>
                              <a:schemeClr val="tx1"/>
                            </a:solidFill>
                            <a:latin typeface="Cambria Math" panose="02040503050406030204" pitchFamily="18" charset="0"/>
                          </a:rPr>
                        </m:ctrlPr>
                      </m:sSubPr>
                      <m:e>
                        <m:r>
                          <a:rPr kumimoji="1" lang="en-US" altLang="zh-CN" sz="1800" b="1" i="1">
                            <a:solidFill>
                              <a:schemeClr val="tx1"/>
                            </a:solidFill>
                            <a:latin typeface="Cambria Math" panose="02040503050406030204" pitchFamily="18" charset="0"/>
                          </a:rPr>
                          <m:t>𝒊</m:t>
                        </m:r>
                      </m:e>
                      <m:sub>
                        <m:r>
                          <a:rPr kumimoji="1" lang="en-US" altLang="zh-CN" sz="1800" b="1" i="1" smtClean="0">
                            <a:solidFill>
                              <a:schemeClr val="tx1"/>
                            </a:solidFill>
                            <a:latin typeface="Cambria Math" panose="02040503050406030204" pitchFamily="18" charset="0"/>
                          </a:rPr>
                          <m:t>𝒅</m:t>
                        </m:r>
                      </m:sub>
                    </m:sSub>
                  </m:oMath>
                </a14:m>
                <a:r>
                  <a:rPr lang="en-US" altLang="zh-CN" dirty="0">
                    <a:solidFill>
                      <a:schemeClr val="tx1"/>
                    </a:solidFill>
                  </a:rPr>
                  <a:t>=</a:t>
                </a:r>
                <a:r>
                  <a:rPr kumimoji="1" lang="en-US" altLang="zh-CN" b="1" dirty="0">
                    <a:solidFill>
                      <a:schemeClr val="tx1"/>
                    </a:solidFill>
                  </a:rPr>
                  <a:t> </a:t>
                </a:r>
                <a14:m>
                  <m:oMath xmlns:m="http://schemas.openxmlformats.org/officeDocument/2006/math">
                    <m:sSub>
                      <m:sSubPr>
                        <m:ctrlPr>
                          <a:rPr kumimoji="1" lang="en-US" altLang="zh-CN" b="1" i="1">
                            <a:solidFill>
                              <a:schemeClr val="tx1"/>
                            </a:solidFill>
                            <a:latin typeface="Cambria Math" panose="02040503050406030204" pitchFamily="18" charset="0"/>
                          </a:rPr>
                        </m:ctrlPr>
                      </m:sSubPr>
                      <m:e>
                        <m:r>
                          <a:rPr kumimoji="1" lang="en-US" altLang="zh-CN" b="1" i="1">
                            <a:solidFill>
                              <a:schemeClr val="tx1"/>
                            </a:solidFill>
                            <a:latin typeface="Cambria Math" panose="02040503050406030204" pitchFamily="18" charset="0"/>
                          </a:rPr>
                          <m:t>𝑰</m:t>
                        </m:r>
                      </m:e>
                      <m:sub>
                        <m:r>
                          <a:rPr kumimoji="1" lang="en-US" altLang="zh-CN" b="1" i="1">
                            <a:solidFill>
                              <a:schemeClr val="tx1"/>
                            </a:solidFill>
                            <a:latin typeface="Cambria Math" panose="02040503050406030204" pitchFamily="18" charset="0"/>
                          </a:rPr>
                          <m:t>𝒔</m:t>
                        </m:r>
                      </m:sub>
                    </m:sSub>
                    <m:r>
                      <a:rPr kumimoji="1" lang="en-US" altLang="zh-CN" b="1" i="1">
                        <a:solidFill>
                          <a:schemeClr val="tx1"/>
                        </a:solidFill>
                        <a:latin typeface="Cambria Math" panose="02040503050406030204" pitchFamily="18" charset="0"/>
                      </a:rPr>
                      <m:t>∗</m:t>
                    </m:r>
                    <m:r>
                      <a:rPr kumimoji="1" lang="en-US" altLang="zh-CN" b="1" i="1" smtClean="0">
                        <a:solidFill>
                          <a:schemeClr val="tx1"/>
                        </a:solidFill>
                        <a:latin typeface="Cambria Math" panose="02040503050406030204" pitchFamily="18" charset="0"/>
                      </a:rPr>
                      <m:t>𝒄𝒐𝒔</m:t>
                    </m:r>
                    <m:d>
                      <m:dPr>
                        <m:ctrlPr>
                          <a:rPr kumimoji="1" lang="en-US" altLang="zh-CN" b="1" i="1">
                            <a:solidFill>
                              <a:schemeClr val="tx1"/>
                            </a:solidFill>
                            <a:latin typeface="Cambria Math" panose="02040503050406030204" pitchFamily="18" charset="0"/>
                          </a:rPr>
                        </m:ctrlPr>
                      </m:dPr>
                      <m:e>
                        <m:r>
                          <a:rPr kumimoji="1" lang="zh-CN" altLang="en-US" b="1" i="1">
                            <a:solidFill>
                              <a:schemeClr val="tx1"/>
                            </a:solidFill>
                            <a:latin typeface="Cambria Math" panose="02040503050406030204" pitchFamily="18" charset="0"/>
                          </a:rPr>
                          <m:t>𝜷</m:t>
                        </m:r>
                      </m:e>
                    </m:d>
                  </m:oMath>
                </a14:m>
                <a:endParaRPr lang="zh-CN" altLang="en-US" dirty="0">
                  <a:solidFill>
                    <a:schemeClr val="tx1"/>
                  </a:solidFill>
                </a:endParaRPr>
              </a:p>
            </p:txBody>
          </p:sp>
        </mc:Choice>
        <mc:Fallback xmlns="">
          <p:sp>
            <p:nvSpPr>
              <p:cNvPr id="18" name="文本框 17">
                <a:extLst>
                  <a:ext uri="{FF2B5EF4-FFF2-40B4-BE49-F238E27FC236}">
                    <a16:creationId xmlns:a16="http://schemas.microsoft.com/office/drawing/2014/main" id="{E39D30CE-A71C-C7EC-F48E-C2268027F652}"/>
                  </a:ext>
                </a:extLst>
              </p:cNvPr>
              <p:cNvSpPr txBox="1">
                <a:spLocks noRot="1" noChangeAspect="1" noMove="1" noResize="1" noEditPoints="1" noAdjustHandles="1" noChangeArrowheads="1" noChangeShapeType="1" noTextEdit="1"/>
              </p:cNvSpPr>
              <p:nvPr/>
            </p:nvSpPr>
            <p:spPr>
              <a:xfrm>
                <a:off x="7301035" y="5273092"/>
                <a:ext cx="2060074" cy="671338"/>
              </a:xfrm>
              <a:prstGeom prst="rect">
                <a:avLst/>
              </a:prstGeom>
              <a:blipFill>
                <a:blip r:embed="rId7"/>
                <a:stretch>
                  <a:fillRect b="-13636"/>
                </a:stretch>
              </a:blipFill>
            </p:spPr>
            <p:txBody>
              <a:bodyPr/>
              <a:lstStyle/>
              <a:p>
                <a:r>
                  <a:rPr lang="zh-CN" altLang="en-US">
                    <a:noFill/>
                  </a:rPr>
                  <a:t> </a:t>
                </a:r>
              </a:p>
            </p:txBody>
          </p:sp>
        </mc:Fallback>
      </mc:AlternateContent>
      <p:sp>
        <p:nvSpPr>
          <p:cNvPr id="19" name="箭头: 下 18">
            <a:extLst>
              <a:ext uri="{FF2B5EF4-FFF2-40B4-BE49-F238E27FC236}">
                <a16:creationId xmlns:a16="http://schemas.microsoft.com/office/drawing/2014/main" id="{74C23E04-3E6F-D86B-445B-DB085D12E9C3}"/>
              </a:ext>
            </a:extLst>
          </p:cNvPr>
          <p:cNvSpPr/>
          <p:nvPr/>
        </p:nvSpPr>
        <p:spPr>
          <a:xfrm>
            <a:off x="9179116" y="5173969"/>
            <a:ext cx="363985" cy="770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Rectangle 7">
                <a:extLst>
                  <a:ext uri="{FF2B5EF4-FFF2-40B4-BE49-F238E27FC236}">
                    <a16:creationId xmlns:a16="http://schemas.microsoft.com/office/drawing/2014/main" id="{3459B636-BBFA-2470-55E0-8BBA8B21E614}"/>
                  </a:ext>
                </a:extLst>
              </p:cNvPr>
              <p:cNvSpPr/>
              <p:nvPr/>
            </p:nvSpPr>
            <p:spPr>
              <a:xfrm>
                <a:off x="5073657" y="5869577"/>
                <a:ext cx="7368330" cy="645048"/>
              </a:xfrm>
              <a:prstGeom prst="rect">
                <a:avLst/>
              </a:prstGeom>
            </p:spPr>
            <p:txBody>
              <a:bodyPr wrap="square">
                <a:spAutoFit/>
              </a:bodyPr>
              <a:lstStyle/>
              <a:p>
                <a:pPr fontAlgn="base">
                  <a:spcBef>
                    <a:spcPct val="0"/>
                  </a:spcBef>
                  <a:spcAft>
                    <a:spcPct val="0"/>
                  </a:spcAft>
                </a:pPr>
                <a14:m>
                  <m:oMath xmlns:m="http://schemas.openxmlformats.org/officeDocument/2006/math">
                    <m:sSub>
                      <m:sSubPr>
                        <m:ctrlPr>
                          <a:rPr kumimoji="1" lang="en-US" altLang="zh-CN" sz="2400" b="1" i="1" smtClean="0">
                            <a:solidFill>
                              <a:schemeClr val="tx1"/>
                            </a:solidFill>
                            <a:latin typeface="Cambria Math" panose="02040503050406030204" pitchFamily="18" charset="0"/>
                          </a:rPr>
                        </m:ctrlPr>
                      </m:sSubPr>
                      <m:e>
                        <m:r>
                          <a:rPr kumimoji="1" lang="en-US" altLang="zh-CN" sz="2400" b="1" i="1">
                            <a:solidFill>
                              <a:schemeClr val="tx1"/>
                            </a:solidFill>
                            <a:latin typeface="Cambria Math" panose="02040503050406030204" pitchFamily="18" charset="0"/>
                          </a:rPr>
                          <m:t>𝑻</m:t>
                        </m:r>
                      </m:e>
                      <m:sub>
                        <m:r>
                          <a:rPr kumimoji="1" lang="en-US" altLang="zh-CN" sz="2400" b="1" i="1" smtClean="0">
                            <a:solidFill>
                              <a:schemeClr val="tx1"/>
                            </a:solidFill>
                            <a:latin typeface="Cambria Math" panose="02040503050406030204" pitchFamily="18" charset="0"/>
                          </a:rPr>
                          <m:t>𝒆</m:t>
                        </m:r>
                      </m:sub>
                    </m:sSub>
                    <m:r>
                      <a:rPr kumimoji="1" lang="en-US" altLang="zh-CN" sz="2400" b="1" i="1" smtClean="0">
                        <a:solidFill>
                          <a:schemeClr val="tx1"/>
                        </a:solidFill>
                        <a:latin typeface="Cambria Math" panose="02040503050406030204" pitchFamily="18" charset="0"/>
                      </a:rPr>
                      <m:t>=</m:t>
                    </m:r>
                  </m:oMath>
                </a14:m>
                <a:r>
                  <a:rPr kumimoji="1" lang="en-US" altLang="zh-CN" sz="2400" b="1" i="1" dirty="0">
                    <a:solidFill>
                      <a:schemeClr val="tx1"/>
                    </a:solidFill>
                    <a:latin typeface="Times New Roman" panose="02020603050405020304" pitchFamily="18" charset="0"/>
                    <a:ea typeface="宋体" panose="02010600030101010101" pitchFamily="2" charset="-122"/>
                  </a:rPr>
                  <a:t> 1.5</a:t>
                </a:r>
                <a14:m>
                  <m:oMath xmlns:m="http://schemas.openxmlformats.org/officeDocument/2006/math">
                    <m:r>
                      <a:rPr kumimoji="1" lang="en-US" altLang="zh-CN" sz="2400" b="1" i="1">
                        <a:solidFill>
                          <a:schemeClr val="tx1"/>
                        </a:solidFill>
                        <a:latin typeface="Cambria Math" panose="02040503050406030204" pitchFamily="18" charset="0"/>
                      </a:rPr>
                      <m:t>𝑷</m:t>
                    </m:r>
                    <m:d>
                      <m:dPr>
                        <m:ctrlPr>
                          <a:rPr kumimoji="1" lang="en-US" altLang="zh-CN" sz="2400" b="1" i="1">
                            <a:solidFill>
                              <a:schemeClr val="tx1"/>
                            </a:solidFill>
                            <a:latin typeface="Cambria Math" panose="02040503050406030204" pitchFamily="18" charset="0"/>
                          </a:rPr>
                        </m:ctrlPr>
                      </m:dPr>
                      <m:e>
                        <m:sSub>
                          <m:sSubPr>
                            <m:ctrlPr>
                              <a:rPr kumimoji="1" lang="en-US" altLang="zh-CN" sz="2400" b="1" i="1" smtClean="0">
                                <a:solidFill>
                                  <a:srgbClr val="FF0000"/>
                                </a:solidFill>
                                <a:latin typeface="Cambria Math" panose="02040503050406030204" pitchFamily="18" charset="0"/>
                              </a:rPr>
                            </m:ctrlPr>
                          </m:sSubPr>
                          <m:e>
                            <m:r>
                              <a:rPr kumimoji="1" lang="zh-CN" altLang="en-US" sz="2400" b="1" i="1">
                                <a:solidFill>
                                  <a:srgbClr val="FF0000"/>
                                </a:solidFill>
                                <a:latin typeface="Cambria Math" panose="02040503050406030204" pitchFamily="18" charset="0"/>
                              </a:rPr>
                              <m:t>𝝍</m:t>
                            </m:r>
                          </m:e>
                          <m:sub>
                            <m:r>
                              <a:rPr kumimoji="1" lang="en-US" altLang="zh-CN" sz="2400" b="1" i="1" smtClean="0">
                                <a:solidFill>
                                  <a:srgbClr val="FF0000"/>
                                </a:solidFill>
                                <a:latin typeface="Cambria Math" panose="02040503050406030204" pitchFamily="18" charset="0"/>
                              </a:rPr>
                              <m:t>𝒇</m:t>
                            </m:r>
                          </m:sub>
                        </m:sSub>
                        <m:sSub>
                          <m:sSubPr>
                            <m:ctrlPr>
                              <a:rPr kumimoji="1" lang="en-US" altLang="zh-CN" sz="2400" b="1" i="1">
                                <a:solidFill>
                                  <a:srgbClr val="FF0000"/>
                                </a:solidFill>
                                <a:latin typeface="Cambria Math" panose="02040503050406030204" pitchFamily="18" charset="0"/>
                              </a:rPr>
                            </m:ctrlPr>
                          </m:sSubPr>
                          <m:e>
                            <m:r>
                              <a:rPr kumimoji="1" lang="en-US" altLang="zh-CN" sz="2400" b="1" i="1">
                                <a:solidFill>
                                  <a:srgbClr val="FF0000"/>
                                </a:solidFill>
                                <a:latin typeface="Cambria Math" panose="02040503050406030204" pitchFamily="18" charset="0"/>
                              </a:rPr>
                              <m:t>𝑰</m:t>
                            </m:r>
                          </m:e>
                          <m:sub>
                            <m:r>
                              <a:rPr kumimoji="1" lang="en-US" altLang="zh-CN" sz="2400" b="1" i="1">
                                <a:solidFill>
                                  <a:srgbClr val="FF0000"/>
                                </a:solidFill>
                                <a:latin typeface="Cambria Math" panose="02040503050406030204" pitchFamily="18" charset="0"/>
                              </a:rPr>
                              <m:t>𝒔</m:t>
                            </m:r>
                          </m:sub>
                        </m:sSub>
                        <m:r>
                          <a:rPr kumimoji="1" lang="en-US" altLang="zh-CN" sz="2400" b="1" i="1">
                            <a:solidFill>
                              <a:srgbClr val="FF0000"/>
                            </a:solidFill>
                            <a:latin typeface="Cambria Math" panose="02040503050406030204" pitchFamily="18" charset="0"/>
                          </a:rPr>
                          <m:t>∗</m:t>
                        </m:r>
                        <m:r>
                          <a:rPr kumimoji="1" lang="en-US" altLang="zh-CN" sz="2400" b="1" i="1">
                            <a:solidFill>
                              <a:srgbClr val="FF0000"/>
                            </a:solidFill>
                            <a:latin typeface="Cambria Math" panose="02040503050406030204" pitchFamily="18" charset="0"/>
                          </a:rPr>
                          <m:t>𝒔𝒊𝒏</m:t>
                        </m:r>
                        <m:d>
                          <m:dPr>
                            <m:ctrlPr>
                              <a:rPr kumimoji="1" lang="en-US" altLang="zh-CN" sz="2400" b="1" i="1">
                                <a:solidFill>
                                  <a:srgbClr val="FF0000"/>
                                </a:solidFill>
                                <a:latin typeface="Cambria Math" panose="02040503050406030204" pitchFamily="18" charset="0"/>
                              </a:rPr>
                            </m:ctrlPr>
                          </m:dPr>
                          <m:e>
                            <m:r>
                              <a:rPr kumimoji="1" lang="zh-CN" altLang="en-US" sz="2400" b="1" i="1">
                                <a:solidFill>
                                  <a:srgbClr val="FF0000"/>
                                </a:solidFill>
                                <a:latin typeface="Cambria Math" panose="02040503050406030204" pitchFamily="18" charset="0"/>
                              </a:rPr>
                              <m:t>𝜷</m:t>
                            </m:r>
                          </m:e>
                        </m:d>
                        <m:r>
                          <a:rPr kumimoji="1" lang="en-US" altLang="zh-CN" sz="2400" b="1" i="1" smtClean="0">
                            <a:solidFill>
                              <a:schemeClr val="tx1"/>
                            </a:solidFill>
                            <a:latin typeface="Cambria Math" panose="02040503050406030204" pitchFamily="18" charset="0"/>
                          </a:rPr>
                          <m:t>+</m:t>
                        </m:r>
                        <m:r>
                          <a:rPr kumimoji="1" lang="en-US" altLang="zh-CN" sz="2400" b="1" i="1" smtClean="0">
                            <a:solidFill>
                              <a:srgbClr val="0000FF"/>
                            </a:solidFill>
                            <a:latin typeface="Cambria Math" panose="02040503050406030204" pitchFamily="18" charset="0"/>
                          </a:rPr>
                          <m:t>𝟎</m:t>
                        </m:r>
                        <m:r>
                          <a:rPr kumimoji="1" lang="en-US" altLang="zh-CN" sz="2400" b="1" i="1" smtClean="0">
                            <a:solidFill>
                              <a:srgbClr val="0000FF"/>
                            </a:solidFill>
                            <a:latin typeface="Cambria Math" panose="02040503050406030204" pitchFamily="18" charset="0"/>
                          </a:rPr>
                          <m:t>.</m:t>
                        </m:r>
                        <m:r>
                          <a:rPr kumimoji="1" lang="en-US" altLang="zh-CN" sz="2400" b="1" i="1" smtClean="0">
                            <a:solidFill>
                              <a:srgbClr val="0000FF"/>
                            </a:solidFill>
                            <a:latin typeface="Cambria Math" panose="02040503050406030204" pitchFamily="18" charset="0"/>
                          </a:rPr>
                          <m:t>𝟓</m:t>
                        </m:r>
                        <m:d>
                          <m:dPr>
                            <m:ctrlPr>
                              <a:rPr kumimoji="1" lang="en-US" altLang="zh-CN" sz="2400" b="1" i="1" smtClean="0">
                                <a:solidFill>
                                  <a:srgbClr val="0000FF"/>
                                </a:solidFill>
                                <a:latin typeface="Cambria Math" panose="02040503050406030204" pitchFamily="18" charset="0"/>
                              </a:rPr>
                            </m:ctrlPr>
                          </m:dPr>
                          <m:e>
                            <m:sSub>
                              <m:sSubPr>
                                <m:ctrlPr>
                                  <a:rPr kumimoji="1" lang="en-US" altLang="zh-CN" sz="2400" b="1" i="1">
                                    <a:solidFill>
                                      <a:srgbClr val="0000FF"/>
                                    </a:solidFill>
                                    <a:latin typeface="Cambria Math" panose="02040503050406030204" pitchFamily="18" charset="0"/>
                                  </a:rPr>
                                </m:ctrlPr>
                              </m:sSubPr>
                              <m:e>
                                <m:r>
                                  <a:rPr kumimoji="1" lang="en-US" altLang="zh-CN" sz="2400" b="1" i="1">
                                    <a:solidFill>
                                      <a:srgbClr val="0000FF"/>
                                    </a:solidFill>
                                    <a:latin typeface="Cambria Math" panose="02040503050406030204" pitchFamily="18" charset="0"/>
                                  </a:rPr>
                                  <m:t>𝑳</m:t>
                                </m:r>
                              </m:e>
                              <m:sub>
                                <m:r>
                                  <a:rPr kumimoji="1" lang="en-US" altLang="zh-CN" sz="2400" b="1" i="1">
                                    <a:solidFill>
                                      <a:srgbClr val="0000FF"/>
                                    </a:solidFill>
                                    <a:latin typeface="Cambria Math" panose="02040503050406030204" pitchFamily="18" charset="0"/>
                                  </a:rPr>
                                  <m:t>𝒅</m:t>
                                </m:r>
                              </m:sub>
                            </m:sSub>
                            <m:r>
                              <a:rPr kumimoji="1" lang="en-US" altLang="zh-CN" sz="2400" b="1" i="1" smtClean="0">
                                <a:solidFill>
                                  <a:srgbClr val="0000FF"/>
                                </a:solidFill>
                                <a:latin typeface="Cambria Math" panose="02040503050406030204" pitchFamily="18" charset="0"/>
                              </a:rPr>
                              <m:t>−</m:t>
                            </m:r>
                            <m:sSub>
                              <m:sSubPr>
                                <m:ctrlPr>
                                  <a:rPr kumimoji="1" lang="en-US" altLang="zh-CN" sz="2400" b="1" i="1">
                                    <a:solidFill>
                                      <a:srgbClr val="0000FF"/>
                                    </a:solidFill>
                                    <a:latin typeface="Cambria Math" panose="02040503050406030204" pitchFamily="18" charset="0"/>
                                  </a:rPr>
                                </m:ctrlPr>
                              </m:sSubPr>
                              <m:e>
                                <m:r>
                                  <a:rPr kumimoji="1" lang="en-US" altLang="zh-CN" sz="2400" b="1" i="1">
                                    <a:solidFill>
                                      <a:srgbClr val="0000FF"/>
                                    </a:solidFill>
                                    <a:latin typeface="Cambria Math" panose="02040503050406030204" pitchFamily="18" charset="0"/>
                                  </a:rPr>
                                  <m:t>𝑳</m:t>
                                </m:r>
                              </m:e>
                              <m:sub>
                                <m:r>
                                  <a:rPr kumimoji="1" lang="en-US" altLang="zh-CN" sz="2400" b="1" i="1" smtClean="0">
                                    <a:solidFill>
                                      <a:srgbClr val="0000FF"/>
                                    </a:solidFill>
                                    <a:latin typeface="Cambria Math" panose="02040503050406030204" pitchFamily="18" charset="0"/>
                                  </a:rPr>
                                  <m:t>𝒒</m:t>
                                </m:r>
                              </m:sub>
                            </m:sSub>
                          </m:e>
                        </m:d>
                        <m:sSubSup>
                          <m:sSubSupPr>
                            <m:ctrlPr>
                              <a:rPr kumimoji="1" lang="en-US" altLang="zh-CN" sz="2400" b="1" i="1" smtClean="0">
                                <a:solidFill>
                                  <a:srgbClr val="0000FF"/>
                                </a:solidFill>
                                <a:latin typeface="Cambria Math" panose="02040503050406030204" pitchFamily="18" charset="0"/>
                              </a:rPr>
                            </m:ctrlPr>
                          </m:sSubSupPr>
                          <m:e>
                            <m:r>
                              <a:rPr kumimoji="1" lang="en-US" altLang="zh-CN" sz="2400" b="1" i="1" smtClean="0">
                                <a:solidFill>
                                  <a:srgbClr val="0000FF"/>
                                </a:solidFill>
                                <a:latin typeface="Cambria Math" panose="02040503050406030204" pitchFamily="18" charset="0"/>
                              </a:rPr>
                              <m:t>𝑰</m:t>
                            </m:r>
                          </m:e>
                          <m:sub>
                            <m:r>
                              <a:rPr kumimoji="1" lang="en-US" altLang="zh-CN" sz="2400" b="1" i="1" smtClean="0">
                                <a:solidFill>
                                  <a:srgbClr val="0000FF"/>
                                </a:solidFill>
                                <a:latin typeface="Cambria Math" panose="02040503050406030204" pitchFamily="18" charset="0"/>
                              </a:rPr>
                              <m:t>𝒔</m:t>
                            </m:r>
                          </m:sub>
                          <m:sup>
                            <m:r>
                              <a:rPr kumimoji="1" lang="en-US" altLang="zh-CN" sz="2400" b="1" i="1" smtClean="0">
                                <a:solidFill>
                                  <a:srgbClr val="0000FF"/>
                                </a:solidFill>
                                <a:latin typeface="Cambria Math" panose="02040503050406030204" pitchFamily="18" charset="0"/>
                              </a:rPr>
                              <m:t>𝟐</m:t>
                            </m:r>
                          </m:sup>
                        </m:sSubSup>
                        <m:r>
                          <a:rPr kumimoji="1" lang="en-US" altLang="zh-CN" sz="2400" b="1" i="1">
                            <a:solidFill>
                              <a:srgbClr val="0000FF"/>
                            </a:solidFill>
                            <a:latin typeface="Cambria Math" panose="02040503050406030204" pitchFamily="18" charset="0"/>
                          </a:rPr>
                          <m:t>𝒔𝒊𝒏</m:t>
                        </m:r>
                        <m:d>
                          <m:dPr>
                            <m:ctrlPr>
                              <a:rPr kumimoji="1" lang="en-US" altLang="zh-CN" sz="2400" b="1" i="1">
                                <a:solidFill>
                                  <a:srgbClr val="0000FF"/>
                                </a:solidFill>
                                <a:latin typeface="Cambria Math" panose="02040503050406030204" pitchFamily="18" charset="0"/>
                              </a:rPr>
                            </m:ctrlPr>
                          </m:dPr>
                          <m:e>
                            <m:r>
                              <a:rPr kumimoji="1" lang="en-US" altLang="zh-CN" sz="2400" b="1" i="1" smtClean="0">
                                <a:solidFill>
                                  <a:srgbClr val="0000FF"/>
                                </a:solidFill>
                                <a:latin typeface="Cambria Math" panose="02040503050406030204" pitchFamily="18" charset="0"/>
                              </a:rPr>
                              <m:t>𝟐</m:t>
                            </m:r>
                            <m:r>
                              <a:rPr kumimoji="1" lang="zh-CN" altLang="en-US" sz="2400" b="1" i="1">
                                <a:solidFill>
                                  <a:srgbClr val="0000FF"/>
                                </a:solidFill>
                                <a:latin typeface="Cambria Math" panose="02040503050406030204" pitchFamily="18" charset="0"/>
                              </a:rPr>
                              <m:t>𝜷</m:t>
                            </m:r>
                          </m:e>
                        </m:d>
                      </m:e>
                    </m:d>
                  </m:oMath>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20" name="Rectangle 7">
                <a:extLst>
                  <a:ext uri="{FF2B5EF4-FFF2-40B4-BE49-F238E27FC236}">
                    <a16:creationId xmlns:a16="http://schemas.microsoft.com/office/drawing/2014/main" id="{3459B636-BBFA-2470-55E0-8BBA8B21E614}"/>
                  </a:ext>
                </a:extLst>
              </p:cNvPr>
              <p:cNvSpPr>
                <a:spLocks noRot="1" noChangeAspect="1" noMove="1" noResize="1" noEditPoints="1" noAdjustHandles="1" noChangeArrowheads="1" noChangeShapeType="1" noTextEdit="1"/>
              </p:cNvSpPr>
              <p:nvPr/>
            </p:nvSpPr>
            <p:spPr>
              <a:xfrm>
                <a:off x="5073657" y="5869577"/>
                <a:ext cx="7368330" cy="645048"/>
              </a:xfrm>
              <a:prstGeom prst="rect">
                <a:avLst/>
              </a:prstGeom>
              <a:blipFill>
                <a:blip r:embed="rId8"/>
                <a:stretch>
                  <a:fillRect b="-6604"/>
                </a:stretch>
              </a:blipFill>
            </p:spPr>
            <p:txBody>
              <a:bodyPr/>
              <a:lstStyle/>
              <a:p>
                <a:r>
                  <a:rPr lang="zh-CN" altLang="en-US">
                    <a:noFill/>
                  </a:rPr>
                  <a:t> </a:t>
                </a:r>
              </a:p>
            </p:txBody>
          </p:sp>
        </mc:Fallback>
      </mc:AlternateContent>
      <p:cxnSp>
        <p:nvCxnSpPr>
          <p:cNvPr id="21" name="直线连接符 16">
            <a:extLst>
              <a:ext uri="{FF2B5EF4-FFF2-40B4-BE49-F238E27FC236}">
                <a16:creationId xmlns:a16="http://schemas.microsoft.com/office/drawing/2014/main" id="{96EAA437-A6EB-0335-5D04-551F92948BBB}"/>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23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p:sp>
        <p:nvSpPr>
          <p:cNvPr id="3" name="TextBox 2">
            <a:extLst>
              <a:ext uri="{FF2B5EF4-FFF2-40B4-BE49-F238E27FC236}">
                <a16:creationId xmlns:a16="http://schemas.microsoft.com/office/drawing/2014/main" id="{0CED8814-31EC-D7F4-8DF4-03A3681AA44E}"/>
              </a:ext>
            </a:extLst>
          </p:cNvPr>
          <p:cNvSpPr txBox="1"/>
          <p:nvPr/>
        </p:nvSpPr>
        <p:spPr>
          <a:xfrm>
            <a:off x="4119238" y="948226"/>
            <a:ext cx="373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2</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最大转矩电流控制</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0A85B36-E220-004E-7ECE-1A7A771E0909}"/>
                  </a:ext>
                </a:extLst>
              </p:cNvPr>
              <p:cNvSpPr txBox="1"/>
              <p:nvPr/>
            </p:nvSpPr>
            <p:spPr>
              <a:xfrm>
                <a:off x="496142" y="1709281"/>
                <a:ext cx="9198273" cy="1241302"/>
              </a:xfrm>
              <a:prstGeom prst="rect">
                <a:avLst/>
              </a:prstGeom>
              <a:noFill/>
            </p:spPr>
            <p:txBody>
              <a:bodyPr wrap="square">
                <a:spAutoFit/>
              </a:bodyPr>
              <a:lstStyle/>
              <a:p>
                <a:pPr indent="304800" algn="just">
                  <a:lnSpc>
                    <a:spcPct val="150000"/>
                  </a:lnSpc>
                </a:pPr>
                <a:r>
                  <a:rPr lang="en-US" altLang="zh-CN" sz="2400" b="1" dirty="0">
                    <a:effectLst/>
                    <a:latin typeface="黑体" panose="02010609060101010101" pitchFamily="49" charset="-122"/>
                    <a:ea typeface="黑体" panose="02010609060101010101" pitchFamily="49" charset="-122"/>
                    <a:cs typeface="Times New Roman" panose="02020603050405020304" pitchFamily="18" charset="0"/>
                  </a:rPr>
                  <a:t>MTPA</a:t>
                </a:r>
                <a:r>
                  <a:rPr lang="zh-CN" altLang="zh-CN" sz="2400" b="1" dirty="0">
                    <a:effectLst/>
                    <a:latin typeface="黑体" panose="02010609060101010101" pitchFamily="49" charset="-122"/>
                    <a:ea typeface="黑体" panose="02010609060101010101" pitchFamily="49" charset="-122"/>
                    <a:cs typeface="Times New Roman" panose="02020603050405020304" pitchFamily="18" charset="0"/>
                  </a:rPr>
                  <a:t>的数学关系可以描述为：</a:t>
                </a:r>
                <a:endParaRPr lang="en-US" altLang="zh-CN" sz="2400" b="1" dirty="0">
                  <a:effectLst/>
                  <a:latin typeface="黑体" panose="02010609060101010101" pitchFamily="49" charset="-122"/>
                  <a:ea typeface="黑体" panose="02010609060101010101" pitchFamily="49" charset="-122"/>
                  <a:cs typeface="Times New Roman" panose="02020603050405020304" pitchFamily="18" charset="0"/>
                </a:endParaRPr>
              </a:p>
              <a:p>
                <a:pPr indent="304800" algn="just">
                  <a:lnSpc>
                    <a:spcPct val="150000"/>
                  </a:lnSpc>
                </a:pPr>
                <a:r>
                  <a:rPr lang="zh-CN" altLang="en-US" sz="2400" b="1" dirty="0">
                    <a:effectLst/>
                    <a:latin typeface="黑体" panose="02010609060101010101" pitchFamily="49" charset="-122"/>
                    <a:ea typeface="黑体" panose="02010609060101010101" pitchFamily="49" charset="-122"/>
                    <a:cs typeface="等线" panose="02010600030101010101" pitchFamily="2" charset="-122"/>
                  </a:rPr>
                  <a:t>对于一给定的</a:t>
                </a:r>
                <a14:m>
                  <m:oMath xmlns:m="http://schemas.openxmlformats.org/officeDocument/2006/math">
                    <m:sSubSup>
                      <m:sSubSupPr>
                        <m:ctrlPr>
                          <a:rPr kumimoji="1" lang="en-US" altLang="zh-CN" sz="2400" b="1" i="1">
                            <a:solidFill>
                              <a:srgbClr val="3333FF"/>
                            </a:solidFill>
                            <a:latin typeface="Cambria Math" panose="02040503050406030204" pitchFamily="18" charset="0"/>
                          </a:rPr>
                        </m:ctrlPr>
                      </m:sSubSupPr>
                      <m:e>
                        <m:r>
                          <a:rPr kumimoji="1" lang="en-US" altLang="zh-CN" sz="2400" b="1" i="1" smtClean="0">
                            <a:solidFill>
                              <a:srgbClr val="3333FF"/>
                            </a:solidFill>
                            <a:latin typeface="Cambria Math" panose="02040503050406030204" pitchFamily="18" charset="0"/>
                          </a:rPr>
                          <m:t>𝑰</m:t>
                        </m:r>
                      </m:e>
                      <m:sub>
                        <m:r>
                          <a:rPr kumimoji="1" lang="en-US" altLang="zh-CN" sz="2400" b="1" i="1" smtClean="0">
                            <a:solidFill>
                              <a:srgbClr val="3333FF"/>
                            </a:solidFill>
                            <a:latin typeface="Cambria Math" panose="02040503050406030204" pitchFamily="18" charset="0"/>
                          </a:rPr>
                          <m:t>𝒔</m:t>
                        </m:r>
                      </m:sub>
                      <m:sup>
                        <m:r>
                          <a:rPr kumimoji="1" lang="en-US" altLang="zh-CN" sz="2400" b="1" i="1">
                            <a:solidFill>
                              <a:srgbClr val="3333FF"/>
                            </a:solidFill>
                            <a:latin typeface="Cambria Math" panose="02040503050406030204" pitchFamily="18" charset="0"/>
                          </a:rPr>
                          <m:t>𝟐</m:t>
                        </m:r>
                      </m:sup>
                    </m:sSubSup>
                  </m:oMath>
                </a14:m>
                <a:r>
                  <a:rPr lang="en-US" altLang="zh-CN" sz="2400" b="1" dirty="0">
                    <a:effectLst/>
                    <a:latin typeface="黑体" panose="02010609060101010101" pitchFamily="49" charset="-122"/>
                    <a:ea typeface="黑体" panose="02010609060101010101" pitchFamily="49" charset="-122"/>
                    <a:cs typeface="等线" panose="02010600030101010101" pitchFamily="2" charset="-122"/>
                  </a:rPr>
                  <a:t>,</a:t>
                </a:r>
                <a:r>
                  <a:rPr lang="zh-CN" altLang="en-US" sz="2400" b="1" dirty="0">
                    <a:effectLst/>
                    <a:latin typeface="黑体" panose="02010609060101010101" pitchFamily="49" charset="-122"/>
                    <a:ea typeface="黑体" panose="02010609060101010101" pitchFamily="49" charset="-122"/>
                    <a:cs typeface="等线" panose="02010600030101010101" pitchFamily="2" charset="-122"/>
                  </a:rPr>
                  <a:t>求取相应的</a:t>
                </a:r>
                <a14:m>
                  <m:oMath xmlns:m="http://schemas.openxmlformats.org/officeDocument/2006/math">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𝒅</m:t>
                        </m:r>
                      </m:sub>
                    </m:sSub>
                    <m:sSub>
                      <m:sSubPr>
                        <m:ctrlPr>
                          <a:rPr kumimoji="1" lang="en-US" altLang="zh-CN" sz="2400" b="1" i="1">
                            <a:solidFill>
                              <a:srgbClr val="3333FF"/>
                            </a:solidFill>
                            <a:latin typeface="Cambria Math" panose="02040503050406030204" pitchFamily="18" charset="0"/>
                          </a:rPr>
                        </m:ctrlPr>
                      </m:sSubPr>
                      <m:e>
                        <m:r>
                          <a:rPr kumimoji="1" lang="en-US" altLang="zh-CN" sz="2400" b="1" i="1" smtClean="0">
                            <a:solidFill>
                              <a:srgbClr val="3333FF"/>
                            </a:solidFill>
                            <a:latin typeface="Cambria Math" panose="02040503050406030204" pitchFamily="18" charset="0"/>
                          </a:rPr>
                          <m:t>,</m:t>
                        </m:r>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𝒒</m:t>
                        </m:r>
                      </m:sub>
                    </m:sSub>
                  </m:oMath>
                </a14:m>
                <a:r>
                  <a:rPr lang="en-US" altLang="zh-CN" sz="2400" b="1" dirty="0">
                    <a:effectLst/>
                    <a:latin typeface="黑体" panose="02010609060101010101" pitchFamily="49" charset="-122"/>
                    <a:ea typeface="黑体" panose="02010609060101010101" pitchFamily="49" charset="-122"/>
                    <a:cs typeface="等线" panose="02010600030101010101" pitchFamily="2" charset="-122"/>
                  </a:rPr>
                  <a:t>,</a:t>
                </a:r>
                <a:r>
                  <a:rPr lang="zh-CN" altLang="en-US" sz="2400" b="1" dirty="0">
                    <a:effectLst/>
                    <a:latin typeface="黑体" panose="02010609060101010101" pitchFamily="49" charset="-122"/>
                    <a:ea typeface="黑体" panose="02010609060101010101" pitchFamily="49" charset="-122"/>
                    <a:cs typeface="等线" panose="02010600030101010101" pitchFamily="2" charset="-122"/>
                  </a:rPr>
                  <a:t>使得</a:t>
                </a:r>
                <a14:m>
                  <m:oMath xmlns:m="http://schemas.openxmlformats.org/officeDocument/2006/math">
                    <m:r>
                      <a:rPr lang="zh-CN" altLang="en-US" sz="2400" b="1" i="1" dirty="0">
                        <a:latin typeface="Cambria Math" panose="02040503050406030204" pitchFamily="18" charset="0"/>
                        <a:ea typeface="黑体" panose="02010609060101010101" pitchFamily="49" charset="-122"/>
                        <a:cs typeface="等线" panose="02010600030101010101" pitchFamily="2" charset="-122"/>
                      </a:rPr>
                      <m:t>转</m:t>
                    </m:r>
                  </m:oMath>
                </a14:m>
                <a:r>
                  <a:rPr lang="zh-CN" altLang="en-US" sz="2400" b="1" dirty="0">
                    <a:effectLst/>
                    <a:latin typeface="黑体" panose="02010609060101010101" pitchFamily="49" charset="-122"/>
                    <a:ea typeface="黑体" panose="02010609060101010101" pitchFamily="49" charset="-122"/>
                    <a:cs typeface="等线" panose="02010600030101010101" pitchFamily="2" charset="-122"/>
                  </a:rPr>
                  <a:t>矩最大</a:t>
                </a:r>
                <a:endParaRPr lang="zh-CN" altLang="zh-CN" sz="2400" b="1" dirty="0">
                  <a:effectLst/>
                  <a:latin typeface="黑体" panose="02010609060101010101" pitchFamily="49" charset="-122"/>
                  <a:ea typeface="黑体" panose="02010609060101010101" pitchFamily="49" charset="-122"/>
                  <a:cs typeface="等线" panose="02010600030101010101" pitchFamily="2" charset="-122"/>
                </a:endParaRPr>
              </a:p>
            </p:txBody>
          </p:sp>
        </mc:Choice>
        <mc:Fallback xmlns="">
          <p:sp>
            <p:nvSpPr>
              <p:cNvPr id="6" name="文本框 5">
                <a:extLst>
                  <a:ext uri="{FF2B5EF4-FFF2-40B4-BE49-F238E27FC236}">
                    <a16:creationId xmlns:a16="http://schemas.microsoft.com/office/drawing/2014/main" id="{E0A85B36-E220-004E-7ECE-1A7A771E0909}"/>
                  </a:ext>
                </a:extLst>
              </p:cNvPr>
              <p:cNvSpPr txBox="1">
                <a:spLocks noRot="1" noChangeAspect="1" noMove="1" noResize="1" noEditPoints="1" noAdjustHandles="1" noChangeArrowheads="1" noChangeShapeType="1" noTextEdit="1"/>
              </p:cNvSpPr>
              <p:nvPr/>
            </p:nvSpPr>
            <p:spPr>
              <a:xfrm>
                <a:off x="496142" y="1709281"/>
                <a:ext cx="9198273" cy="1241302"/>
              </a:xfrm>
              <a:prstGeom prst="rect">
                <a:avLst/>
              </a:prstGeom>
              <a:blipFill>
                <a:blip r:embed="rId4"/>
                <a:stretch>
                  <a:fillRect b="-2451"/>
                </a:stretch>
              </a:blipFill>
            </p:spPr>
            <p:txBody>
              <a:bodyPr/>
              <a:lstStyle/>
              <a:p>
                <a:r>
                  <a:rPr lang="zh-CN" altLang="en-US">
                    <a:noFill/>
                  </a:rPr>
                  <a:t> </a:t>
                </a:r>
              </a:p>
            </p:txBody>
          </p:sp>
        </mc:Fallback>
      </mc:AlternateContent>
      <p:graphicFrame>
        <p:nvGraphicFramePr>
          <p:cNvPr id="21" name="对象 20">
            <a:extLst>
              <a:ext uri="{FF2B5EF4-FFF2-40B4-BE49-F238E27FC236}">
                <a16:creationId xmlns:a16="http://schemas.microsoft.com/office/drawing/2014/main" id="{CB70EA5F-E8A5-6C1B-EDCB-51287B9C327D}"/>
              </a:ext>
            </a:extLst>
          </p:cNvPr>
          <p:cNvGraphicFramePr>
            <a:graphicFrameLocks noChangeAspect="1"/>
          </p:cNvGraphicFramePr>
          <p:nvPr>
            <p:extLst>
              <p:ext uri="{D42A27DB-BD31-4B8C-83A1-F6EECF244321}">
                <p14:modId xmlns:p14="http://schemas.microsoft.com/office/powerpoint/2010/main" val="2450482731"/>
              </p:ext>
            </p:extLst>
          </p:nvPr>
        </p:nvGraphicFramePr>
        <p:xfrm>
          <a:off x="3097213" y="3430588"/>
          <a:ext cx="4978400" cy="1522412"/>
        </p:xfrm>
        <a:graphic>
          <a:graphicData uri="http://schemas.openxmlformats.org/presentationml/2006/ole">
            <mc:AlternateContent xmlns:mc="http://schemas.openxmlformats.org/markup-compatibility/2006">
              <mc:Choice xmlns:v="urn:schemas-microsoft-com:vml" Requires="v">
                <p:oleObj name="Equation" r:id="rId5" imgW="2349360" imgH="711000" progId="Equation.DSMT4">
                  <p:embed/>
                </p:oleObj>
              </mc:Choice>
              <mc:Fallback>
                <p:oleObj name="Equation" r:id="rId5" imgW="2349360" imgH="711000" progId="Equation.DSMT4">
                  <p:embed/>
                  <p:pic>
                    <p:nvPicPr>
                      <p:cNvPr id="0" name="Object 1"/>
                      <p:cNvPicPr>
                        <a:picLocks noChangeAspect="1" noChangeArrowheads="1"/>
                      </p:cNvPicPr>
                      <p:nvPr/>
                    </p:nvPicPr>
                    <p:blipFill>
                      <a:blip r:embed="rId6"/>
                      <a:srcRect/>
                      <a:stretch>
                        <a:fillRect/>
                      </a:stretch>
                    </p:blipFill>
                    <p:spPr bwMode="auto">
                      <a:xfrm>
                        <a:off x="3097213" y="3430588"/>
                        <a:ext cx="4978400" cy="1522412"/>
                      </a:xfrm>
                      <a:prstGeom prst="rect">
                        <a:avLst/>
                      </a:prstGeom>
                      <a:noFill/>
                    </p:spPr>
                  </p:pic>
                </p:oleObj>
              </mc:Fallback>
            </mc:AlternateContent>
          </a:graphicData>
        </a:graphic>
      </p:graphicFrame>
      <p:sp>
        <p:nvSpPr>
          <p:cNvPr id="31" name="TextBox 1">
            <a:extLst>
              <a:ext uri="{FF2B5EF4-FFF2-40B4-BE49-F238E27FC236}">
                <a16:creationId xmlns:a16="http://schemas.microsoft.com/office/drawing/2014/main" id="{02598D7B-F2B0-5D72-02E8-0AA3C43BEBCD}"/>
              </a:ext>
            </a:extLst>
          </p:cNvPr>
          <p:cNvSpPr txBox="1"/>
          <p:nvPr/>
        </p:nvSpPr>
        <p:spPr>
          <a:xfrm>
            <a:off x="2833638" y="5483034"/>
            <a:ext cx="5505033" cy="523220"/>
          </a:xfrm>
          <a:prstGeom prst="rect">
            <a:avLst/>
          </a:prstGeom>
          <a:noFill/>
          <a:ln>
            <a:solidFill>
              <a:schemeClr val="tx1">
                <a:lumMod val="75000"/>
                <a:lumOff val="25000"/>
              </a:schemeClr>
            </a:solidFill>
          </a:ln>
        </p:spPr>
        <p:txBody>
          <a:bodyPr wrap="none" rtlCol="0">
            <a:spAutoFit/>
          </a:bodyPr>
          <a:lstStyle/>
          <a:p>
            <a:pPr algn="l"/>
            <a:r>
              <a:rPr lang="zh-CN" altLang="en-US" sz="2800" dirty="0">
                <a:solidFill>
                  <a:srgbClr val="FF0000"/>
                </a:solidFill>
              </a:rPr>
              <a:t>如何对</a:t>
            </a:r>
            <a:r>
              <a:rPr lang="en-US" altLang="zh-CN" sz="2800" dirty="0" err="1">
                <a:solidFill>
                  <a:srgbClr val="FF0000"/>
                </a:solidFill>
              </a:rPr>
              <a:t>id,iq</a:t>
            </a:r>
            <a:r>
              <a:rPr lang="zh-CN" altLang="en-US" sz="2800" dirty="0">
                <a:solidFill>
                  <a:srgbClr val="FF0000"/>
                </a:solidFill>
              </a:rPr>
              <a:t>轴电流进行优化呢？？</a:t>
            </a:r>
          </a:p>
        </p:txBody>
      </p:sp>
      <p:cxnSp>
        <p:nvCxnSpPr>
          <p:cNvPr id="32" name="直线连接符 16">
            <a:extLst>
              <a:ext uri="{FF2B5EF4-FFF2-40B4-BE49-F238E27FC236}">
                <a16:creationId xmlns:a16="http://schemas.microsoft.com/office/drawing/2014/main" id="{169EED21-F9B6-646C-9278-256344B44922}"/>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1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7">
                <a:extLst>
                  <a:ext uri="{FF2B5EF4-FFF2-40B4-BE49-F238E27FC236}">
                    <a16:creationId xmlns:a16="http://schemas.microsoft.com/office/drawing/2014/main" id="{5501FA05-E536-5960-B47C-00EF001BFB17}"/>
                  </a:ext>
                </a:extLst>
              </p:cNvPr>
              <p:cNvSpPr/>
              <p:nvPr/>
            </p:nvSpPr>
            <p:spPr>
              <a:xfrm>
                <a:off x="2080444" y="2701422"/>
                <a:ext cx="8348464" cy="523092"/>
              </a:xfrm>
              <a:prstGeom prst="rect">
                <a:avLst/>
              </a:prstGeom>
            </p:spPr>
            <p:txBody>
              <a:bodyPr wrap="square">
                <a:spAutoFit/>
              </a:bodyPr>
              <a:lstStyle/>
              <a:p>
                <a:pPr fontAlgn="base">
                  <a:spcBef>
                    <a:spcPct val="0"/>
                  </a:spcBef>
                  <a:spcAft>
                    <a:spcPct val="0"/>
                  </a:spcAft>
                </a:pPr>
                <a14:m>
                  <m:oMath xmlns:m="http://schemas.openxmlformats.org/officeDocument/2006/math">
                    <m:r>
                      <a:rPr kumimoji="1" lang="en-US" altLang="zh-CN" sz="2400" b="1" i="1">
                        <a:solidFill>
                          <a:srgbClr val="000000"/>
                        </a:solidFill>
                        <a:latin typeface="Cambria Math" panose="02040503050406030204" pitchFamily="18" charset="0"/>
                      </a:rPr>
                      <m:t>𝑻</m:t>
                    </m:r>
                    <m:r>
                      <a:rPr kumimoji="1" lang="en-US" altLang="zh-CN" sz="2400" b="1" i="1">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𝟏</m:t>
                    </m:r>
                    <m:r>
                      <a:rPr kumimoji="1" lang="en-US" altLang="zh-CN" sz="2400" b="1" i="1">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𝟓</m:t>
                    </m:r>
                    <m:r>
                      <a:rPr kumimoji="1" lang="en-US" altLang="zh-CN" sz="2400" b="1" i="1">
                        <a:solidFill>
                          <a:srgbClr val="000000"/>
                        </a:solidFill>
                        <a:latin typeface="Cambria Math" panose="02040503050406030204" pitchFamily="18" charset="0"/>
                      </a:rPr>
                      <m:t>𝑷</m:t>
                    </m:r>
                    <m:d>
                      <m:dPr>
                        <m:ctrlPr>
                          <a:rPr kumimoji="1" lang="en-US" altLang="zh-CN" sz="2400" b="1" i="1">
                            <a:solidFill>
                              <a:srgbClr val="000000"/>
                            </a:solidFill>
                            <a:latin typeface="Cambria Math" panose="02040503050406030204" pitchFamily="18" charset="0"/>
                          </a:rPr>
                        </m:ctrlPr>
                      </m:dPr>
                      <m:e>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𝒒</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e>
                    </m:d>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oMath>
                </a14:m>
                <a:r>
                  <a:rPr kumimoji="1" lang="en-US" altLang="zh-CN" sz="2400" b="1" i="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r>
                      <a:rPr kumimoji="1" lang="en-US" altLang="zh-CN" sz="2400" b="1" i="1">
                        <a:solidFill>
                          <a:srgbClr val="000000"/>
                        </a:solidFill>
                        <a:latin typeface="Cambria Math" panose="02040503050406030204" pitchFamily="18" charset="0"/>
                      </a:rPr>
                      <m:t>𝟏</m:t>
                    </m:r>
                    <m:r>
                      <a:rPr kumimoji="1" lang="en-US" altLang="zh-CN" sz="2400" b="1" i="1">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𝟓</m:t>
                    </m:r>
                    <m:r>
                      <a:rPr kumimoji="1" lang="en-US" altLang="zh-CN" sz="2400" b="1" i="1">
                        <a:solidFill>
                          <a:srgbClr val="000000"/>
                        </a:solidFill>
                        <a:latin typeface="Cambria Math" panose="02040503050406030204" pitchFamily="18" charset="0"/>
                      </a:rPr>
                      <m:t>𝑷</m:t>
                    </m:r>
                    <m:d>
                      <m:dPr>
                        <m:ctrlPr>
                          <a:rPr kumimoji="1" lang="en-US" altLang="zh-CN" sz="2400" b="1" i="1">
                            <a:solidFill>
                              <a:srgbClr val="000000"/>
                            </a:solidFill>
                            <a:latin typeface="Cambria Math" panose="02040503050406030204" pitchFamily="18" charset="0"/>
                          </a:rPr>
                        </m:ctrlPr>
                      </m:dPr>
                      <m:e>
                        <m:sSub>
                          <m:sSubPr>
                            <m:ctrlPr>
                              <a:rPr kumimoji="1" lang="en-US" altLang="zh-CN" sz="2400" b="1" i="1">
                                <a:solidFill>
                                  <a:srgbClr val="FF0000"/>
                                </a:solidFill>
                                <a:latin typeface="Cambria Math" panose="02040503050406030204" pitchFamily="18" charset="0"/>
                              </a:rPr>
                            </m:ctrlPr>
                          </m:sSubPr>
                          <m:e>
                            <m:r>
                              <a:rPr kumimoji="1" lang="zh-CN" altLang="en-US" sz="2400" b="1" i="1">
                                <a:solidFill>
                                  <a:srgbClr val="FF0000"/>
                                </a:solidFill>
                                <a:latin typeface="Cambria Math" panose="02040503050406030204" pitchFamily="18" charset="0"/>
                              </a:rPr>
                              <m:t>𝝍</m:t>
                            </m:r>
                          </m:e>
                          <m:sub>
                            <m:r>
                              <a:rPr kumimoji="1" lang="en-US" altLang="zh-CN" sz="2400" b="1" i="1">
                                <a:solidFill>
                                  <a:srgbClr val="FF0000"/>
                                </a:solidFill>
                                <a:latin typeface="Cambria Math" panose="02040503050406030204" pitchFamily="18" charset="0"/>
                              </a:rPr>
                              <m:t>𝒇</m:t>
                            </m:r>
                          </m:sub>
                        </m:sSub>
                        <m:sSub>
                          <m:sSubPr>
                            <m:ctrlPr>
                              <a:rPr kumimoji="1" lang="en-US" altLang="zh-CN" sz="2400" b="1" i="1">
                                <a:solidFill>
                                  <a:srgbClr val="FF0000"/>
                                </a:solidFill>
                                <a:latin typeface="Cambria Math" panose="02040503050406030204" pitchFamily="18" charset="0"/>
                              </a:rPr>
                            </m:ctrlPr>
                          </m:sSubPr>
                          <m:e>
                            <m:r>
                              <a:rPr kumimoji="1" lang="en-US" altLang="zh-CN" sz="2400" b="1" i="1">
                                <a:solidFill>
                                  <a:srgbClr val="FF0000"/>
                                </a:solidFill>
                                <a:latin typeface="Cambria Math" panose="02040503050406030204" pitchFamily="18" charset="0"/>
                              </a:rPr>
                              <m:t>𝒊</m:t>
                            </m:r>
                          </m:e>
                          <m:sub>
                            <m:r>
                              <a:rPr kumimoji="1" lang="en-US" altLang="zh-CN" sz="2400" b="1" i="1">
                                <a:solidFill>
                                  <a:srgbClr val="FF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m:t>
                        </m:r>
                        <m:r>
                          <a:rPr kumimoji="1" lang="en-US" altLang="zh-CN" sz="2400" b="1" i="1">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a:solidFill>
                                  <a:srgbClr val="3333FF"/>
                                </a:solidFill>
                                <a:latin typeface="Cambria Math" panose="02040503050406030204" pitchFamily="18" charset="0"/>
                              </a:rPr>
                              <m:t>𝒅</m:t>
                            </m:r>
                          </m:sub>
                        </m:sSub>
                        <m:r>
                          <a:rPr kumimoji="1" lang="en-US" altLang="zh-CN" sz="2400" b="1" i="1">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𝑳</m:t>
                            </m:r>
                          </m:e>
                          <m:sub>
                            <m:r>
                              <a:rPr kumimoji="1" lang="en-US" altLang="zh-CN" sz="2400" b="1" i="1">
                                <a:solidFill>
                                  <a:srgbClr val="3333FF"/>
                                </a:solidFill>
                                <a:latin typeface="Cambria Math" panose="02040503050406030204" pitchFamily="18" charset="0"/>
                              </a:rPr>
                              <m:t>𝒒</m:t>
                            </m:r>
                          </m:sub>
                        </m:sSub>
                        <m:r>
                          <a:rPr kumimoji="1" lang="en-US" altLang="zh-CN" sz="2400" b="1" i="1">
                            <a:solidFill>
                              <a:srgbClr val="3333FF"/>
                            </a:solidFill>
                            <a:latin typeface="Cambria Math" panose="02040503050406030204" pitchFamily="18" charset="0"/>
                          </a:rPr>
                          <m:t>)</m:t>
                        </m:r>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𝒅</m:t>
                            </m:r>
                          </m:sub>
                        </m:sSub>
                        <m:sSub>
                          <m:sSubPr>
                            <m:ctrlPr>
                              <a:rPr kumimoji="1" lang="en-US" altLang="zh-CN" sz="2400" b="1" i="1">
                                <a:solidFill>
                                  <a:srgbClr val="3333FF"/>
                                </a:solidFill>
                                <a:latin typeface="Cambria Math" panose="02040503050406030204" pitchFamily="18" charset="0"/>
                              </a:rPr>
                            </m:ctrlPr>
                          </m:sSubPr>
                          <m:e>
                            <m:r>
                              <a:rPr kumimoji="1" lang="en-US" altLang="zh-CN" sz="2400" b="1" i="1">
                                <a:solidFill>
                                  <a:srgbClr val="3333FF"/>
                                </a:solidFill>
                                <a:latin typeface="Cambria Math" panose="02040503050406030204" pitchFamily="18" charset="0"/>
                              </a:rPr>
                              <m:t>𝒊</m:t>
                            </m:r>
                          </m:e>
                          <m:sub>
                            <m:r>
                              <a:rPr kumimoji="1" lang="en-US" altLang="zh-CN" sz="2400" b="1" i="1">
                                <a:solidFill>
                                  <a:srgbClr val="3333FF"/>
                                </a:solidFill>
                                <a:latin typeface="Cambria Math" panose="02040503050406030204" pitchFamily="18" charset="0"/>
                              </a:rPr>
                              <m:t>𝒒</m:t>
                            </m:r>
                          </m:sub>
                        </m:sSub>
                      </m:e>
                    </m:d>
                  </m:oMath>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4" name="Rectangle 7">
                <a:extLst>
                  <a:ext uri="{FF2B5EF4-FFF2-40B4-BE49-F238E27FC236}">
                    <a16:creationId xmlns:a16="http://schemas.microsoft.com/office/drawing/2014/main" id="{5501FA05-E536-5960-B47C-00EF001BFB17}"/>
                  </a:ext>
                </a:extLst>
              </p:cNvPr>
              <p:cNvSpPr>
                <a:spLocks noRot="1" noChangeAspect="1" noMove="1" noResize="1" noEditPoints="1" noAdjustHandles="1" noChangeArrowheads="1" noChangeShapeType="1" noTextEdit="1"/>
              </p:cNvSpPr>
              <p:nvPr/>
            </p:nvSpPr>
            <p:spPr>
              <a:xfrm>
                <a:off x="2080444" y="2701422"/>
                <a:ext cx="8348464" cy="523092"/>
              </a:xfrm>
              <a:prstGeom prst="rect">
                <a:avLst/>
              </a:prstGeom>
              <a:blipFill>
                <a:blip r:embed="rId2"/>
                <a:stretch>
                  <a:fillRect t="-4651" b="-18605"/>
                </a:stretch>
              </a:blipFill>
            </p:spPr>
            <p:txBody>
              <a:bodyPr/>
              <a:lstStyle/>
              <a:p>
                <a:r>
                  <a:rPr lang="zh-CN" altLang="en-US">
                    <a:noFill/>
                  </a:rPr>
                  <a:t> </a:t>
                </a:r>
              </a:p>
            </p:txBody>
          </p:sp>
        </mc:Fallback>
      </mc:AlternateContent>
      <p:sp>
        <p:nvSpPr>
          <p:cNvPr id="5" name="TextBox 1">
            <a:extLst>
              <a:ext uri="{FF2B5EF4-FFF2-40B4-BE49-F238E27FC236}">
                <a16:creationId xmlns:a16="http://schemas.microsoft.com/office/drawing/2014/main" id="{0D4E98ED-8A3E-C51B-E72C-07FD351A6A9C}"/>
              </a:ext>
            </a:extLst>
          </p:cNvPr>
          <p:cNvSpPr txBox="1"/>
          <p:nvPr/>
        </p:nvSpPr>
        <p:spPr>
          <a:xfrm>
            <a:off x="2145371" y="2135074"/>
            <a:ext cx="2039341" cy="461665"/>
          </a:xfrm>
          <a:prstGeom prst="rect">
            <a:avLst/>
          </a:prstGeom>
          <a:noFill/>
        </p:spPr>
        <p:txBody>
          <a:bodyPr wrap="none" rtlCol="0">
            <a:spAutoFit/>
          </a:bodyPr>
          <a:lstStyle/>
          <a:p>
            <a:pPr fontAlgn="base">
              <a:spcBef>
                <a:spcPct val="0"/>
              </a:spcBef>
              <a:spcAft>
                <a:spcPct val="0"/>
              </a:spcAft>
            </a:pPr>
            <a:r>
              <a:rPr kumimoji="1" lang="zh-CN" altLang="en-US" sz="2400" b="1" i="1" dirty="0">
                <a:solidFill>
                  <a:srgbClr val="000000"/>
                </a:solidFill>
                <a:latin typeface="Times New Roman" panose="02020603050405020304" pitchFamily="18" charset="0"/>
                <a:ea typeface="宋体" panose="02010600030101010101" pitchFamily="2" charset="-122"/>
              </a:rPr>
              <a:t>电磁转矩公式</a:t>
            </a:r>
          </a:p>
        </p:txBody>
      </p:sp>
      <p:sp>
        <p:nvSpPr>
          <p:cNvPr id="6" name="TextBox 11">
            <a:extLst>
              <a:ext uri="{FF2B5EF4-FFF2-40B4-BE49-F238E27FC236}">
                <a16:creationId xmlns:a16="http://schemas.microsoft.com/office/drawing/2014/main" id="{4CC99A5C-D3D1-122C-CD69-C5DEED6F0DF2}"/>
              </a:ext>
            </a:extLst>
          </p:cNvPr>
          <p:cNvSpPr txBox="1"/>
          <p:nvPr/>
        </p:nvSpPr>
        <p:spPr>
          <a:xfrm>
            <a:off x="1939976" y="3523470"/>
            <a:ext cx="1436612" cy="461665"/>
          </a:xfrm>
          <a:prstGeom prst="rect">
            <a:avLst/>
          </a:prstGeom>
          <a:noFill/>
        </p:spPr>
        <p:txBody>
          <a:bodyPr wrap="none" rtlCol="0">
            <a:spAutoFit/>
          </a:bodyPr>
          <a:lstStyle/>
          <a:p>
            <a:pPr fontAlgn="base">
              <a:spcBef>
                <a:spcPct val="0"/>
              </a:spcBef>
              <a:spcAft>
                <a:spcPct val="0"/>
              </a:spcAft>
            </a:pPr>
            <a:r>
              <a:rPr kumimoji="1" lang="zh-CN" altLang="en-US" sz="2400" b="1" i="1" dirty="0">
                <a:solidFill>
                  <a:srgbClr val="000000"/>
                </a:solidFill>
                <a:latin typeface="Times New Roman" panose="02020603050405020304" pitchFamily="18" charset="0"/>
                <a:ea typeface="宋体" panose="02010600030101010101" pitchFamily="2" charset="-122"/>
              </a:rPr>
              <a:t>电流关系</a:t>
            </a:r>
          </a:p>
        </p:txBody>
      </p:sp>
      <mc:AlternateContent xmlns:mc="http://schemas.openxmlformats.org/markup-compatibility/2006" xmlns:a14="http://schemas.microsoft.com/office/drawing/2010/main">
        <mc:Choice Requires="a14">
          <p:sp>
            <p:nvSpPr>
              <p:cNvPr id="7" name="TextBox 2">
                <a:extLst>
                  <a:ext uri="{FF2B5EF4-FFF2-40B4-BE49-F238E27FC236}">
                    <a16:creationId xmlns:a16="http://schemas.microsoft.com/office/drawing/2014/main" id="{921EBA56-EEA6-4FB0-FCBA-6BD2E7FF8243}"/>
                  </a:ext>
                </a:extLst>
              </p:cNvPr>
              <p:cNvSpPr txBox="1"/>
              <p:nvPr/>
            </p:nvSpPr>
            <p:spPr>
              <a:xfrm>
                <a:off x="3726236" y="3322985"/>
                <a:ext cx="1846596" cy="751552"/>
              </a:xfrm>
              <a:prstGeom prst="rect">
                <a:avLst/>
              </a:prstGeom>
              <a:noFill/>
            </p:spPr>
            <p:txBody>
              <a:bodyPr wrap="none" lIns="0" tIns="0" rIns="0" bIns="0"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𝒔</m:t>
                          </m:r>
                        </m:sub>
                      </m:sSub>
                      <m:r>
                        <a:rPr kumimoji="1" lang="en-US" altLang="zh-CN" sz="2400" b="1" i="1">
                          <a:solidFill>
                            <a:srgbClr val="000000"/>
                          </a:solidFill>
                          <a:latin typeface="Cambria Math" panose="02040503050406030204" pitchFamily="18" charset="0"/>
                        </a:rPr>
                        <m:t>=</m:t>
                      </m:r>
                      <m:rad>
                        <m:radPr>
                          <m:degHide m:val="on"/>
                          <m:ctrlPr>
                            <a:rPr kumimoji="1" lang="en-US" altLang="zh-CN" sz="2400" b="1" i="1">
                              <a:solidFill>
                                <a:srgbClr val="000000"/>
                              </a:solidFill>
                              <a:latin typeface="Cambria Math" panose="02040503050406030204" pitchFamily="18" charset="0"/>
                            </a:rPr>
                          </m:ctrlPr>
                        </m:radPr>
                        <m:deg/>
                        <m:e>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up>
                              <m:r>
                                <a:rPr kumimoji="1" lang="en-US" altLang="zh-CN" sz="2400" b="1" i="1">
                                  <a:solidFill>
                                    <a:srgbClr val="000000"/>
                                  </a:solidFill>
                                  <a:latin typeface="Cambria Math" panose="02040503050406030204" pitchFamily="18" charset="0"/>
                                </a:rPr>
                                <m:t>𝟐</m:t>
                              </m:r>
                            </m:sup>
                          </m:sSubSup>
                          <m:r>
                            <a:rPr kumimoji="1" lang="en-US" altLang="zh-CN" sz="2400" b="1" i="1">
                              <a:solidFill>
                                <a:srgbClr val="000000"/>
                              </a:solidFill>
                              <a:latin typeface="Cambria Math" panose="02040503050406030204" pitchFamily="18" charset="0"/>
                            </a:rPr>
                            <m:t>+</m:t>
                          </m:r>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up>
                              <m:r>
                                <a:rPr kumimoji="1" lang="en-US" altLang="zh-CN" sz="2400" b="1" i="1">
                                  <a:solidFill>
                                    <a:srgbClr val="000000"/>
                                  </a:solidFill>
                                  <a:latin typeface="Cambria Math" panose="02040503050406030204" pitchFamily="18" charset="0"/>
                                </a:rPr>
                                <m:t>𝟐</m:t>
                              </m:r>
                            </m:sup>
                          </m:sSubSup>
                        </m:e>
                      </m:rad>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7" name="TextBox 2">
                <a:extLst>
                  <a:ext uri="{FF2B5EF4-FFF2-40B4-BE49-F238E27FC236}">
                    <a16:creationId xmlns:a16="http://schemas.microsoft.com/office/drawing/2014/main" id="{921EBA56-EEA6-4FB0-FCBA-6BD2E7FF8243}"/>
                  </a:ext>
                </a:extLst>
              </p:cNvPr>
              <p:cNvSpPr txBox="1">
                <a:spLocks noRot="1" noChangeAspect="1" noMove="1" noResize="1" noEditPoints="1" noAdjustHandles="1" noChangeArrowheads="1" noChangeShapeType="1" noTextEdit="1"/>
              </p:cNvSpPr>
              <p:nvPr/>
            </p:nvSpPr>
            <p:spPr>
              <a:xfrm>
                <a:off x="3726236" y="3322985"/>
                <a:ext cx="1846596" cy="751552"/>
              </a:xfrm>
              <a:prstGeom prst="rect">
                <a:avLst/>
              </a:prstGeom>
              <a:blipFill>
                <a:blip r:embed="rId3"/>
                <a:stretch>
                  <a:fillRect b="-813"/>
                </a:stretch>
              </a:blipFill>
            </p:spPr>
            <p:txBody>
              <a:bodyPr/>
              <a:lstStyle/>
              <a:p>
                <a:r>
                  <a:rPr lang="zh-CN" altLang="en-US">
                    <a:noFill/>
                  </a:rPr>
                  <a:t> </a:t>
                </a:r>
              </a:p>
            </p:txBody>
          </p:sp>
        </mc:Fallback>
      </mc:AlternateContent>
      <p:sp>
        <p:nvSpPr>
          <p:cNvPr id="8" name="TextBox 12">
            <a:extLst>
              <a:ext uri="{FF2B5EF4-FFF2-40B4-BE49-F238E27FC236}">
                <a16:creationId xmlns:a16="http://schemas.microsoft.com/office/drawing/2014/main" id="{412AA3C3-E2BC-BB54-23E7-B649720713C2}"/>
              </a:ext>
            </a:extLst>
          </p:cNvPr>
          <p:cNvSpPr txBox="1"/>
          <p:nvPr/>
        </p:nvSpPr>
        <p:spPr>
          <a:xfrm>
            <a:off x="2030793" y="4373493"/>
            <a:ext cx="6147837" cy="461665"/>
          </a:xfrm>
          <a:prstGeom prst="rect">
            <a:avLst/>
          </a:prstGeom>
          <a:noFill/>
        </p:spPr>
        <p:txBody>
          <a:bodyPr wrap="none" rtlCol="0">
            <a:spAutoFit/>
          </a:bodyPr>
          <a:lstStyle/>
          <a:p>
            <a:pPr fontAlgn="base">
              <a:spcBef>
                <a:spcPct val="0"/>
              </a:spcBef>
              <a:spcAft>
                <a:spcPct val="0"/>
              </a:spcAft>
            </a:pPr>
            <a:r>
              <a:rPr kumimoji="1" lang="zh-CN" altLang="en-US" sz="2400" b="1" i="1" dirty="0">
                <a:solidFill>
                  <a:srgbClr val="000000"/>
                </a:solidFill>
                <a:latin typeface="Times New Roman" panose="02020603050405020304" pitchFamily="18" charset="0"/>
                <a:ea typeface="宋体" panose="02010600030101010101" pitchFamily="2" charset="-122"/>
              </a:rPr>
              <a:t>采用最大转矩</a:t>
            </a:r>
            <a:r>
              <a:rPr kumimoji="1" lang="en-US" altLang="zh-CN" sz="2400" b="1" i="1" dirty="0">
                <a:solidFill>
                  <a:srgbClr val="000000"/>
                </a:solidFill>
                <a:latin typeface="Times New Roman" panose="02020603050405020304" pitchFamily="18" charset="0"/>
                <a:ea typeface="宋体" panose="02010600030101010101" pitchFamily="2" charset="-122"/>
              </a:rPr>
              <a:t>/</a:t>
            </a:r>
            <a:r>
              <a:rPr kumimoji="1" lang="zh-CN" altLang="en-US" sz="2400" b="1" i="1" dirty="0">
                <a:solidFill>
                  <a:srgbClr val="000000"/>
                </a:solidFill>
                <a:latin typeface="Times New Roman" panose="02020603050405020304" pitchFamily="18" charset="0"/>
                <a:ea typeface="宋体" panose="02010600030101010101" pitchFamily="2" charset="-122"/>
              </a:rPr>
              <a:t>电流比控制时，根据极值原理</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11BF6D-9B4C-6906-4651-761BF008499F}"/>
                  </a:ext>
                </a:extLst>
              </p:cNvPr>
              <p:cNvSpPr txBox="1"/>
              <p:nvPr/>
            </p:nvSpPr>
            <p:spPr>
              <a:xfrm>
                <a:off x="2886218" y="4875287"/>
                <a:ext cx="1888787" cy="1732782"/>
              </a:xfrm>
              <a:prstGeom prst="rect">
                <a:avLst/>
              </a:prstGeom>
              <a:noFill/>
            </p:spPr>
            <p:txBody>
              <a:bodyPr wrap="none" lIns="0" tIns="0" rIns="0" bIns="0"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kumimoji="1" lang="en-US" altLang="zh-CN" sz="2400" b="1" i="1">
                              <a:solidFill>
                                <a:srgbClr val="000000"/>
                              </a:solidFill>
                              <a:latin typeface="Cambria Math" panose="02040503050406030204" pitchFamily="18" charset="0"/>
                            </a:rPr>
                          </m:ctrlPr>
                        </m:dPr>
                        <m:e>
                          <m:m>
                            <m:mPr>
                              <m:mcs>
                                <m:mc>
                                  <m:mcPr>
                                    <m:count m:val="1"/>
                                    <m:mcJc m:val="center"/>
                                  </m:mcPr>
                                </m:mc>
                              </m:mcs>
                              <m:ctrlPr>
                                <a:rPr kumimoji="1" lang="en-US" altLang="zh-CN" sz="2400" b="1" i="1">
                                  <a:solidFill>
                                    <a:srgbClr val="000000"/>
                                  </a:solidFill>
                                  <a:latin typeface="Cambria Math" panose="02040503050406030204" pitchFamily="18" charset="0"/>
                                </a:rPr>
                              </m:ctrlPr>
                            </m:mPr>
                            <m:mr>
                              <m:e>
                                <m:f>
                                  <m:fPr>
                                    <m:ctrlPr>
                                      <a:rPr kumimoji="1" lang="en-US" altLang="zh-CN" sz="2400" b="1" i="1">
                                        <a:solidFill>
                                          <a:srgbClr val="000000"/>
                                        </a:solidFill>
                                        <a:latin typeface="Cambria Math" panose="02040503050406030204" pitchFamily="18" charset="0"/>
                                      </a:rPr>
                                    </m:ctrlPr>
                                  </m:fPr>
                                  <m:num>
                                    <m:r>
                                      <a:rPr kumimoji="1" lang="en-US" altLang="zh-CN" sz="2400" b="1" i="1">
                                        <a:solidFill>
                                          <a:srgbClr val="000000"/>
                                        </a:solidFill>
                                        <a:latin typeface="Cambria Math" panose="02040503050406030204" pitchFamily="18" charset="0"/>
                                      </a:rPr>
                                      <m:t>𝜕</m:t>
                                    </m:r>
                                    <m:d>
                                      <m:dPr>
                                        <m:ctrlPr>
                                          <a:rPr kumimoji="1" lang="en-US" altLang="zh-CN" sz="2400" b="1" i="1">
                                            <a:solidFill>
                                              <a:srgbClr val="000000"/>
                                            </a:solidFill>
                                            <a:latin typeface="Cambria Math" panose="02040503050406030204" pitchFamily="18" charset="0"/>
                                          </a:rPr>
                                        </m:ctrlPr>
                                      </m:dPr>
                                      <m:e>
                                        <m:r>
                                          <a:rPr kumimoji="1" lang="en-US" altLang="zh-CN" sz="2400" b="1" i="1">
                                            <a:solidFill>
                                              <a:srgbClr val="000000"/>
                                            </a:solidFill>
                                            <a:latin typeface="Cambria Math" panose="02040503050406030204" pitchFamily="18" charset="0"/>
                                          </a:rPr>
                                          <m:t>𝑻</m:t>
                                        </m:r>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𝒔</m:t>
                                            </m:r>
                                          </m:sub>
                                        </m:sSub>
                                      </m:e>
                                    </m:d>
                                  </m:num>
                                  <m:den>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den>
                                </m:f>
                                <m:r>
                                  <a:rPr kumimoji="1" lang="en-US" altLang="zh-CN" sz="2400" b="1" i="1">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𝟎</m:t>
                                </m:r>
                              </m:e>
                            </m:mr>
                            <m:mr>
                              <m:e>
                                <m:f>
                                  <m:fPr>
                                    <m:ctrlPr>
                                      <a:rPr kumimoji="1" lang="en-US" altLang="zh-CN" sz="2400" b="1" i="1">
                                        <a:solidFill>
                                          <a:srgbClr val="000000"/>
                                        </a:solidFill>
                                        <a:latin typeface="Cambria Math" panose="02040503050406030204" pitchFamily="18" charset="0"/>
                                      </a:rPr>
                                    </m:ctrlPr>
                                  </m:fPr>
                                  <m:num>
                                    <m:r>
                                      <a:rPr kumimoji="1" lang="en-US" altLang="zh-CN" sz="2400" b="1" i="1">
                                        <a:solidFill>
                                          <a:srgbClr val="000000"/>
                                        </a:solidFill>
                                        <a:latin typeface="Cambria Math" panose="02040503050406030204" pitchFamily="18" charset="0"/>
                                      </a:rPr>
                                      <m:t>𝜕</m:t>
                                    </m:r>
                                    <m:d>
                                      <m:dPr>
                                        <m:ctrlPr>
                                          <a:rPr kumimoji="1" lang="en-US" altLang="zh-CN" sz="2400" b="1" i="1">
                                            <a:solidFill>
                                              <a:srgbClr val="000000"/>
                                            </a:solidFill>
                                            <a:latin typeface="Cambria Math" panose="02040503050406030204" pitchFamily="18" charset="0"/>
                                          </a:rPr>
                                        </m:ctrlPr>
                                      </m:dPr>
                                      <m:e>
                                        <m:r>
                                          <a:rPr kumimoji="1" lang="en-US" altLang="zh-CN" sz="2400" b="1" i="1">
                                            <a:solidFill>
                                              <a:srgbClr val="000000"/>
                                            </a:solidFill>
                                            <a:latin typeface="Cambria Math" panose="02040503050406030204" pitchFamily="18" charset="0"/>
                                          </a:rPr>
                                          <m:t>𝑻</m:t>
                                        </m:r>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𝒔</m:t>
                                            </m:r>
                                          </m:sub>
                                        </m:sSub>
                                      </m:e>
                                    </m:d>
                                  </m:num>
                                  <m:den>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Sub>
                                  </m:den>
                                </m:f>
                                <m:r>
                                  <a:rPr kumimoji="1" lang="en-US" altLang="zh-CN" sz="2400" b="1" i="1">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𝟎</m:t>
                                </m:r>
                              </m:e>
                            </m:mr>
                          </m:m>
                        </m:e>
                      </m:d>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9" name="TextBox 8">
                <a:extLst>
                  <a:ext uri="{FF2B5EF4-FFF2-40B4-BE49-F238E27FC236}">
                    <a16:creationId xmlns:a16="http://schemas.microsoft.com/office/drawing/2014/main" id="{3411BF6D-9B4C-6906-4651-761BF008499F}"/>
                  </a:ext>
                </a:extLst>
              </p:cNvPr>
              <p:cNvSpPr txBox="1">
                <a:spLocks noRot="1" noChangeAspect="1" noMove="1" noResize="1" noEditPoints="1" noAdjustHandles="1" noChangeArrowheads="1" noChangeShapeType="1" noTextEdit="1"/>
              </p:cNvSpPr>
              <p:nvPr/>
            </p:nvSpPr>
            <p:spPr>
              <a:xfrm>
                <a:off x="2886218" y="4875287"/>
                <a:ext cx="1888787" cy="1732782"/>
              </a:xfrm>
              <a:prstGeom prst="rect">
                <a:avLst/>
              </a:prstGeom>
              <a:blipFill>
                <a:blip r:embed="rId4"/>
                <a:stretch>
                  <a:fillRect/>
                </a:stretch>
              </a:blipFill>
            </p:spPr>
            <p:txBody>
              <a:bodyPr/>
              <a:lstStyle/>
              <a:p>
                <a:r>
                  <a:rPr lang="zh-CN" altLang="en-US">
                    <a:noFill/>
                  </a:rPr>
                  <a:t> </a:t>
                </a:r>
              </a:p>
            </p:txBody>
          </p:sp>
        </mc:Fallback>
      </mc:AlternateContent>
      <p:sp>
        <p:nvSpPr>
          <p:cNvPr id="10" name="Arrow: Right 13">
            <a:extLst>
              <a:ext uri="{FF2B5EF4-FFF2-40B4-BE49-F238E27FC236}">
                <a16:creationId xmlns:a16="http://schemas.microsoft.com/office/drawing/2014/main" id="{A1EF0BE8-B719-3C77-8AC5-4AAB67068A85}"/>
              </a:ext>
            </a:extLst>
          </p:cNvPr>
          <p:cNvSpPr/>
          <p:nvPr/>
        </p:nvSpPr>
        <p:spPr bwMode="auto">
          <a:xfrm>
            <a:off x="4908880" y="5472811"/>
            <a:ext cx="792088" cy="461665"/>
          </a:xfrm>
          <a:prstGeom prst="rightArrow">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BE041BBA-3DE9-DDC3-9109-5EF76125054C}"/>
                  </a:ext>
                </a:extLst>
              </p:cNvPr>
              <p:cNvSpPr txBox="1"/>
              <p:nvPr/>
            </p:nvSpPr>
            <p:spPr>
              <a:xfrm>
                <a:off x="5712317" y="5179266"/>
                <a:ext cx="4577407" cy="1204497"/>
              </a:xfrm>
              <a:prstGeom prst="rect">
                <a:avLst/>
              </a:prstGeom>
              <a:noFill/>
            </p:spPr>
            <p:txBody>
              <a:bodyPr wrap="none" lIns="0" tIns="0" rIns="0" bIns="0"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r>
                        <a:rPr kumimoji="1" lang="en-US" altLang="zh-CN" sz="2400" b="1" i="1">
                          <a:solidFill>
                            <a:srgbClr val="000000"/>
                          </a:solidFill>
                          <a:latin typeface="Cambria Math" panose="02040503050406030204" pitchFamily="18" charset="0"/>
                        </a:rPr>
                        <m:t>=</m:t>
                      </m:r>
                      <m:f>
                        <m:fPr>
                          <m:ctrlPr>
                            <a:rPr kumimoji="1" lang="en-US" altLang="zh-CN" sz="2400" b="1" i="1">
                              <a:solidFill>
                                <a:srgbClr val="000000"/>
                              </a:solidFill>
                              <a:latin typeface="Cambria Math" panose="02040503050406030204" pitchFamily="18" charset="0"/>
                            </a:rPr>
                          </m:ctrlPr>
                        </m:fPr>
                        <m:num>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r>
                            <a:rPr kumimoji="1" lang="en-US" altLang="zh-CN" sz="2400" b="1" i="1">
                              <a:solidFill>
                                <a:srgbClr val="000000"/>
                              </a:solidFill>
                              <a:latin typeface="Cambria Math" panose="02040503050406030204" pitchFamily="18" charset="0"/>
                            </a:rPr>
                            <m:t>+</m:t>
                          </m:r>
                          <m:rad>
                            <m:radPr>
                              <m:degHide m:val="on"/>
                              <m:ctrlPr>
                                <a:rPr kumimoji="1" lang="en-US" altLang="zh-CN" sz="2400" b="1" i="1">
                                  <a:solidFill>
                                    <a:srgbClr val="000000"/>
                                  </a:solidFill>
                                  <a:latin typeface="Cambria Math" panose="02040503050406030204" pitchFamily="18" charset="0"/>
                                </a:rPr>
                              </m:ctrlPr>
                            </m:radPr>
                            <m:deg/>
                            <m:e>
                              <m:sSubSup>
                                <m:sSubSupPr>
                                  <m:ctrlPr>
                                    <a:rPr kumimoji="1" lang="en-US" altLang="zh-CN" sz="2400" b="1" i="1">
                                      <a:solidFill>
                                        <a:srgbClr val="000000"/>
                                      </a:solidFill>
                                      <a:latin typeface="Cambria Math" panose="02040503050406030204" pitchFamily="18" charset="0"/>
                                    </a:rPr>
                                  </m:ctrlPr>
                                </m:sSubSup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up>
                                  <m:r>
                                    <a:rPr kumimoji="1" lang="en-US" altLang="zh-CN" sz="2400" b="1" i="1">
                                      <a:solidFill>
                                        <a:srgbClr val="000000"/>
                                      </a:solidFill>
                                      <a:latin typeface="Cambria Math" panose="02040503050406030204" pitchFamily="18" charset="0"/>
                                    </a:rPr>
                                    <m:t>𝟐</m:t>
                                  </m:r>
                                </m:sup>
                              </m:sSubSup>
                              <m:r>
                                <a:rPr kumimoji="1" lang="en-US" altLang="zh-CN" sz="2400" b="1" i="1">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𝟒</m:t>
                              </m:r>
                              <m:sSup>
                                <m:sSupPr>
                                  <m:ctrlPr>
                                    <a:rPr kumimoji="1" lang="en-US" altLang="zh-CN" sz="2400" b="1" i="1">
                                      <a:solidFill>
                                        <a:srgbClr val="000000"/>
                                      </a:solidFill>
                                      <a:latin typeface="Cambria Math" panose="02040503050406030204" pitchFamily="18" charset="0"/>
                                    </a:rPr>
                                  </m:ctrlPr>
                                </m:sSupPr>
                                <m:e>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m:t>
                                  </m:r>
                                </m:e>
                                <m:sup>
                                  <m:r>
                                    <a:rPr kumimoji="1" lang="en-US" altLang="zh-CN" sz="2400" b="1" i="1">
                                      <a:solidFill>
                                        <a:srgbClr val="000000"/>
                                      </a:solidFill>
                                      <a:latin typeface="Cambria Math" panose="02040503050406030204" pitchFamily="18" charset="0"/>
                                    </a:rPr>
                                    <m:t>𝟐</m:t>
                                  </m:r>
                                </m:sup>
                              </m:sSup>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up>
                                  <m:r>
                                    <a:rPr kumimoji="1" lang="en-US" altLang="zh-CN" sz="2400" b="1" i="1">
                                      <a:solidFill>
                                        <a:srgbClr val="000000"/>
                                      </a:solidFill>
                                      <a:latin typeface="Cambria Math" panose="02040503050406030204" pitchFamily="18" charset="0"/>
                                    </a:rPr>
                                    <m:t>𝟐</m:t>
                                  </m:r>
                                </m:sup>
                              </m:sSubSup>
                            </m:e>
                          </m:rad>
                        </m:num>
                        <m:den>
                          <m:r>
                            <a:rPr kumimoji="1" lang="en-US" altLang="zh-CN" sz="2400" b="1" i="1">
                              <a:solidFill>
                                <a:srgbClr val="000000"/>
                              </a:solidFill>
                              <a:latin typeface="Cambria Math" panose="02040503050406030204" pitchFamily="18" charset="0"/>
                            </a:rPr>
                            <m:t>𝟐</m:t>
                          </m:r>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m:t>
                          </m:r>
                        </m:den>
                      </m:f>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11" name="TextBox 15">
                <a:extLst>
                  <a:ext uri="{FF2B5EF4-FFF2-40B4-BE49-F238E27FC236}">
                    <a16:creationId xmlns:a16="http://schemas.microsoft.com/office/drawing/2014/main" id="{BE041BBA-3DE9-DDC3-9109-5EF76125054C}"/>
                  </a:ext>
                </a:extLst>
              </p:cNvPr>
              <p:cNvSpPr txBox="1">
                <a:spLocks noRot="1" noChangeAspect="1" noMove="1" noResize="1" noEditPoints="1" noAdjustHandles="1" noChangeArrowheads="1" noChangeShapeType="1" noTextEdit="1"/>
              </p:cNvSpPr>
              <p:nvPr/>
            </p:nvSpPr>
            <p:spPr>
              <a:xfrm>
                <a:off x="5712317" y="5179266"/>
                <a:ext cx="4577407" cy="1204497"/>
              </a:xfrm>
              <a:prstGeom prst="rect">
                <a:avLst/>
              </a:prstGeom>
              <a:blipFill>
                <a:blip r:embed="rId5"/>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05D36658-E43F-FD05-BC38-1C034C058AB8}"/>
              </a:ext>
            </a:extLst>
          </p:cNvPr>
          <p:cNvGrpSpPr/>
          <p:nvPr/>
        </p:nvGrpSpPr>
        <p:grpSpPr>
          <a:xfrm>
            <a:off x="-1" y="246156"/>
            <a:ext cx="12192001" cy="776794"/>
            <a:chOff x="-1" y="246156"/>
            <a:chExt cx="12192001" cy="776794"/>
          </a:xfrm>
        </p:grpSpPr>
        <p:sp>
          <p:nvSpPr>
            <p:cNvPr id="13" name="任意形状 7">
              <a:extLst>
                <a:ext uri="{FF2B5EF4-FFF2-40B4-BE49-F238E27FC236}">
                  <a16:creationId xmlns:a16="http://schemas.microsoft.com/office/drawing/2014/main" id="{B7C74278-9D8E-C692-7299-CF38A35113CB}"/>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9DF18C40-D4C3-8B44-01FB-A7246BC4C039}"/>
                </a:ext>
              </a:extLst>
            </p:cNvPr>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5" name="图片 14" descr="C:\Users\Echi\Desktop\微信图片_20210423152212.png微信图片_20210423152212">
              <a:extLst>
                <a:ext uri="{FF2B5EF4-FFF2-40B4-BE49-F238E27FC236}">
                  <a16:creationId xmlns:a16="http://schemas.microsoft.com/office/drawing/2014/main" id="{2C4D4D24-16F2-66BD-2DC8-FC97B093FBB9}"/>
                </a:ext>
              </a:extLst>
            </p:cNvPr>
            <p:cNvPicPr>
              <a:picLocks noChangeAspect="1"/>
            </p:cNvPicPr>
            <p:nvPr/>
          </p:nvPicPr>
          <p:blipFill>
            <a:blip r:embed="rId6"/>
            <a:srcRect/>
            <a:stretch>
              <a:fillRect/>
            </a:stretch>
          </p:blipFill>
          <p:spPr>
            <a:xfrm>
              <a:off x="10006785" y="327625"/>
              <a:ext cx="2185215" cy="695325"/>
            </a:xfrm>
            <a:prstGeom prst="rect">
              <a:avLst/>
            </a:prstGeom>
          </p:spPr>
        </p:pic>
      </p:grpSp>
      <p:sp>
        <p:nvSpPr>
          <p:cNvPr id="17" name="矩形: 圆角 16">
            <a:extLst>
              <a:ext uri="{FF2B5EF4-FFF2-40B4-BE49-F238E27FC236}">
                <a16:creationId xmlns:a16="http://schemas.microsoft.com/office/drawing/2014/main" id="{A6339B90-039F-12E8-8647-7C127AC7166C}"/>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p:sp>
        <p:nvSpPr>
          <p:cNvPr id="18" name="TextBox 2">
            <a:extLst>
              <a:ext uri="{FF2B5EF4-FFF2-40B4-BE49-F238E27FC236}">
                <a16:creationId xmlns:a16="http://schemas.microsoft.com/office/drawing/2014/main" id="{A2F70DED-83ED-07F8-9A4C-BCBFEAD3DF0A}"/>
              </a:ext>
            </a:extLst>
          </p:cNvPr>
          <p:cNvSpPr txBox="1"/>
          <p:nvPr/>
        </p:nvSpPr>
        <p:spPr>
          <a:xfrm>
            <a:off x="4119238" y="948226"/>
            <a:ext cx="373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2</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最大转矩电流控制</a:t>
            </a:r>
          </a:p>
        </p:txBody>
      </p:sp>
      <p:sp>
        <p:nvSpPr>
          <p:cNvPr id="19" name="文本框 18">
            <a:extLst>
              <a:ext uri="{FF2B5EF4-FFF2-40B4-BE49-F238E27FC236}">
                <a16:creationId xmlns:a16="http://schemas.microsoft.com/office/drawing/2014/main" id="{1180457A-E0E5-3753-B2A8-54FEDFBACCAA}"/>
              </a:ext>
            </a:extLst>
          </p:cNvPr>
          <p:cNvSpPr txBox="1"/>
          <p:nvPr/>
        </p:nvSpPr>
        <p:spPr>
          <a:xfrm>
            <a:off x="372518" y="1584967"/>
            <a:ext cx="2800767" cy="523220"/>
          </a:xfrm>
          <a:prstGeom prst="rect">
            <a:avLst/>
          </a:prstGeom>
          <a:noFill/>
        </p:spPr>
        <p:txBody>
          <a:bodyPr wrap="none" rtlCol="0">
            <a:spAutoFit/>
          </a:bodyPr>
          <a:lstStyle/>
          <a:p>
            <a:r>
              <a:rPr lang="en-US" altLang="zh-CN" sz="2800" b="1" dirty="0">
                <a:solidFill>
                  <a:srgbClr val="FF0000"/>
                </a:solidFill>
              </a:rPr>
              <a:t>MTPA</a:t>
            </a:r>
            <a:r>
              <a:rPr lang="zh-CN" altLang="en-US" sz="2800" b="1" dirty="0">
                <a:solidFill>
                  <a:srgbClr val="FF0000"/>
                </a:solidFill>
              </a:rPr>
              <a:t>计算方法</a:t>
            </a:r>
            <a:r>
              <a:rPr lang="en-US" altLang="zh-CN" sz="2800" b="1" dirty="0">
                <a:solidFill>
                  <a:srgbClr val="FF0000"/>
                </a:solidFill>
              </a:rPr>
              <a:t>1</a:t>
            </a:r>
            <a:endParaRPr lang="zh-CN" altLang="en-US" sz="2800" b="1" dirty="0">
              <a:solidFill>
                <a:srgbClr val="FF0000"/>
              </a:solidFill>
            </a:endParaRPr>
          </a:p>
        </p:txBody>
      </p:sp>
      <p:cxnSp>
        <p:nvCxnSpPr>
          <p:cNvPr id="20" name="直线连接符 16">
            <a:extLst>
              <a:ext uri="{FF2B5EF4-FFF2-40B4-BE49-F238E27FC236}">
                <a16:creationId xmlns:a16="http://schemas.microsoft.com/office/drawing/2014/main" id="{44A53FB8-4804-7611-1500-FD1E1DFA81FF}"/>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16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p:sp>
        <p:nvSpPr>
          <p:cNvPr id="3" name="TextBox 2">
            <a:extLst>
              <a:ext uri="{FF2B5EF4-FFF2-40B4-BE49-F238E27FC236}">
                <a16:creationId xmlns:a16="http://schemas.microsoft.com/office/drawing/2014/main" id="{0CED8814-31EC-D7F4-8DF4-03A3681AA44E}"/>
              </a:ext>
            </a:extLst>
          </p:cNvPr>
          <p:cNvSpPr txBox="1"/>
          <p:nvPr/>
        </p:nvSpPr>
        <p:spPr>
          <a:xfrm>
            <a:off x="4119238" y="948226"/>
            <a:ext cx="373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2</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最大转矩电流控制</a:t>
            </a:r>
          </a:p>
        </p:txBody>
      </p:sp>
      <p:sp>
        <p:nvSpPr>
          <p:cNvPr id="6" name="文本框 5">
            <a:extLst>
              <a:ext uri="{FF2B5EF4-FFF2-40B4-BE49-F238E27FC236}">
                <a16:creationId xmlns:a16="http://schemas.microsoft.com/office/drawing/2014/main" id="{E0A85B36-E220-004E-7ECE-1A7A771E0909}"/>
              </a:ext>
            </a:extLst>
          </p:cNvPr>
          <p:cNvSpPr txBox="1"/>
          <p:nvPr/>
        </p:nvSpPr>
        <p:spPr>
          <a:xfrm>
            <a:off x="488990" y="2012541"/>
            <a:ext cx="4581885" cy="559769"/>
          </a:xfrm>
          <a:prstGeom prst="rect">
            <a:avLst/>
          </a:prstGeom>
          <a:noFill/>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MTPA</a:t>
            </a:r>
            <a:r>
              <a:rPr kumimoji="0" lang="zh-CN"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的数学关系可以描述为：</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E6AC2E78-9CDF-83BB-5E95-B3E0557CF956}"/>
              </a:ext>
            </a:extLst>
          </p:cNvPr>
          <p:cNvGraphicFramePr>
            <a:graphicFrameLocks noChangeAspect="1"/>
          </p:cNvGraphicFramePr>
          <p:nvPr>
            <p:extLst>
              <p:ext uri="{D42A27DB-BD31-4B8C-83A1-F6EECF244321}">
                <p14:modId xmlns:p14="http://schemas.microsoft.com/office/powerpoint/2010/main" val="950736026"/>
              </p:ext>
            </p:extLst>
          </p:nvPr>
        </p:nvGraphicFramePr>
        <p:xfrm>
          <a:off x="751367" y="3276740"/>
          <a:ext cx="6912749" cy="865278"/>
        </p:xfrm>
        <a:graphic>
          <a:graphicData uri="http://schemas.openxmlformats.org/presentationml/2006/ole">
            <mc:AlternateContent xmlns:mc="http://schemas.openxmlformats.org/markup-compatibility/2006">
              <mc:Choice xmlns:v="urn:schemas-microsoft-com:vml" Requires="v">
                <p:oleObj name="Equation" r:id="rId4" imgW="3479760" imgH="431640" progId="Equation.DSMT4">
                  <p:embed/>
                </p:oleObj>
              </mc:Choice>
              <mc:Fallback>
                <p:oleObj name="Equation" r:id="rId4" imgW="3479760" imgH="431640" progId="Equation.DSMT4">
                  <p:embed/>
                  <p:pic>
                    <p:nvPicPr>
                      <p:cNvPr id="0" name="Object 1"/>
                      <p:cNvPicPr>
                        <a:picLocks noChangeAspect="1" noChangeArrowheads="1"/>
                      </p:cNvPicPr>
                      <p:nvPr/>
                    </p:nvPicPr>
                    <p:blipFill>
                      <a:blip r:embed="rId5"/>
                      <a:srcRect/>
                      <a:stretch>
                        <a:fillRect/>
                      </a:stretch>
                    </p:blipFill>
                    <p:spPr bwMode="auto">
                      <a:xfrm>
                        <a:off x="751367" y="3276740"/>
                        <a:ext cx="6912749" cy="865278"/>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EF9F6A0F-EB1A-273E-07B6-017C0C607739}"/>
              </a:ext>
            </a:extLst>
          </p:cNvPr>
          <p:cNvSpPr txBox="1"/>
          <p:nvPr/>
        </p:nvSpPr>
        <p:spPr>
          <a:xfrm>
            <a:off x="625974" y="2688745"/>
            <a:ext cx="2877711" cy="461665"/>
          </a:xfrm>
          <a:prstGeom prst="rect">
            <a:avLst/>
          </a:prstGeom>
          <a:noFill/>
        </p:spPr>
        <p:txBody>
          <a:bodyPr wrap="none" rtlCol="0">
            <a:spAutoFit/>
          </a:bodyPr>
          <a:lstStyle/>
          <a:p>
            <a:r>
              <a:rPr lang="en-US" altLang="zh-CN" sz="24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引入拉格朗日</a:t>
            </a:r>
            <a:r>
              <a:rPr lang="zh-CN" altLang="en-US" sz="2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算子</a:t>
            </a:r>
            <a:r>
              <a:rPr lang="en-US" altLang="zh-CN" sz="18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dirty="0"/>
          </a:p>
        </p:txBody>
      </p:sp>
      <p:graphicFrame>
        <p:nvGraphicFramePr>
          <p:cNvPr id="13" name="对象 12">
            <a:extLst>
              <a:ext uri="{FF2B5EF4-FFF2-40B4-BE49-F238E27FC236}">
                <a16:creationId xmlns:a16="http://schemas.microsoft.com/office/drawing/2014/main" id="{41A8F9D2-A930-59CA-A295-E4066C5E6A36}"/>
              </a:ext>
            </a:extLst>
          </p:cNvPr>
          <p:cNvGraphicFramePr>
            <a:graphicFrameLocks noChangeAspect="1"/>
          </p:cNvGraphicFramePr>
          <p:nvPr>
            <p:extLst>
              <p:ext uri="{D42A27DB-BD31-4B8C-83A1-F6EECF244321}">
                <p14:modId xmlns:p14="http://schemas.microsoft.com/office/powerpoint/2010/main" val="1718065246"/>
              </p:ext>
            </p:extLst>
          </p:nvPr>
        </p:nvGraphicFramePr>
        <p:xfrm>
          <a:off x="594531" y="4785064"/>
          <a:ext cx="4181655" cy="2117455"/>
        </p:xfrm>
        <a:graphic>
          <a:graphicData uri="http://schemas.openxmlformats.org/presentationml/2006/ole">
            <mc:AlternateContent xmlns:mc="http://schemas.openxmlformats.org/markup-compatibility/2006">
              <mc:Choice xmlns:v="urn:schemas-microsoft-com:vml" Requires="v">
                <p:oleObj name="Equation" r:id="rId6" imgW="3111500" imgH="1574800" progId="Equation.DSMT4">
                  <p:embed/>
                </p:oleObj>
              </mc:Choice>
              <mc:Fallback>
                <p:oleObj name="Equation" r:id="rId6" imgW="3111500" imgH="1574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531" y="4785064"/>
                        <a:ext cx="4181655" cy="2117455"/>
                      </a:xfrm>
                      <a:prstGeom prst="rect">
                        <a:avLst/>
                      </a:prstGeom>
                      <a:noFill/>
                    </p:spPr>
                  </p:pic>
                </p:oleObj>
              </mc:Fallback>
            </mc:AlternateContent>
          </a:graphicData>
        </a:graphic>
      </p:graphicFrame>
      <p:sp>
        <p:nvSpPr>
          <p:cNvPr id="15" name="文本框 14">
            <a:extLst>
              <a:ext uri="{FF2B5EF4-FFF2-40B4-BE49-F238E27FC236}">
                <a16:creationId xmlns:a16="http://schemas.microsoft.com/office/drawing/2014/main" id="{0BD97834-4FBC-EC2C-4070-77A42994108C}"/>
              </a:ext>
            </a:extLst>
          </p:cNvPr>
          <p:cNvSpPr txBox="1"/>
          <p:nvPr/>
        </p:nvSpPr>
        <p:spPr>
          <a:xfrm>
            <a:off x="2551278" y="4094209"/>
            <a:ext cx="1798780" cy="400110"/>
          </a:xfrm>
          <a:prstGeom prst="rect">
            <a:avLst/>
          </a:prstGeom>
          <a:noFill/>
        </p:spPr>
        <p:txBody>
          <a:bodyPr wrap="square">
            <a:spAutoFit/>
          </a:bodyPr>
          <a:lstStyle/>
          <a:p>
            <a:r>
              <a:rPr lang="en-US" altLang="zh-CN" sz="2000" dirty="0" err="1">
                <a:solidFill>
                  <a:srgbClr val="000000"/>
                </a:solidFill>
                <a:effectLst/>
                <a:latin typeface="宋体" panose="02010600030101010101" pitchFamily="2" charset="-122"/>
                <a:cs typeface="Times New Roman" panose="02020603050405020304" pitchFamily="18" charset="0"/>
              </a:rPr>
              <a:t>求偏导数</a:t>
            </a:r>
            <a:endParaRPr lang="zh-CN" altLang="en-US" sz="2000" dirty="0"/>
          </a:p>
        </p:txBody>
      </p:sp>
      <p:sp>
        <p:nvSpPr>
          <p:cNvPr id="18" name="箭头: 下 17">
            <a:extLst>
              <a:ext uri="{FF2B5EF4-FFF2-40B4-BE49-F238E27FC236}">
                <a16:creationId xmlns:a16="http://schemas.microsoft.com/office/drawing/2014/main" id="{75EFD4A6-BE85-B130-8649-C892996F3BCD}"/>
              </a:ext>
            </a:extLst>
          </p:cNvPr>
          <p:cNvSpPr/>
          <p:nvPr/>
        </p:nvSpPr>
        <p:spPr>
          <a:xfrm>
            <a:off x="2090554" y="4068672"/>
            <a:ext cx="594804" cy="716392"/>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B6E05A74-56A4-60EB-0F2C-63463800F297}"/>
              </a:ext>
            </a:extLst>
          </p:cNvPr>
          <p:cNvSpPr/>
          <p:nvPr/>
        </p:nvSpPr>
        <p:spPr>
          <a:xfrm rot="16200000">
            <a:off x="5152882" y="5102574"/>
            <a:ext cx="566423" cy="1319816"/>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对象 21">
            <a:extLst>
              <a:ext uri="{FF2B5EF4-FFF2-40B4-BE49-F238E27FC236}">
                <a16:creationId xmlns:a16="http://schemas.microsoft.com/office/drawing/2014/main" id="{FBC2AB74-94E1-2E3B-C679-EDDE13AD0C6A}"/>
              </a:ext>
            </a:extLst>
          </p:cNvPr>
          <p:cNvGraphicFramePr>
            <a:graphicFrameLocks noChangeAspect="1"/>
          </p:cNvGraphicFramePr>
          <p:nvPr>
            <p:extLst>
              <p:ext uri="{D42A27DB-BD31-4B8C-83A1-F6EECF244321}">
                <p14:modId xmlns:p14="http://schemas.microsoft.com/office/powerpoint/2010/main" val="2091737707"/>
              </p:ext>
            </p:extLst>
          </p:nvPr>
        </p:nvGraphicFramePr>
        <p:xfrm>
          <a:off x="6340730" y="4865658"/>
          <a:ext cx="3864633" cy="1793648"/>
        </p:xfrm>
        <a:graphic>
          <a:graphicData uri="http://schemas.openxmlformats.org/presentationml/2006/ole">
            <mc:AlternateContent xmlns:mc="http://schemas.openxmlformats.org/markup-compatibility/2006">
              <mc:Choice xmlns:v="urn:schemas-microsoft-com:vml" Requires="v">
                <p:oleObj name="Equation" r:id="rId8" imgW="2032000" imgH="939800" progId="Equation.DSMT4">
                  <p:embed/>
                </p:oleObj>
              </mc:Choice>
              <mc:Fallback>
                <p:oleObj name="Equation" r:id="rId8" imgW="2032000" imgH="9398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0730" y="4865658"/>
                        <a:ext cx="3864633" cy="1793648"/>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25236927-4D65-E892-57C4-61107A14D9D0}"/>
              </a:ext>
            </a:extLst>
          </p:cNvPr>
          <p:cNvGraphicFramePr>
            <a:graphicFrameLocks noChangeAspect="1"/>
          </p:cNvGraphicFramePr>
          <p:nvPr>
            <p:extLst>
              <p:ext uri="{D42A27DB-BD31-4B8C-83A1-F6EECF244321}">
                <p14:modId xmlns:p14="http://schemas.microsoft.com/office/powerpoint/2010/main" val="3758407076"/>
              </p:ext>
            </p:extLst>
          </p:nvPr>
        </p:nvGraphicFramePr>
        <p:xfrm>
          <a:off x="4909761" y="1616182"/>
          <a:ext cx="4422731" cy="1352486"/>
        </p:xfrm>
        <a:graphic>
          <a:graphicData uri="http://schemas.openxmlformats.org/presentationml/2006/ole">
            <mc:AlternateContent xmlns:mc="http://schemas.openxmlformats.org/markup-compatibility/2006">
              <mc:Choice xmlns:v="urn:schemas-microsoft-com:vml" Requires="v">
                <p:oleObj name="Equation" r:id="rId10" imgW="2349360" imgH="711000" progId="Equation.DSMT4">
                  <p:embed/>
                </p:oleObj>
              </mc:Choice>
              <mc:Fallback>
                <p:oleObj name="Equation" r:id="rId10" imgW="2349360" imgH="711000" progId="Equation.DSMT4">
                  <p:embed/>
                  <p:pic>
                    <p:nvPicPr>
                      <p:cNvPr id="21" name="对象 20">
                        <a:extLst>
                          <a:ext uri="{FF2B5EF4-FFF2-40B4-BE49-F238E27FC236}">
                            <a16:creationId xmlns:a16="http://schemas.microsoft.com/office/drawing/2014/main" id="{CB70EA5F-E8A5-6C1B-EDCB-51287B9C327D}"/>
                          </a:ext>
                        </a:extLst>
                      </p:cNvPr>
                      <p:cNvPicPr>
                        <a:picLocks noChangeAspect="1" noChangeArrowheads="1"/>
                      </p:cNvPicPr>
                      <p:nvPr/>
                    </p:nvPicPr>
                    <p:blipFill>
                      <a:blip r:embed="rId11"/>
                      <a:srcRect/>
                      <a:stretch>
                        <a:fillRect/>
                      </a:stretch>
                    </p:blipFill>
                    <p:spPr bwMode="auto">
                      <a:xfrm>
                        <a:off x="4909761" y="1616182"/>
                        <a:ext cx="4422731" cy="1352486"/>
                      </a:xfrm>
                      <a:prstGeom prst="rect">
                        <a:avLst/>
                      </a:prstGeom>
                      <a:noFill/>
                    </p:spPr>
                  </p:pic>
                </p:oleObj>
              </mc:Fallback>
            </mc:AlternateContent>
          </a:graphicData>
        </a:graphic>
      </p:graphicFrame>
      <p:sp>
        <p:nvSpPr>
          <p:cNvPr id="24" name="文本框 23">
            <a:extLst>
              <a:ext uri="{FF2B5EF4-FFF2-40B4-BE49-F238E27FC236}">
                <a16:creationId xmlns:a16="http://schemas.microsoft.com/office/drawing/2014/main" id="{C8F53DB1-0239-B551-F73B-308BC8A99B86}"/>
              </a:ext>
            </a:extLst>
          </p:cNvPr>
          <p:cNvSpPr txBox="1"/>
          <p:nvPr/>
        </p:nvSpPr>
        <p:spPr>
          <a:xfrm>
            <a:off x="372518" y="1480976"/>
            <a:ext cx="2800767" cy="523220"/>
          </a:xfrm>
          <a:prstGeom prst="rect">
            <a:avLst/>
          </a:prstGeom>
          <a:noFill/>
        </p:spPr>
        <p:txBody>
          <a:bodyPr wrap="none" rtlCol="0">
            <a:spAutoFit/>
          </a:bodyPr>
          <a:lstStyle/>
          <a:p>
            <a:r>
              <a:rPr lang="en-US" altLang="zh-CN" sz="2800" b="1" dirty="0">
                <a:solidFill>
                  <a:srgbClr val="FF0000"/>
                </a:solidFill>
              </a:rPr>
              <a:t>MTPA</a:t>
            </a:r>
            <a:r>
              <a:rPr lang="zh-CN" altLang="en-US" sz="2800" b="1" dirty="0">
                <a:solidFill>
                  <a:srgbClr val="FF0000"/>
                </a:solidFill>
              </a:rPr>
              <a:t>计算方法</a:t>
            </a:r>
            <a:r>
              <a:rPr lang="en-US" altLang="zh-CN" sz="2800" b="1" dirty="0">
                <a:solidFill>
                  <a:srgbClr val="FF0000"/>
                </a:solidFill>
              </a:rPr>
              <a:t>2</a:t>
            </a:r>
            <a:endParaRPr lang="zh-CN" altLang="en-US" sz="2800" b="1" dirty="0">
              <a:solidFill>
                <a:srgbClr val="FF0000"/>
              </a:solidFill>
            </a:endParaRPr>
          </a:p>
        </p:txBody>
      </p:sp>
      <p:cxnSp>
        <p:nvCxnSpPr>
          <p:cNvPr id="25" name="直线连接符 16">
            <a:extLst>
              <a:ext uri="{FF2B5EF4-FFF2-40B4-BE49-F238E27FC236}">
                <a16:creationId xmlns:a16="http://schemas.microsoft.com/office/drawing/2014/main" id="{6EC45F09-8D09-3973-15E3-A72B4916D472}"/>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269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2CBA22A6-A4D9-63AB-8FC4-4E158E49F8CB}"/>
              </a:ext>
            </a:extLst>
          </p:cNvPr>
          <p:cNvSpPr txBox="1"/>
          <p:nvPr/>
        </p:nvSpPr>
        <p:spPr>
          <a:xfrm>
            <a:off x="759394" y="1722630"/>
            <a:ext cx="2614434" cy="461665"/>
          </a:xfrm>
          <a:prstGeom prst="rect">
            <a:avLst/>
          </a:prstGeom>
          <a:noFill/>
        </p:spPr>
        <p:txBody>
          <a:bodyPr wrap="none" rtlCol="0">
            <a:spAutoFit/>
          </a:bodyPr>
          <a:lstStyle/>
          <a:p>
            <a:pPr fontAlgn="base">
              <a:spcBef>
                <a:spcPct val="0"/>
              </a:spcBef>
              <a:spcAft>
                <a:spcPct val="0"/>
              </a:spcAft>
            </a:pPr>
            <a:r>
              <a:rPr kumimoji="1" lang="en-US" altLang="zh-CN" sz="2400" b="1" dirty="0">
                <a:solidFill>
                  <a:srgbClr val="000000"/>
                </a:solidFill>
                <a:latin typeface="Times New Roman" panose="02020603050405020304" pitchFamily="18" charset="0"/>
                <a:ea typeface="宋体" panose="02010600030101010101" pitchFamily="2" charset="-122"/>
              </a:rPr>
              <a:t>MPTA</a:t>
            </a:r>
            <a:r>
              <a:rPr kumimoji="1" lang="zh-CN" altLang="en-US" sz="2400" b="1" dirty="0">
                <a:solidFill>
                  <a:srgbClr val="000000"/>
                </a:solidFill>
                <a:latin typeface="Times New Roman" panose="02020603050405020304" pitchFamily="18" charset="0"/>
                <a:ea typeface="宋体" panose="02010600030101010101" pitchFamily="2" charset="-122"/>
              </a:rPr>
              <a:t>控制时满足</a:t>
            </a:r>
          </a:p>
        </p:txBody>
      </p:sp>
      <mc:AlternateContent xmlns:mc="http://schemas.openxmlformats.org/markup-compatibility/2006" xmlns:a14="http://schemas.microsoft.com/office/drawing/2010/main">
        <mc:Choice Requires="a14">
          <p:sp>
            <p:nvSpPr>
              <p:cNvPr id="6" name="TextBox 20">
                <a:extLst>
                  <a:ext uri="{FF2B5EF4-FFF2-40B4-BE49-F238E27FC236}">
                    <a16:creationId xmlns:a16="http://schemas.microsoft.com/office/drawing/2014/main" id="{13152FB3-9A2D-C944-092B-A658421C568F}"/>
                  </a:ext>
                </a:extLst>
              </p:cNvPr>
              <p:cNvSpPr txBox="1"/>
              <p:nvPr/>
            </p:nvSpPr>
            <p:spPr>
              <a:xfrm>
                <a:off x="2855640" y="2318834"/>
                <a:ext cx="5949706" cy="918136"/>
              </a:xfrm>
              <a:prstGeom prst="rect">
                <a:avLst/>
              </a:prstGeom>
              <a:noFill/>
            </p:spPr>
            <p:txBody>
              <a:bodyPr wrap="none" lIns="0" tIns="0" rIns="0" bIns="0" rtlCol="0">
                <a:spAutoFit/>
              </a:bodyPr>
              <a:lstStyle/>
              <a:p>
                <a:pPr fontAlgn="base">
                  <a:spcBef>
                    <a:spcPct val="0"/>
                  </a:spcBef>
                  <a:spcAft>
                    <a:spcPct val="0"/>
                  </a:spcAft>
                </a:pPr>
                <a14:m>
                  <m:oMath xmlns:m="http://schemas.openxmlformats.org/officeDocument/2006/math">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up>
                        <m:r>
                          <a:rPr kumimoji="1" lang="en-US" altLang="zh-CN" sz="2400" b="1" i="1">
                            <a:solidFill>
                              <a:srgbClr val="000000"/>
                            </a:solidFill>
                            <a:latin typeface="Cambria Math" panose="02040503050406030204" pitchFamily="18" charset="0"/>
                          </a:rPr>
                          <m:t>∗</m:t>
                        </m:r>
                      </m:sup>
                    </m:sSubSup>
                    <m:r>
                      <a:rPr kumimoji="1" lang="en-US" altLang="zh-CN" sz="2400" b="1" i="1">
                        <a:solidFill>
                          <a:srgbClr val="000000"/>
                        </a:solidFill>
                        <a:latin typeface="Cambria Math" panose="02040503050406030204" pitchFamily="18" charset="0"/>
                      </a:rPr>
                      <m:t>=</m:t>
                    </m:r>
                    <m:f>
                      <m:fPr>
                        <m:ctrlPr>
                          <a:rPr kumimoji="1" lang="en-US" altLang="zh-CN" sz="2400" b="1" i="1">
                            <a:solidFill>
                              <a:srgbClr val="000000"/>
                            </a:solidFill>
                            <a:latin typeface="Cambria Math" panose="02040503050406030204" pitchFamily="18" charset="0"/>
                          </a:rPr>
                        </m:ctrlPr>
                      </m:fPr>
                      <m:num>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r>
                          <a:rPr kumimoji="1" lang="en-US" altLang="zh-CN" sz="2400" b="1" i="1">
                            <a:solidFill>
                              <a:srgbClr val="000000"/>
                            </a:solidFill>
                            <a:latin typeface="Cambria Math" panose="02040503050406030204" pitchFamily="18" charset="0"/>
                          </a:rPr>
                          <m:t>+</m:t>
                        </m:r>
                        <m:rad>
                          <m:radPr>
                            <m:degHide m:val="on"/>
                            <m:ctrlPr>
                              <a:rPr kumimoji="1" lang="en-US" altLang="zh-CN" sz="2400" b="1" i="1">
                                <a:solidFill>
                                  <a:srgbClr val="000000"/>
                                </a:solidFill>
                                <a:latin typeface="Cambria Math" panose="02040503050406030204" pitchFamily="18" charset="0"/>
                              </a:rPr>
                            </m:ctrlPr>
                          </m:radPr>
                          <m:deg/>
                          <m:e>
                            <m:sSubSup>
                              <m:sSubSupPr>
                                <m:ctrlPr>
                                  <a:rPr kumimoji="1" lang="en-US" altLang="zh-CN" sz="2400" b="1" i="1">
                                    <a:solidFill>
                                      <a:srgbClr val="000000"/>
                                    </a:solidFill>
                                    <a:latin typeface="Cambria Math" panose="02040503050406030204" pitchFamily="18" charset="0"/>
                                  </a:rPr>
                                </m:ctrlPr>
                              </m:sSubSup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up>
                                <m:r>
                                  <a:rPr kumimoji="1" lang="en-US" altLang="zh-CN" sz="2400" b="1" i="1">
                                    <a:solidFill>
                                      <a:srgbClr val="000000"/>
                                    </a:solidFill>
                                    <a:latin typeface="Cambria Math" panose="02040503050406030204" pitchFamily="18" charset="0"/>
                                  </a:rPr>
                                  <m:t>𝟐</m:t>
                                </m:r>
                              </m:sup>
                            </m:sSubSup>
                            <m:r>
                              <a:rPr kumimoji="1" lang="en-US" altLang="zh-CN" sz="2400" b="1" i="1">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𝟒</m:t>
                            </m:r>
                            <m:sSup>
                              <m:sSupPr>
                                <m:ctrlPr>
                                  <a:rPr kumimoji="1" lang="en-US" altLang="zh-CN" sz="2400" b="1" i="1">
                                    <a:solidFill>
                                      <a:srgbClr val="000000"/>
                                    </a:solidFill>
                                    <a:latin typeface="Cambria Math" panose="02040503050406030204" pitchFamily="18" charset="0"/>
                                  </a:rPr>
                                </m:ctrlPr>
                              </m:sSupPr>
                              <m:e>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m:t>
                                </m:r>
                              </m:e>
                              <m:sup>
                                <m:r>
                                  <a:rPr kumimoji="1" lang="en-US" altLang="zh-CN" sz="2400" b="1" i="1">
                                    <a:solidFill>
                                      <a:srgbClr val="000000"/>
                                    </a:solidFill>
                                    <a:latin typeface="Cambria Math" panose="02040503050406030204" pitchFamily="18" charset="0"/>
                                  </a:rPr>
                                  <m:t>𝟐</m:t>
                                </m:r>
                              </m:sup>
                            </m:sSup>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up>
                                <m:r>
                                  <a:rPr kumimoji="1" lang="en-US" altLang="zh-CN" sz="2400" b="1" i="1">
                                    <a:solidFill>
                                      <a:srgbClr val="000000"/>
                                    </a:solidFill>
                                    <a:latin typeface="Cambria Math" panose="02040503050406030204" pitchFamily="18" charset="0"/>
                                  </a:rPr>
                                  <m:t>𝟐</m:t>
                                </m:r>
                              </m:sup>
                            </m:sSubSup>
                          </m:e>
                        </m:rad>
                      </m:num>
                      <m:den>
                        <m:r>
                          <a:rPr kumimoji="1" lang="en-US" altLang="zh-CN" sz="2400" b="1" i="1">
                            <a:solidFill>
                              <a:srgbClr val="000000"/>
                            </a:solidFill>
                            <a:latin typeface="Cambria Math" panose="02040503050406030204" pitchFamily="18" charset="0"/>
                          </a:rPr>
                          <m:t>𝟐</m:t>
                        </m:r>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m:t>
                        </m:r>
                      </m:den>
                    </m:f>
                  </m:oMath>
                </a14:m>
                <a:r>
                  <a:rPr kumimoji="1" lang="en-US" altLang="zh-CN" sz="2400" b="1" i="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d>
                      <m:dPr>
                        <m:ctrlPr>
                          <a:rPr kumimoji="1" lang="en-US" altLang="zh-CN" sz="2400" b="1" i="1">
                            <a:solidFill>
                              <a:srgbClr val="000000"/>
                            </a:solidFill>
                            <a:latin typeface="Cambria Math" panose="02040503050406030204" pitchFamily="18" charset="0"/>
                          </a:rPr>
                        </m:ctrlPr>
                      </m:dPr>
                      <m:e>
                        <m:f>
                          <m:fPr>
                            <m:ctrlPr>
                              <a:rPr kumimoji="1" lang="en-US" altLang="zh-CN" sz="2400" b="1" i="1">
                                <a:solidFill>
                                  <a:srgbClr val="000000"/>
                                </a:solidFill>
                                <a:latin typeface="Cambria Math" panose="02040503050406030204" pitchFamily="18" charset="0"/>
                              </a:rPr>
                            </m:ctrlPr>
                          </m:fPr>
                          <m:num>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num>
                          <m:den>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𝒒</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den>
                        </m:f>
                      </m:e>
                    </m:d>
                    <m:r>
                      <a:rPr kumimoji="1" lang="en-US" altLang="zh-CN" sz="2400" b="1" i="1">
                        <a:solidFill>
                          <a:srgbClr val="000000"/>
                        </a:solidFill>
                        <a:latin typeface="Cambria Math" panose="02040503050406030204" pitchFamily="18" charset="0"/>
                      </a:rPr>
                      <m:t>=</m:t>
                    </m:r>
                    <m:f>
                      <m:fPr>
                        <m:ctrlPr>
                          <a:rPr kumimoji="1" lang="en-US" altLang="zh-CN" sz="2400" b="1" i="1">
                            <a:solidFill>
                              <a:srgbClr val="000000"/>
                            </a:solidFill>
                            <a:latin typeface="Cambria Math" panose="02040503050406030204" pitchFamily="18" charset="0"/>
                          </a:rPr>
                        </m:ctrlPr>
                      </m:fPr>
                      <m:num>
                        <m:r>
                          <a:rPr kumimoji="1" lang="en-US" altLang="zh-CN" sz="2400" b="1" i="1">
                            <a:solidFill>
                              <a:srgbClr val="000000"/>
                            </a:solidFill>
                            <a:latin typeface="Cambria Math" panose="02040503050406030204" pitchFamily="18" charset="0"/>
                          </a:rPr>
                          <m:t>𝟏</m:t>
                        </m:r>
                        <m:r>
                          <a:rPr kumimoji="1" lang="en-US" altLang="zh-CN" sz="2400" b="1" i="1">
                            <a:solidFill>
                              <a:srgbClr val="000000"/>
                            </a:solidFill>
                            <a:latin typeface="Cambria Math" panose="02040503050406030204" pitchFamily="18" charset="0"/>
                          </a:rPr>
                          <m:t>−</m:t>
                        </m:r>
                        <m:rad>
                          <m:radPr>
                            <m:degHide m:val="on"/>
                            <m:ctrlPr>
                              <a:rPr kumimoji="1" lang="en-US" altLang="zh-CN" sz="2400" b="1" i="1">
                                <a:solidFill>
                                  <a:srgbClr val="000000"/>
                                </a:solidFill>
                                <a:latin typeface="Cambria Math" panose="02040503050406030204" pitchFamily="18" charset="0"/>
                              </a:rPr>
                            </m:ctrlPr>
                          </m:radPr>
                          <m:deg/>
                          <m:e>
                            <m:r>
                              <a:rPr kumimoji="1" lang="en-US" altLang="zh-CN" sz="2400" b="1" i="1">
                                <a:solidFill>
                                  <a:srgbClr val="000000"/>
                                </a:solidFill>
                                <a:latin typeface="Cambria Math" panose="02040503050406030204" pitchFamily="18" charset="0"/>
                              </a:rPr>
                              <m:t>𝟏</m:t>
                            </m:r>
                            <m:r>
                              <a:rPr kumimoji="1" lang="en-US" altLang="zh-CN" sz="2400" b="1" i="1">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𝟒</m:t>
                            </m:r>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up>
                                <m:r>
                                  <a:rPr kumimoji="1" lang="en-US" altLang="zh-CN" sz="2400" b="1" i="1">
                                    <a:solidFill>
                                      <a:srgbClr val="000000"/>
                                    </a:solidFill>
                                    <a:latin typeface="Cambria Math" panose="02040503050406030204" pitchFamily="18" charset="0"/>
                                  </a:rPr>
                                  <m:t>∗</m:t>
                                </m:r>
                                <m:r>
                                  <a:rPr kumimoji="1" lang="en-US" altLang="zh-CN" sz="2400" b="1" i="1">
                                    <a:solidFill>
                                      <a:srgbClr val="000000"/>
                                    </a:solidFill>
                                    <a:latin typeface="Cambria Math" panose="02040503050406030204" pitchFamily="18" charset="0"/>
                                  </a:rPr>
                                  <m:t>𝟐</m:t>
                                </m:r>
                              </m:sup>
                            </m:sSubSup>
                          </m:e>
                        </m:rad>
                      </m:num>
                      <m:den>
                        <m:r>
                          <a:rPr kumimoji="1" lang="en-US" altLang="zh-CN" sz="2400" b="1" i="1">
                            <a:solidFill>
                              <a:srgbClr val="000000"/>
                            </a:solidFill>
                            <a:latin typeface="Cambria Math" panose="02040503050406030204" pitchFamily="18" charset="0"/>
                          </a:rPr>
                          <m:t>𝟐</m:t>
                        </m:r>
                      </m:den>
                    </m:f>
                  </m:oMath>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6" name="TextBox 20">
                <a:extLst>
                  <a:ext uri="{FF2B5EF4-FFF2-40B4-BE49-F238E27FC236}">
                    <a16:creationId xmlns:a16="http://schemas.microsoft.com/office/drawing/2014/main" id="{13152FB3-9A2D-C944-092B-A658421C568F}"/>
                  </a:ext>
                </a:extLst>
              </p:cNvPr>
              <p:cNvSpPr txBox="1">
                <a:spLocks noRot="1" noChangeAspect="1" noMove="1" noResize="1" noEditPoints="1" noAdjustHandles="1" noChangeArrowheads="1" noChangeShapeType="1" noTextEdit="1"/>
              </p:cNvSpPr>
              <p:nvPr/>
            </p:nvSpPr>
            <p:spPr>
              <a:xfrm>
                <a:off x="2855640" y="2318834"/>
                <a:ext cx="5949706" cy="918136"/>
              </a:xfrm>
              <a:prstGeom prst="rect">
                <a:avLst/>
              </a:prstGeom>
              <a:blipFill>
                <a:blip r:embed="rId2"/>
                <a:stretch>
                  <a:fillRect b="-13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21">
                <a:extLst>
                  <a:ext uri="{FF2B5EF4-FFF2-40B4-BE49-F238E27FC236}">
                    <a16:creationId xmlns:a16="http://schemas.microsoft.com/office/drawing/2014/main" id="{008967C8-DDA5-8CD9-E1FE-7CA3721192BD}"/>
                  </a:ext>
                </a:extLst>
              </p:cNvPr>
              <p:cNvSpPr/>
              <p:nvPr/>
            </p:nvSpPr>
            <p:spPr>
              <a:xfrm>
                <a:off x="1708486" y="4551319"/>
                <a:ext cx="4812628" cy="843885"/>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p>
                        <m:sSupPr>
                          <m:ctrlPr>
                            <a:rPr kumimoji="1" lang="en-US" altLang="zh-CN" sz="2400" b="1" i="1">
                              <a:solidFill>
                                <a:srgbClr val="000000"/>
                              </a:solidFill>
                              <a:latin typeface="Cambria Math" panose="02040503050406030204" pitchFamily="18" charset="0"/>
                            </a:rPr>
                          </m:ctrlPr>
                        </m:sSupPr>
                        <m:e>
                          <m:r>
                            <a:rPr kumimoji="1" lang="en-US" altLang="zh-CN" sz="2400" b="1" i="1">
                              <a:solidFill>
                                <a:srgbClr val="000000"/>
                              </a:solidFill>
                              <a:latin typeface="Cambria Math" panose="02040503050406030204" pitchFamily="18" charset="0"/>
                            </a:rPr>
                            <m:t>𝑻</m:t>
                          </m:r>
                        </m:e>
                        <m:sup>
                          <m:r>
                            <a:rPr kumimoji="1" lang="en-US" altLang="zh-CN" sz="2400" b="1" i="1">
                              <a:solidFill>
                                <a:srgbClr val="000000"/>
                              </a:solidFill>
                              <a:latin typeface="Cambria Math" panose="02040503050406030204" pitchFamily="18" charset="0"/>
                            </a:rPr>
                            <m:t>∗</m:t>
                          </m:r>
                        </m:sup>
                      </m:sSup>
                      <m:r>
                        <a:rPr kumimoji="1" lang="en-US" altLang="zh-CN" sz="2400" b="1" i="1">
                          <a:solidFill>
                            <a:srgbClr val="000000"/>
                          </a:solidFill>
                          <a:latin typeface="Cambria Math" panose="02040503050406030204" pitchFamily="18" charset="0"/>
                        </a:rPr>
                        <m:t>=</m:t>
                      </m:r>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up>
                          <m:r>
                            <a:rPr kumimoji="1" lang="en-US" altLang="zh-CN" sz="2400" b="1" i="1">
                              <a:solidFill>
                                <a:srgbClr val="000000"/>
                              </a:solidFill>
                              <a:latin typeface="Cambria Math" panose="02040503050406030204" pitchFamily="18" charset="0"/>
                            </a:rPr>
                            <m:t>∗</m:t>
                          </m:r>
                        </m:sup>
                      </m:sSubSup>
                      <m:d>
                        <m:dPr>
                          <m:ctrlPr>
                            <a:rPr kumimoji="1" lang="en-US" altLang="zh-CN" sz="2400" b="1" i="1">
                              <a:solidFill>
                                <a:srgbClr val="000000"/>
                              </a:solidFill>
                              <a:latin typeface="Cambria Math" panose="02040503050406030204" pitchFamily="18" charset="0"/>
                            </a:rPr>
                          </m:ctrlPr>
                        </m:dPr>
                        <m:e>
                          <m:r>
                            <a:rPr kumimoji="1" lang="en-US" altLang="zh-CN" sz="2400" b="1" i="1">
                              <a:solidFill>
                                <a:srgbClr val="000000"/>
                              </a:solidFill>
                              <a:latin typeface="Cambria Math" panose="02040503050406030204" pitchFamily="18" charset="0"/>
                            </a:rPr>
                            <m:t>𝟏</m:t>
                          </m:r>
                          <m:r>
                            <a:rPr kumimoji="1" lang="en-US" altLang="zh-CN" sz="2400" b="1" i="1">
                              <a:solidFill>
                                <a:srgbClr val="000000"/>
                              </a:solidFill>
                              <a:latin typeface="Cambria Math" panose="02040503050406030204" pitchFamily="18" charset="0"/>
                            </a:rPr>
                            <m:t>−</m:t>
                          </m:r>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up>
                              <m:r>
                                <a:rPr kumimoji="1" lang="en-US" altLang="zh-CN" sz="2400" b="1" i="1">
                                  <a:solidFill>
                                    <a:srgbClr val="000000"/>
                                  </a:solidFill>
                                  <a:latin typeface="Cambria Math" panose="02040503050406030204" pitchFamily="18" charset="0"/>
                                </a:rPr>
                                <m:t>∗</m:t>
                              </m:r>
                            </m:sup>
                          </m:sSubSup>
                        </m:e>
                      </m:d>
                      <m:r>
                        <a:rPr kumimoji="1" lang="en-US" altLang="zh-CN" sz="2400" b="1" i="1">
                          <a:solidFill>
                            <a:srgbClr val="000000"/>
                          </a:solidFill>
                          <a:latin typeface="Cambria Math" panose="02040503050406030204" pitchFamily="18" charset="0"/>
                        </a:rPr>
                        <m:t>=</m:t>
                      </m:r>
                      <m:rad>
                        <m:radPr>
                          <m:degHide m:val="on"/>
                          <m:ctrlPr>
                            <a:rPr kumimoji="1" lang="en-US" altLang="zh-CN" sz="2400" b="1" i="1">
                              <a:solidFill>
                                <a:srgbClr val="000000"/>
                              </a:solidFill>
                              <a:latin typeface="Cambria Math" panose="02040503050406030204" pitchFamily="18" charset="0"/>
                            </a:rPr>
                          </m:ctrlPr>
                        </m:radPr>
                        <m:deg/>
                        <m:e>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up>
                              <m:r>
                                <a:rPr kumimoji="1" lang="en-US" altLang="zh-CN" sz="2400" b="1" i="1">
                                  <a:solidFill>
                                    <a:srgbClr val="000000"/>
                                  </a:solidFill>
                                  <a:latin typeface="Cambria Math" panose="02040503050406030204" pitchFamily="18" charset="0"/>
                                </a:rPr>
                                <m:t>∗</m:t>
                              </m:r>
                            </m:sup>
                          </m:sSubSup>
                          <m:sSup>
                            <m:sSupPr>
                              <m:ctrlPr>
                                <a:rPr kumimoji="1" lang="en-US" altLang="zh-CN" sz="2400" b="1" i="1">
                                  <a:solidFill>
                                    <a:srgbClr val="000000"/>
                                  </a:solidFill>
                                  <a:latin typeface="Cambria Math" panose="02040503050406030204" pitchFamily="18" charset="0"/>
                                </a:rPr>
                              </m:ctrlPr>
                            </m:sSupPr>
                            <m:e>
                              <m:d>
                                <m:dPr>
                                  <m:ctrlPr>
                                    <a:rPr kumimoji="1" lang="en-US" altLang="zh-CN" sz="2400" b="1" i="1">
                                      <a:solidFill>
                                        <a:srgbClr val="000000"/>
                                      </a:solidFill>
                                      <a:latin typeface="Cambria Math" panose="02040503050406030204" pitchFamily="18" charset="0"/>
                                    </a:rPr>
                                  </m:ctrlPr>
                                </m:dPr>
                                <m:e>
                                  <m:r>
                                    <a:rPr kumimoji="1" lang="en-US" altLang="zh-CN" sz="2400" b="1" i="1">
                                      <a:solidFill>
                                        <a:srgbClr val="000000"/>
                                      </a:solidFill>
                                      <a:latin typeface="Cambria Math" panose="02040503050406030204" pitchFamily="18" charset="0"/>
                                    </a:rPr>
                                    <m:t>𝟏</m:t>
                                  </m:r>
                                  <m:r>
                                    <a:rPr kumimoji="1" lang="en-US" altLang="zh-CN" sz="2400" b="1" i="1">
                                      <a:solidFill>
                                        <a:srgbClr val="000000"/>
                                      </a:solidFill>
                                      <a:latin typeface="Cambria Math" panose="02040503050406030204" pitchFamily="18" charset="0"/>
                                    </a:rPr>
                                    <m:t>−</m:t>
                                  </m:r>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up>
                                      <m:r>
                                        <a:rPr kumimoji="1" lang="en-US" altLang="zh-CN" sz="2400" b="1" i="1">
                                          <a:solidFill>
                                            <a:srgbClr val="000000"/>
                                          </a:solidFill>
                                          <a:latin typeface="Cambria Math" panose="02040503050406030204" pitchFamily="18" charset="0"/>
                                        </a:rPr>
                                        <m:t>∗</m:t>
                                      </m:r>
                                    </m:sup>
                                  </m:sSubSup>
                                </m:e>
                              </m:d>
                            </m:e>
                            <m:sup>
                              <m:r>
                                <a:rPr kumimoji="1" lang="en-US" altLang="zh-CN" sz="2400" b="1" i="1">
                                  <a:solidFill>
                                    <a:srgbClr val="000000"/>
                                  </a:solidFill>
                                  <a:latin typeface="Cambria Math" panose="02040503050406030204" pitchFamily="18" charset="0"/>
                                </a:rPr>
                                <m:t>𝟑</m:t>
                              </m:r>
                            </m:sup>
                          </m:sSup>
                        </m:e>
                      </m:rad>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7" name="Rectangle 21">
                <a:extLst>
                  <a:ext uri="{FF2B5EF4-FFF2-40B4-BE49-F238E27FC236}">
                    <a16:creationId xmlns:a16="http://schemas.microsoft.com/office/drawing/2014/main" id="{008967C8-DDA5-8CD9-E1FE-7CA3721192BD}"/>
                  </a:ext>
                </a:extLst>
              </p:cNvPr>
              <p:cNvSpPr>
                <a:spLocks noRot="1" noChangeAspect="1" noMove="1" noResize="1" noEditPoints="1" noAdjustHandles="1" noChangeArrowheads="1" noChangeShapeType="1" noTextEdit="1"/>
              </p:cNvSpPr>
              <p:nvPr/>
            </p:nvSpPr>
            <p:spPr>
              <a:xfrm>
                <a:off x="1708486" y="4551319"/>
                <a:ext cx="4812628" cy="8438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22">
                <a:extLst>
                  <a:ext uri="{FF2B5EF4-FFF2-40B4-BE49-F238E27FC236}">
                    <a16:creationId xmlns:a16="http://schemas.microsoft.com/office/drawing/2014/main" id="{596CA786-C762-5E22-5BAA-00D78EFF6BD3}"/>
                  </a:ext>
                </a:extLst>
              </p:cNvPr>
              <p:cNvSpPr/>
              <p:nvPr/>
            </p:nvSpPr>
            <p:spPr>
              <a:xfrm>
                <a:off x="2783633" y="3523256"/>
                <a:ext cx="2524153" cy="843885"/>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up>
                          <m:r>
                            <a:rPr kumimoji="1" lang="en-US" altLang="zh-CN" sz="2400" b="1" i="1">
                              <a:solidFill>
                                <a:srgbClr val="000000"/>
                              </a:solidFill>
                              <a:latin typeface="Cambria Math" panose="02040503050406030204" pitchFamily="18" charset="0"/>
                            </a:rPr>
                            <m:t>∗</m:t>
                          </m:r>
                        </m:sup>
                      </m:sSubSup>
                      <m:r>
                        <a:rPr kumimoji="1" lang="en-US" altLang="zh-CN" sz="2400" b="1" i="1">
                          <a:solidFill>
                            <a:srgbClr val="000000"/>
                          </a:solidFill>
                          <a:latin typeface="Cambria Math" panose="02040503050406030204" pitchFamily="18" charset="0"/>
                        </a:rPr>
                        <m:t>=</m:t>
                      </m:r>
                      <m:rad>
                        <m:radPr>
                          <m:degHide m:val="on"/>
                          <m:ctrlPr>
                            <a:rPr kumimoji="1" lang="en-US" altLang="zh-CN" sz="2400" b="1" i="1">
                              <a:solidFill>
                                <a:srgbClr val="000000"/>
                              </a:solidFill>
                              <a:latin typeface="Cambria Math" panose="02040503050406030204" pitchFamily="18" charset="0"/>
                            </a:rPr>
                          </m:ctrlPr>
                        </m:radPr>
                        <m:deg/>
                        <m:e>
                          <m:d>
                            <m:dPr>
                              <m:ctrlPr>
                                <a:rPr kumimoji="1" lang="en-US" altLang="zh-CN" sz="2400" b="1" i="1">
                                  <a:solidFill>
                                    <a:srgbClr val="000000"/>
                                  </a:solidFill>
                                  <a:latin typeface="Cambria Math" panose="02040503050406030204" pitchFamily="18" charset="0"/>
                                </a:rPr>
                              </m:ctrlPr>
                            </m:dPr>
                            <m:e>
                              <m:r>
                                <a:rPr kumimoji="1" lang="en-US" altLang="zh-CN" sz="2400" b="1" i="1">
                                  <a:solidFill>
                                    <a:srgbClr val="000000"/>
                                  </a:solidFill>
                                  <a:latin typeface="Cambria Math" panose="02040503050406030204" pitchFamily="18" charset="0"/>
                                </a:rPr>
                                <m:t>𝟏</m:t>
                              </m:r>
                              <m:r>
                                <a:rPr kumimoji="1" lang="en-US" altLang="zh-CN" sz="2400" b="1" i="1">
                                  <a:solidFill>
                                    <a:srgbClr val="000000"/>
                                  </a:solidFill>
                                  <a:latin typeface="Cambria Math" panose="02040503050406030204" pitchFamily="18" charset="0"/>
                                </a:rPr>
                                <m:t>−</m:t>
                              </m:r>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up>
                                  <m:r>
                                    <a:rPr kumimoji="1" lang="en-US" altLang="zh-CN" sz="2400" b="1" i="1">
                                      <a:solidFill>
                                        <a:srgbClr val="000000"/>
                                      </a:solidFill>
                                      <a:latin typeface="Cambria Math" panose="02040503050406030204" pitchFamily="18" charset="0"/>
                                    </a:rPr>
                                    <m:t>∗</m:t>
                                  </m:r>
                                </m:sup>
                              </m:sSubSup>
                            </m:e>
                          </m:d>
                          <m:sSubSup>
                            <m:sSubSupPr>
                              <m:ctrlPr>
                                <a:rPr kumimoji="1" lang="en-US" altLang="zh-CN" sz="2400" b="1" i="1">
                                  <a:solidFill>
                                    <a:srgbClr val="000000"/>
                                  </a:solidFill>
                                  <a:latin typeface="Cambria Math" panose="02040503050406030204" pitchFamily="18" charset="0"/>
                                </a:rPr>
                              </m:ctrlPr>
                            </m:sSubSup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up>
                              <m:r>
                                <a:rPr kumimoji="1" lang="en-US" altLang="zh-CN" sz="2400" b="1" i="1">
                                  <a:solidFill>
                                    <a:srgbClr val="000000"/>
                                  </a:solidFill>
                                  <a:latin typeface="Cambria Math" panose="02040503050406030204" pitchFamily="18" charset="0"/>
                                </a:rPr>
                                <m:t>∗</m:t>
                              </m:r>
                            </m:sup>
                          </m:sSubSup>
                        </m:e>
                      </m:rad>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8" name="Rectangle 22">
                <a:extLst>
                  <a:ext uri="{FF2B5EF4-FFF2-40B4-BE49-F238E27FC236}">
                    <a16:creationId xmlns:a16="http://schemas.microsoft.com/office/drawing/2014/main" id="{596CA786-C762-5E22-5BAA-00D78EFF6BD3}"/>
                  </a:ext>
                </a:extLst>
              </p:cNvPr>
              <p:cNvSpPr>
                <a:spLocks noRot="1" noChangeAspect="1" noMove="1" noResize="1" noEditPoints="1" noAdjustHandles="1" noChangeArrowheads="1" noChangeShapeType="1" noTextEdit="1"/>
              </p:cNvSpPr>
              <p:nvPr/>
            </p:nvSpPr>
            <p:spPr>
              <a:xfrm>
                <a:off x="2783633" y="3523256"/>
                <a:ext cx="2524153" cy="8438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23">
                <a:extLst>
                  <a:ext uri="{FF2B5EF4-FFF2-40B4-BE49-F238E27FC236}">
                    <a16:creationId xmlns:a16="http://schemas.microsoft.com/office/drawing/2014/main" id="{BC957B90-6BEB-CC67-6AA1-00E54BDBF37A}"/>
                  </a:ext>
                </a:extLst>
              </p:cNvPr>
              <p:cNvSpPr/>
              <p:nvPr/>
            </p:nvSpPr>
            <p:spPr>
              <a:xfrm>
                <a:off x="1982601" y="5273020"/>
                <a:ext cx="6840760" cy="1281376"/>
              </a:xfrm>
              <a:prstGeom prst="rect">
                <a:avLst/>
              </a:prstGeom>
              <a:solidFill>
                <a:srgbClr val="FFFFFF"/>
              </a:solidFill>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𝑻</m:t>
                          </m:r>
                        </m:e>
                        <m:sup>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sup>
                      </m:sSup>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sSubSup>
                        <m:sSubSupPr>
                          <m:ctrlP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𝒊</m:t>
                          </m:r>
                        </m:e>
                        <m:sub>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𝒒</m:t>
                          </m:r>
                        </m:sub>
                        <m:sup>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sup>
                      </m:sSubSup>
                      <m:d>
                        <m:dPr>
                          <m:ctrlP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𝟏</m:t>
                          </m:r>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sSubSup>
                            <m:sSubSupPr>
                              <m:ctrlP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𝒊</m:t>
                              </m:r>
                            </m:e>
                            <m:sub>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𝒅</m:t>
                              </m:r>
                            </m:sub>
                            <m:sup>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sup>
                          </m:sSubSup>
                        </m:e>
                      </m:d>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sSubSup>
                        <m:sSubSupPr>
                          <m:ctrlP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𝒊</m:t>
                          </m:r>
                        </m:e>
                        <m:sub>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𝒒</m:t>
                          </m:r>
                        </m:sub>
                        <m:sup>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sup>
                      </m:sSubSup>
                      <m:d>
                        <m:dPr>
                          <m:ctrlP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ctrlPr>
                        </m:dPr>
                        <m:e>
                          <m:f>
                            <m:fPr>
                              <m:ctrlP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𝟏</m:t>
                              </m:r>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rad>
                                <m:radPr>
                                  <m:degHide m:val="on"/>
                                  <m:ctrlP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ctrlPr>
                                </m:radPr>
                                <m:deg/>
                                <m:e>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𝟏</m:t>
                                  </m:r>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𝟒</m:t>
                                  </m:r>
                                  <m:sSubSup>
                                    <m:sSubSupPr>
                                      <m:ctrlP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𝒊</m:t>
                                      </m:r>
                                    </m:e>
                                    <m:sub>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𝒒</m:t>
                                      </m:r>
                                    </m:sub>
                                    <m:sup>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m:t>
                                      </m:r>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𝟐</m:t>
                                      </m:r>
                                    </m:sup>
                                  </m:sSubSup>
                                </m:e>
                              </m:rad>
                            </m:num>
                            <m:den>
                              <m:r>
                                <a:rPr kumimoji="1" lang="en-US" altLang="zh-CN" sz="2400" b="1" i="1" u="none" strike="noStrike" kern="0" cap="none" spc="0" normalizeH="0" baseline="0" noProof="0" smtClean="0">
                                  <a:ln>
                                    <a:noFill/>
                                  </a:ln>
                                  <a:solidFill>
                                    <a:srgbClr val="000000"/>
                                  </a:solidFill>
                                  <a:effectLst/>
                                  <a:uLnTx/>
                                  <a:uFillTx/>
                                  <a:latin typeface="Cambria Math" panose="02040503050406030204" pitchFamily="18" charset="0"/>
                                </a:rPr>
                                <m:t>𝟐</m:t>
                              </m:r>
                            </m:den>
                          </m:f>
                        </m:e>
                      </m:d>
                    </m:oMath>
                  </m:oMathPara>
                </a14:m>
                <a:endParaRPr kumimoji="1" lang="zh-CN" altLang="en-US"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xmlns="">
          <p:sp>
            <p:nvSpPr>
              <p:cNvPr id="9" name="Rectangle 23">
                <a:extLst>
                  <a:ext uri="{FF2B5EF4-FFF2-40B4-BE49-F238E27FC236}">
                    <a16:creationId xmlns:a16="http://schemas.microsoft.com/office/drawing/2014/main" id="{BC957B90-6BEB-CC67-6AA1-00E54BDBF37A}"/>
                  </a:ext>
                </a:extLst>
              </p:cNvPr>
              <p:cNvSpPr>
                <a:spLocks noRot="1" noChangeAspect="1" noMove="1" noResize="1" noEditPoints="1" noAdjustHandles="1" noChangeArrowheads="1" noChangeShapeType="1" noTextEdit="1"/>
              </p:cNvSpPr>
              <p:nvPr/>
            </p:nvSpPr>
            <p:spPr>
              <a:xfrm>
                <a:off x="1982601" y="5273020"/>
                <a:ext cx="6840760" cy="1281376"/>
              </a:xfrm>
              <a:prstGeom prst="rect">
                <a:avLst/>
              </a:prstGeom>
              <a:blipFill>
                <a:blip r:embed="rId5"/>
                <a:stretch>
                  <a:fillRect/>
                </a:stretch>
              </a:blipFill>
            </p:spPr>
            <p:txBody>
              <a:bodyPr/>
              <a:lstStyle/>
              <a:p>
                <a:r>
                  <a:rPr lang="zh-CN" altLang="en-US">
                    <a:noFill/>
                  </a:rPr>
                  <a:t> </a:t>
                </a:r>
              </a:p>
            </p:txBody>
          </p:sp>
        </mc:Fallback>
      </mc:AlternateContent>
      <p:sp>
        <p:nvSpPr>
          <p:cNvPr id="10" name="TextBox 2">
            <a:extLst>
              <a:ext uri="{FF2B5EF4-FFF2-40B4-BE49-F238E27FC236}">
                <a16:creationId xmlns:a16="http://schemas.microsoft.com/office/drawing/2014/main" id="{9DE1B8CB-9411-AEE5-60EA-7771849E8689}"/>
              </a:ext>
            </a:extLst>
          </p:cNvPr>
          <p:cNvSpPr txBox="1"/>
          <p:nvPr/>
        </p:nvSpPr>
        <p:spPr>
          <a:xfrm>
            <a:off x="1962777" y="3755673"/>
            <a:ext cx="494046" cy="461665"/>
          </a:xfrm>
          <a:prstGeom prst="rect">
            <a:avLst/>
          </a:prstGeom>
          <a:noFill/>
        </p:spPr>
        <p:txBody>
          <a:bodyPr wrap="none" rtlCol="0">
            <a:spAutoFit/>
          </a:bodyPr>
          <a:lstStyle/>
          <a:p>
            <a:pPr fontAlgn="base">
              <a:spcBef>
                <a:spcPct val="0"/>
              </a:spcBef>
              <a:spcAft>
                <a:spcPct val="0"/>
              </a:spcAft>
            </a:pPr>
            <a:r>
              <a:rPr kumimoji="1" lang="zh-CN" altLang="en-US" sz="2400" b="1" i="1" dirty="0">
                <a:solidFill>
                  <a:srgbClr val="000000"/>
                </a:solidFill>
                <a:latin typeface="Times New Roman" panose="02020603050405020304" pitchFamily="18" charset="0"/>
                <a:ea typeface="宋体" panose="02010600030101010101" pitchFamily="2" charset="-122"/>
              </a:rPr>
              <a:t>或</a:t>
            </a:r>
          </a:p>
        </p:txBody>
      </p:sp>
      <p:sp>
        <p:nvSpPr>
          <p:cNvPr id="11" name="TextBox 6">
            <a:extLst>
              <a:ext uri="{FF2B5EF4-FFF2-40B4-BE49-F238E27FC236}">
                <a16:creationId xmlns:a16="http://schemas.microsoft.com/office/drawing/2014/main" id="{1C0415D0-A2AD-9C36-A146-F80F6573217C}"/>
              </a:ext>
            </a:extLst>
          </p:cNvPr>
          <p:cNvSpPr txBox="1"/>
          <p:nvPr/>
        </p:nvSpPr>
        <p:spPr>
          <a:xfrm>
            <a:off x="7406310" y="4656072"/>
            <a:ext cx="3225563" cy="461665"/>
          </a:xfrm>
          <a:prstGeom prst="rect">
            <a:avLst/>
          </a:prstGeom>
          <a:noFill/>
        </p:spPr>
        <p:txBody>
          <a:bodyPr wrap="none" rtlCol="0">
            <a:spAutoFit/>
          </a:bodyPr>
          <a:lstStyle/>
          <a:p>
            <a:pPr fontAlgn="base">
              <a:spcBef>
                <a:spcPct val="0"/>
              </a:spcBef>
              <a:spcAft>
                <a:spcPct val="0"/>
              </a:spcAft>
            </a:pPr>
            <a:r>
              <a:rPr kumimoji="1" lang="zh-CN" altLang="en-US" sz="2400" b="1" i="1" dirty="0">
                <a:solidFill>
                  <a:srgbClr val="3333FF"/>
                </a:solidFill>
                <a:latin typeface="Times New Roman" panose="02020603050405020304" pitchFamily="18" charset="0"/>
                <a:ea typeface="宋体" panose="02010600030101010101" pitchFamily="2" charset="-122"/>
              </a:rPr>
              <a:t>转矩用</a:t>
            </a:r>
            <a:r>
              <a:rPr kumimoji="1" lang="en-US" altLang="zh-CN" sz="2400" b="1" i="1" dirty="0">
                <a:solidFill>
                  <a:srgbClr val="3333FF"/>
                </a:solidFill>
                <a:latin typeface="Times New Roman" panose="02020603050405020304" pitchFamily="18" charset="0"/>
                <a:ea typeface="宋体" panose="02010600030101010101" pitchFamily="2" charset="-122"/>
              </a:rPr>
              <a:t>d-</a:t>
            </a:r>
            <a:r>
              <a:rPr kumimoji="1" lang="zh-CN" altLang="en-US" sz="2400" b="1" i="1" dirty="0">
                <a:solidFill>
                  <a:srgbClr val="3333FF"/>
                </a:solidFill>
                <a:latin typeface="Times New Roman" panose="02020603050405020304" pitchFamily="18" charset="0"/>
                <a:ea typeface="宋体" panose="02010600030101010101" pitchFamily="2" charset="-122"/>
              </a:rPr>
              <a:t>轴电流来表达</a:t>
            </a:r>
          </a:p>
        </p:txBody>
      </p:sp>
      <p:sp>
        <p:nvSpPr>
          <p:cNvPr id="12" name="TextBox 14">
            <a:extLst>
              <a:ext uri="{FF2B5EF4-FFF2-40B4-BE49-F238E27FC236}">
                <a16:creationId xmlns:a16="http://schemas.microsoft.com/office/drawing/2014/main" id="{2B99D354-E695-0608-6CCE-8520C942AAE8}"/>
              </a:ext>
            </a:extLst>
          </p:cNvPr>
          <p:cNvSpPr txBox="1"/>
          <p:nvPr/>
        </p:nvSpPr>
        <p:spPr>
          <a:xfrm>
            <a:off x="7406310" y="5798035"/>
            <a:ext cx="3225563" cy="461665"/>
          </a:xfrm>
          <a:prstGeom prst="rect">
            <a:avLst/>
          </a:prstGeom>
          <a:noFill/>
        </p:spPr>
        <p:txBody>
          <a:bodyPr wrap="none" rtlCol="0">
            <a:spAutoFit/>
          </a:bodyPr>
          <a:lstStyle/>
          <a:p>
            <a:pPr fontAlgn="base">
              <a:spcBef>
                <a:spcPct val="0"/>
              </a:spcBef>
              <a:spcAft>
                <a:spcPct val="0"/>
              </a:spcAft>
            </a:pPr>
            <a:r>
              <a:rPr kumimoji="1" lang="zh-CN" altLang="en-US" sz="2400" b="1" i="1" dirty="0">
                <a:solidFill>
                  <a:srgbClr val="3333FF"/>
                </a:solidFill>
                <a:latin typeface="Times New Roman" panose="02020603050405020304" pitchFamily="18" charset="0"/>
                <a:ea typeface="宋体" panose="02010600030101010101" pitchFamily="2" charset="-122"/>
              </a:rPr>
              <a:t>转矩用</a:t>
            </a:r>
            <a:r>
              <a:rPr kumimoji="1" lang="en-US" altLang="zh-CN" sz="2400" b="1" i="1" dirty="0">
                <a:solidFill>
                  <a:srgbClr val="3333FF"/>
                </a:solidFill>
                <a:latin typeface="Times New Roman" panose="02020603050405020304" pitchFamily="18" charset="0"/>
                <a:ea typeface="宋体" panose="02010600030101010101" pitchFamily="2" charset="-122"/>
              </a:rPr>
              <a:t>q-</a:t>
            </a:r>
            <a:r>
              <a:rPr kumimoji="1" lang="zh-CN" altLang="en-US" sz="2400" b="1" i="1" dirty="0">
                <a:solidFill>
                  <a:srgbClr val="3333FF"/>
                </a:solidFill>
                <a:latin typeface="Times New Roman" panose="02020603050405020304" pitchFamily="18" charset="0"/>
                <a:ea typeface="宋体" panose="02010600030101010101" pitchFamily="2" charset="-122"/>
              </a:rPr>
              <a:t>轴电流来表达</a:t>
            </a:r>
          </a:p>
        </p:txBody>
      </p:sp>
      <p:grpSp>
        <p:nvGrpSpPr>
          <p:cNvPr id="13" name="组合 12">
            <a:extLst>
              <a:ext uri="{FF2B5EF4-FFF2-40B4-BE49-F238E27FC236}">
                <a16:creationId xmlns:a16="http://schemas.microsoft.com/office/drawing/2014/main" id="{B3C6F2C9-D17C-7BB5-E317-F26959230BD3}"/>
              </a:ext>
            </a:extLst>
          </p:cNvPr>
          <p:cNvGrpSpPr/>
          <p:nvPr/>
        </p:nvGrpSpPr>
        <p:grpSpPr>
          <a:xfrm>
            <a:off x="-1" y="246156"/>
            <a:ext cx="12192001" cy="776794"/>
            <a:chOff x="-1" y="246156"/>
            <a:chExt cx="12192001" cy="776794"/>
          </a:xfrm>
        </p:grpSpPr>
        <p:sp>
          <p:nvSpPr>
            <p:cNvPr id="14" name="任意形状 7">
              <a:extLst>
                <a:ext uri="{FF2B5EF4-FFF2-40B4-BE49-F238E27FC236}">
                  <a16:creationId xmlns:a16="http://schemas.microsoft.com/office/drawing/2014/main" id="{6043520C-662E-7D17-170B-4BD32244F5CA}"/>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FBF36594-0BBE-CB04-7D9E-BF91623F1373}"/>
                </a:ext>
              </a:extLst>
            </p:cNvPr>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a:extLst>
                <a:ext uri="{FF2B5EF4-FFF2-40B4-BE49-F238E27FC236}">
                  <a16:creationId xmlns:a16="http://schemas.microsoft.com/office/drawing/2014/main" id="{3B921FAE-6EFF-66A2-B7F0-82B4D684FEAE}"/>
                </a:ext>
              </a:extLst>
            </p:cNvPr>
            <p:cNvPicPr>
              <a:picLocks noChangeAspect="1"/>
            </p:cNvPicPr>
            <p:nvPr/>
          </p:nvPicPr>
          <p:blipFill>
            <a:blip r:embed="rId6"/>
            <a:srcRect/>
            <a:stretch>
              <a:fillRect/>
            </a:stretch>
          </p:blipFill>
          <p:spPr>
            <a:xfrm>
              <a:off x="10006785" y="327625"/>
              <a:ext cx="2185215" cy="695325"/>
            </a:xfrm>
            <a:prstGeom prst="rect">
              <a:avLst/>
            </a:prstGeom>
          </p:spPr>
        </p:pic>
      </p:grpSp>
      <p:sp>
        <p:nvSpPr>
          <p:cNvPr id="18" name="矩形: 圆角 17">
            <a:extLst>
              <a:ext uri="{FF2B5EF4-FFF2-40B4-BE49-F238E27FC236}">
                <a16:creationId xmlns:a16="http://schemas.microsoft.com/office/drawing/2014/main" id="{E69E0BBD-DA13-1C5A-85A9-82237805A99B}"/>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p:sp>
        <p:nvSpPr>
          <p:cNvPr id="19" name="TextBox 2">
            <a:extLst>
              <a:ext uri="{FF2B5EF4-FFF2-40B4-BE49-F238E27FC236}">
                <a16:creationId xmlns:a16="http://schemas.microsoft.com/office/drawing/2014/main" id="{98FAE09D-1F38-72C7-C0E5-950159B4173E}"/>
              </a:ext>
            </a:extLst>
          </p:cNvPr>
          <p:cNvSpPr txBox="1"/>
          <p:nvPr/>
        </p:nvSpPr>
        <p:spPr>
          <a:xfrm>
            <a:off x="4119238" y="948226"/>
            <a:ext cx="373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2</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最大转矩电流控制</a:t>
            </a:r>
          </a:p>
        </p:txBody>
      </p:sp>
      <mc:AlternateContent xmlns:mc="http://schemas.openxmlformats.org/markup-compatibility/2006" xmlns:a14="http://schemas.microsoft.com/office/drawing/2010/main">
        <mc:Choice Requires="a14">
          <p:sp>
            <p:nvSpPr>
              <p:cNvPr id="21" name="卷形: 水平 20">
                <a:extLst>
                  <a:ext uri="{FF2B5EF4-FFF2-40B4-BE49-F238E27FC236}">
                    <a16:creationId xmlns:a16="http://schemas.microsoft.com/office/drawing/2014/main" id="{FD36CCA8-DE89-BDDB-5B34-ABAB91E8A5B9}"/>
                  </a:ext>
                </a:extLst>
              </p:cNvPr>
              <p:cNvSpPr/>
              <p:nvPr/>
            </p:nvSpPr>
            <p:spPr>
              <a:xfrm>
                <a:off x="8043168" y="907544"/>
                <a:ext cx="3923892" cy="1349931"/>
              </a:xfrm>
              <a:prstGeom prst="horizont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电流标幺化：</a:t>
                </a:r>
                <a:endParaRPr lang="en-US" altLang="zh-CN" sz="2400" dirty="0">
                  <a:solidFill>
                    <a:srgbClr val="FF0000"/>
                  </a:solidFill>
                </a:endParaRPr>
              </a:p>
              <a:p>
                <a:pPr algn="ctr"/>
                <a:r>
                  <a:rPr lang="zh-CN" altLang="en-US" sz="2400" dirty="0">
                    <a:solidFill>
                      <a:srgbClr val="FF0000"/>
                    </a:solidFill>
                  </a:rPr>
                  <a:t>电流基值</a:t>
                </a:r>
                <a14:m>
                  <m:oMath xmlns:m="http://schemas.openxmlformats.org/officeDocument/2006/math">
                    <m:sSub>
                      <m:sSubPr>
                        <m:ctrlPr>
                          <a:rPr kumimoji="1" lang="en-US" altLang="zh-CN" sz="2400" b="1" i="1" smtClean="0">
                            <a:solidFill>
                              <a:srgbClr val="FF0000"/>
                            </a:solidFill>
                            <a:latin typeface="Cambria Math" panose="02040503050406030204" pitchFamily="18" charset="0"/>
                          </a:rPr>
                        </m:ctrlPr>
                      </m:sSubPr>
                      <m:e>
                        <m:r>
                          <a:rPr kumimoji="1" lang="en-US" altLang="zh-CN" sz="2400" b="1" i="1" smtClean="0">
                            <a:solidFill>
                              <a:srgbClr val="FF0000"/>
                            </a:solidFill>
                            <a:latin typeface="Cambria Math" panose="02040503050406030204" pitchFamily="18" charset="0"/>
                          </a:rPr>
                          <m:t>𝒊</m:t>
                        </m:r>
                      </m:e>
                      <m:sub>
                        <m:r>
                          <a:rPr kumimoji="1" lang="en-US" altLang="zh-CN" sz="2400" b="1" i="1" smtClean="0">
                            <a:solidFill>
                              <a:srgbClr val="FF0000"/>
                            </a:solidFill>
                            <a:latin typeface="Cambria Math" panose="02040503050406030204" pitchFamily="18" charset="0"/>
                          </a:rPr>
                          <m:t>𝒃</m:t>
                        </m:r>
                      </m:sub>
                    </m:sSub>
                    <m:r>
                      <a:rPr kumimoji="1" lang="en-US" altLang="zh-CN" sz="2400" b="1" i="1" smtClean="0">
                        <a:solidFill>
                          <a:srgbClr val="FF0000"/>
                        </a:solidFill>
                        <a:latin typeface="Cambria Math" panose="02040503050406030204" pitchFamily="18" charset="0"/>
                      </a:rPr>
                      <m:t>=</m:t>
                    </m:r>
                    <m:f>
                      <m:fPr>
                        <m:ctrlPr>
                          <a:rPr kumimoji="1" lang="en-US" altLang="zh-CN" sz="2400" b="1" i="1" smtClean="0">
                            <a:solidFill>
                              <a:srgbClr val="FF0000"/>
                            </a:solidFill>
                            <a:latin typeface="Cambria Math" panose="02040503050406030204" pitchFamily="18" charset="0"/>
                          </a:rPr>
                        </m:ctrlPr>
                      </m:fPr>
                      <m:num>
                        <m:sSub>
                          <m:sSubPr>
                            <m:ctrlPr>
                              <a:rPr kumimoji="1" lang="en-US" altLang="zh-CN" sz="2400" b="1" i="1">
                                <a:solidFill>
                                  <a:srgbClr val="FF0000"/>
                                </a:solidFill>
                                <a:latin typeface="Cambria Math" panose="02040503050406030204" pitchFamily="18" charset="0"/>
                              </a:rPr>
                            </m:ctrlPr>
                          </m:sSubPr>
                          <m:e>
                            <m:r>
                              <a:rPr kumimoji="1" lang="zh-CN" altLang="en-US" sz="2400" b="1" i="1">
                                <a:solidFill>
                                  <a:srgbClr val="FF0000"/>
                                </a:solidFill>
                                <a:latin typeface="Cambria Math" panose="02040503050406030204" pitchFamily="18" charset="0"/>
                              </a:rPr>
                              <m:t>𝝍</m:t>
                            </m:r>
                          </m:e>
                          <m:sub>
                            <m:r>
                              <a:rPr kumimoji="1" lang="en-US" altLang="zh-CN" sz="2400" b="1" i="1">
                                <a:solidFill>
                                  <a:srgbClr val="FF0000"/>
                                </a:solidFill>
                                <a:latin typeface="Cambria Math" panose="02040503050406030204" pitchFamily="18" charset="0"/>
                              </a:rPr>
                              <m:t>𝒇</m:t>
                            </m:r>
                          </m:sub>
                        </m:sSub>
                      </m:num>
                      <m:den>
                        <m:sSub>
                          <m:sSubPr>
                            <m:ctrlPr>
                              <a:rPr kumimoji="1" lang="en-US" altLang="zh-CN" sz="2400" b="1" i="1">
                                <a:solidFill>
                                  <a:srgbClr val="FF0000"/>
                                </a:solidFill>
                                <a:latin typeface="Cambria Math" panose="02040503050406030204" pitchFamily="18" charset="0"/>
                              </a:rPr>
                            </m:ctrlPr>
                          </m:sSubPr>
                          <m:e>
                            <m:r>
                              <a:rPr kumimoji="1" lang="en-US" altLang="zh-CN" sz="2400" b="1" i="1">
                                <a:solidFill>
                                  <a:srgbClr val="FF0000"/>
                                </a:solidFill>
                                <a:latin typeface="Cambria Math" panose="02040503050406030204" pitchFamily="18" charset="0"/>
                              </a:rPr>
                              <m:t>𝑳</m:t>
                            </m:r>
                          </m:e>
                          <m:sub>
                            <m:r>
                              <a:rPr kumimoji="1" lang="en-US" altLang="zh-CN" sz="2400" b="1" i="1">
                                <a:solidFill>
                                  <a:srgbClr val="FF0000"/>
                                </a:solidFill>
                                <a:latin typeface="Cambria Math" panose="02040503050406030204" pitchFamily="18" charset="0"/>
                              </a:rPr>
                              <m:t>𝒒</m:t>
                            </m:r>
                          </m:sub>
                        </m:sSub>
                        <m:r>
                          <a:rPr kumimoji="1" lang="en-US" altLang="zh-CN" sz="2400" b="1" i="1">
                            <a:solidFill>
                              <a:srgbClr val="FF0000"/>
                            </a:solidFill>
                            <a:latin typeface="Cambria Math" panose="02040503050406030204" pitchFamily="18" charset="0"/>
                          </a:rPr>
                          <m:t>−</m:t>
                        </m:r>
                        <m:sSub>
                          <m:sSubPr>
                            <m:ctrlPr>
                              <a:rPr kumimoji="1" lang="en-US" altLang="zh-CN" sz="2400" b="1" i="1">
                                <a:solidFill>
                                  <a:srgbClr val="FF0000"/>
                                </a:solidFill>
                                <a:latin typeface="Cambria Math" panose="02040503050406030204" pitchFamily="18" charset="0"/>
                              </a:rPr>
                            </m:ctrlPr>
                          </m:sSubPr>
                          <m:e>
                            <m:r>
                              <a:rPr kumimoji="1" lang="en-US" altLang="zh-CN" sz="2400" b="1" i="1">
                                <a:solidFill>
                                  <a:srgbClr val="FF0000"/>
                                </a:solidFill>
                                <a:latin typeface="Cambria Math" panose="02040503050406030204" pitchFamily="18" charset="0"/>
                              </a:rPr>
                              <m:t>𝑳</m:t>
                            </m:r>
                          </m:e>
                          <m:sub>
                            <m:r>
                              <a:rPr kumimoji="1" lang="en-US" altLang="zh-CN" sz="2400" b="1" i="1">
                                <a:solidFill>
                                  <a:srgbClr val="FF0000"/>
                                </a:solidFill>
                                <a:latin typeface="Cambria Math" panose="02040503050406030204" pitchFamily="18" charset="0"/>
                              </a:rPr>
                              <m:t>𝒅</m:t>
                            </m:r>
                          </m:sub>
                        </m:sSub>
                      </m:den>
                    </m:f>
                  </m:oMath>
                </a14:m>
                <a:endParaRPr lang="zh-CN" altLang="en-US" dirty="0">
                  <a:solidFill>
                    <a:srgbClr val="FF0000"/>
                  </a:solidFill>
                </a:endParaRPr>
              </a:p>
            </p:txBody>
          </p:sp>
        </mc:Choice>
        <mc:Fallback xmlns="">
          <p:sp>
            <p:nvSpPr>
              <p:cNvPr id="21" name="卷形: 水平 20">
                <a:extLst>
                  <a:ext uri="{FF2B5EF4-FFF2-40B4-BE49-F238E27FC236}">
                    <a16:creationId xmlns:a16="http://schemas.microsoft.com/office/drawing/2014/main" id="{FD36CCA8-DE89-BDDB-5B34-ABAB91E8A5B9}"/>
                  </a:ext>
                </a:extLst>
              </p:cNvPr>
              <p:cNvSpPr>
                <a:spLocks noRot="1" noChangeAspect="1" noMove="1" noResize="1" noEditPoints="1" noAdjustHandles="1" noChangeArrowheads="1" noChangeShapeType="1" noTextEdit="1"/>
              </p:cNvSpPr>
              <p:nvPr/>
            </p:nvSpPr>
            <p:spPr>
              <a:xfrm>
                <a:off x="8043168" y="907544"/>
                <a:ext cx="3923892" cy="1349931"/>
              </a:xfrm>
              <a:prstGeom prst="horizontalScroll">
                <a:avLst/>
              </a:prstGeom>
              <a:blipFill>
                <a:blip r:embed="rId7"/>
                <a:stretch>
                  <a:fillRect/>
                </a:stretch>
              </a:blipFill>
            </p:spPr>
            <p:txBody>
              <a:bodyPr/>
              <a:lstStyle/>
              <a:p>
                <a:r>
                  <a:rPr lang="zh-CN" altLang="en-US">
                    <a:noFill/>
                  </a:rPr>
                  <a:t> </a:t>
                </a:r>
              </a:p>
            </p:txBody>
          </p:sp>
        </mc:Fallback>
      </mc:AlternateContent>
      <p:cxnSp>
        <p:nvCxnSpPr>
          <p:cNvPr id="22" name="直线连接符 16">
            <a:extLst>
              <a:ext uri="{FF2B5EF4-FFF2-40B4-BE49-F238E27FC236}">
                <a16:creationId xmlns:a16="http://schemas.microsoft.com/office/drawing/2014/main" id="{6E4CD323-C044-120B-4873-6DEB1C8DDE66}"/>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712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p:sp>
        <p:nvSpPr>
          <p:cNvPr id="3" name="TextBox 2">
            <a:extLst>
              <a:ext uri="{FF2B5EF4-FFF2-40B4-BE49-F238E27FC236}">
                <a16:creationId xmlns:a16="http://schemas.microsoft.com/office/drawing/2014/main" id="{0CED8814-31EC-D7F4-8DF4-03A3681AA44E}"/>
              </a:ext>
            </a:extLst>
          </p:cNvPr>
          <p:cNvSpPr txBox="1"/>
          <p:nvPr/>
        </p:nvSpPr>
        <p:spPr>
          <a:xfrm>
            <a:off x="4119238" y="948226"/>
            <a:ext cx="373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2</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最大转矩电流控制</a:t>
            </a:r>
          </a:p>
        </p:txBody>
      </p:sp>
      <p:sp>
        <p:nvSpPr>
          <p:cNvPr id="14" name="Rectangle 5">
            <a:extLst>
              <a:ext uri="{FF2B5EF4-FFF2-40B4-BE49-F238E27FC236}">
                <a16:creationId xmlns:a16="http://schemas.microsoft.com/office/drawing/2014/main" id="{F5F09111-D4B7-8FFE-850C-52BCA4C11286}"/>
              </a:ext>
            </a:extLst>
          </p:cNvPr>
          <p:cNvSpPr>
            <a:spLocks noChangeArrowheads="1"/>
          </p:cNvSpPr>
          <p:nvPr/>
        </p:nvSpPr>
        <p:spPr bwMode="auto">
          <a:xfrm>
            <a:off x="4119238" y="5049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 name="文本框 4">
            <a:extLst>
              <a:ext uri="{FF2B5EF4-FFF2-40B4-BE49-F238E27FC236}">
                <a16:creationId xmlns:a16="http://schemas.microsoft.com/office/drawing/2014/main" id="{BD5300CB-CD95-BC2F-AFAD-144548DDB42F}"/>
              </a:ext>
            </a:extLst>
          </p:cNvPr>
          <p:cNvSpPr txBox="1"/>
          <p:nvPr/>
        </p:nvSpPr>
        <p:spPr>
          <a:xfrm>
            <a:off x="7019517" y="2084627"/>
            <a:ext cx="4962227" cy="4154984"/>
          </a:xfrm>
          <a:prstGeom prst="rect">
            <a:avLst/>
          </a:prstGeom>
          <a:noFill/>
        </p:spPr>
        <p:txBody>
          <a:bodyPr wrap="square">
            <a:spAutoFit/>
          </a:bodyPr>
          <a:lstStyle/>
          <a:p>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控制系统仍然由速度外环和电流内环组成。</a:t>
            </a: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速度</a:t>
            </a:r>
            <a:r>
              <a:rPr lang="en-US" altLang="zh-CN" sz="2400" dirty="0">
                <a:solidFill>
                  <a:srgbClr val="000000"/>
                </a:solidFill>
                <a:effectLst/>
                <a:latin typeface="Times New Roman" panose="02020603050405020304" pitchFamily="18" charset="0"/>
                <a:ea typeface="宋体" panose="02010600030101010101" pitchFamily="2" charset="-122"/>
              </a:rPr>
              <a:t>PI</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调节器输出为转矩给定值，根据转矩给定值</a:t>
            </a: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查</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表可得按</a:t>
            </a:r>
            <a:r>
              <a:rPr lang="en-US" altLang="zh-CN" sz="2400" dirty="0">
                <a:solidFill>
                  <a:srgbClr val="000000"/>
                </a:solidFill>
                <a:effectLst/>
                <a:latin typeface="Times New Roman" panose="02020603050405020304" pitchFamily="18" charset="0"/>
                <a:ea typeface="宋体" panose="02010600030101010101" pitchFamily="2" charset="-122"/>
              </a:rPr>
              <a:t>MTPA</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所需的</a:t>
            </a:r>
            <a:r>
              <a:rPr lang="en-US" altLang="zh-CN" sz="2400" i="1" dirty="0">
                <a:solidFill>
                  <a:srgbClr val="000000"/>
                </a:solidFill>
                <a:effectLst/>
                <a:latin typeface="Times New Roman" panose="02020603050405020304" pitchFamily="18" charset="0"/>
                <a:ea typeface="宋体" panose="02010600030101010101" pitchFamily="2" charset="-122"/>
              </a:rPr>
              <a:t>i</a:t>
            </a:r>
            <a:r>
              <a:rPr lang="en-US" altLang="zh-CN" sz="2400" i="1" baseline="-25000" dirty="0">
                <a:solidFill>
                  <a:srgbClr val="000000"/>
                </a:solidFill>
                <a:effectLst/>
                <a:latin typeface="Times New Roman" panose="02020603050405020304" pitchFamily="18" charset="0"/>
                <a:ea typeface="宋体" panose="02010600030101010101" pitchFamily="2" charset="-122"/>
              </a:rPr>
              <a:t>d</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i="1" dirty="0" err="1">
                <a:solidFill>
                  <a:srgbClr val="000000"/>
                </a:solidFill>
                <a:effectLst/>
                <a:latin typeface="Times New Roman" panose="02020603050405020304" pitchFamily="18" charset="0"/>
                <a:ea typeface="宋体" panose="02010600030101010101" pitchFamily="2" charset="-122"/>
              </a:rPr>
              <a:t>i</a:t>
            </a:r>
            <a:r>
              <a:rPr lang="en-US" altLang="zh-CN" sz="2400" i="1" baseline="-25000" dirty="0" err="1">
                <a:solidFill>
                  <a:srgbClr val="000000"/>
                </a:solidFill>
                <a:effectLst/>
                <a:latin typeface="Times New Roman" panose="02020603050405020304" pitchFamily="18" charset="0"/>
                <a:ea typeface="宋体" panose="02010600030101010101" pitchFamily="2" charset="-122"/>
              </a:rPr>
              <a:t>q</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分量，并作为电流环的给定值。</a:t>
            </a: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采用</a:t>
            </a:r>
            <a:r>
              <a:rPr lang="en-US" altLang="zh-CN" sz="2400" dirty="0">
                <a:solidFill>
                  <a:srgbClr val="000000"/>
                </a:solidFill>
                <a:effectLst/>
                <a:latin typeface="Times New Roman" panose="02020603050405020304" pitchFamily="18" charset="0"/>
                <a:ea typeface="宋体" panose="02010600030101010101" pitchFamily="2" charset="-122"/>
              </a:rPr>
              <a:t>MTPA</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控制的控制系统相当于提高了逆变器与整流器的额定容量，降低了整个系统的成本。</a:t>
            </a:r>
            <a:endParaRPr lang="zh-CN" altLang="en-US" sz="3600" dirty="0"/>
          </a:p>
        </p:txBody>
      </p:sp>
      <p:sp>
        <p:nvSpPr>
          <p:cNvPr id="6" name="Rectangle 2">
            <a:extLst>
              <a:ext uri="{FF2B5EF4-FFF2-40B4-BE49-F238E27FC236}">
                <a16:creationId xmlns:a16="http://schemas.microsoft.com/office/drawing/2014/main" id="{4E57B1C6-8200-B6FC-EE1D-C92275134272}"/>
              </a:ext>
            </a:extLst>
          </p:cNvPr>
          <p:cNvSpPr>
            <a:spLocks noChangeArrowheads="1"/>
          </p:cNvSpPr>
          <p:nvPr/>
        </p:nvSpPr>
        <p:spPr bwMode="auto">
          <a:xfrm>
            <a:off x="1814824" y="27415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C8D64B2-02ED-7546-955D-41C212206535}"/>
              </a:ext>
            </a:extLst>
          </p:cNvPr>
          <p:cNvGraphicFramePr>
            <a:graphicFrameLocks noChangeAspect="1"/>
          </p:cNvGraphicFramePr>
          <p:nvPr>
            <p:extLst>
              <p:ext uri="{D42A27DB-BD31-4B8C-83A1-F6EECF244321}">
                <p14:modId xmlns:p14="http://schemas.microsoft.com/office/powerpoint/2010/main" val="1463365366"/>
              </p:ext>
            </p:extLst>
          </p:nvPr>
        </p:nvGraphicFramePr>
        <p:xfrm>
          <a:off x="-89067" y="1861908"/>
          <a:ext cx="6679730" cy="3861759"/>
        </p:xfrm>
        <a:graphic>
          <a:graphicData uri="http://schemas.openxmlformats.org/presentationml/2006/ole">
            <mc:AlternateContent xmlns:mc="http://schemas.openxmlformats.org/markup-compatibility/2006">
              <mc:Choice xmlns:v="urn:schemas-microsoft-com:vml" Requires="v">
                <p:oleObj name="Visio" r:id="rId4" imgW="4533290" imgH="2628290" progId="Visio.Drawing.11">
                  <p:embed/>
                </p:oleObj>
              </mc:Choice>
              <mc:Fallback>
                <p:oleObj name="Visio" r:id="rId4" imgW="4533290" imgH="262829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67" y="1861908"/>
                        <a:ext cx="6679730" cy="3861759"/>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585C5E60-060A-EEB3-B6D3-C910521E32EC}"/>
              </a:ext>
            </a:extLst>
          </p:cNvPr>
          <p:cNvSpPr txBox="1"/>
          <p:nvPr/>
        </p:nvSpPr>
        <p:spPr>
          <a:xfrm>
            <a:off x="430567" y="5859065"/>
            <a:ext cx="6094520" cy="461665"/>
          </a:xfrm>
          <a:prstGeom prst="rect">
            <a:avLst/>
          </a:prstGeom>
          <a:noFill/>
        </p:spPr>
        <p:txBody>
          <a:bodyPr wrap="square">
            <a:spAutoFit/>
          </a:bodyPr>
          <a:lstStyle/>
          <a:p>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内置式永磁同步电机</a:t>
            </a:r>
            <a:r>
              <a:rPr lang="en-US" altLang="zh-CN" sz="2400" dirty="0">
                <a:solidFill>
                  <a:srgbClr val="000000"/>
                </a:solidFill>
                <a:effectLst/>
                <a:latin typeface="Times New Roman" panose="02020603050405020304" pitchFamily="18" charset="0"/>
                <a:ea typeface="宋体" panose="02010600030101010101" pitchFamily="2" charset="-122"/>
              </a:rPr>
              <a:t>MTPA</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矢量控制框图</a:t>
            </a:r>
            <a:endParaRPr lang="zh-CN" altLang="en-US" sz="2400" dirty="0"/>
          </a:p>
        </p:txBody>
      </p:sp>
      <p:cxnSp>
        <p:nvCxnSpPr>
          <p:cNvPr id="12" name="直线连接符 16">
            <a:extLst>
              <a:ext uri="{FF2B5EF4-FFF2-40B4-BE49-F238E27FC236}">
                <a16:creationId xmlns:a16="http://schemas.microsoft.com/office/drawing/2014/main" id="{A79DB184-912E-12E4-8634-165A41683A10}"/>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40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2">
                <a:extLst>
                  <a:ext uri="{FF2B5EF4-FFF2-40B4-BE49-F238E27FC236}">
                    <a16:creationId xmlns:a16="http://schemas.microsoft.com/office/drawing/2014/main" id="{EA9ED356-DDC9-71D4-8551-5931871EA8D8}"/>
                  </a:ext>
                </a:extLst>
              </p:cNvPr>
              <p:cNvSpPr txBox="1">
                <a:spLocks noChangeArrowheads="1"/>
              </p:cNvSpPr>
              <p:nvPr/>
            </p:nvSpPr>
            <p:spPr>
              <a:xfrm>
                <a:off x="1112838" y="1990002"/>
                <a:ext cx="9893299" cy="4214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转速与频率严格同步</a:t>
                </a:r>
                <a:r>
                  <a:rPr kumimoji="0" lang="zh-CN" altLang="en-US" sz="2400" b="0" i="0" u="none" strike="noStrike" kern="1200" cap="none" spc="0" normalizeH="0" baseline="0" noProof="0" dirty="0">
                    <a:ln>
                      <a:noFill/>
                    </a:ln>
                    <a:solidFill>
                      <a:srgbClr val="3333FF"/>
                    </a:solidFill>
                    <a:effectLst/>
                    <a:uLnTx/>
                    <a:uFillTx/>
                    <a:latin typeface="黑体" panose="02010609060101010101" pitchFamily="49" charset="-122"/>
                    <a:ea typeface="黑体" panose="02010609060101010101" pitchFamily="49" charset="-122"/>
                  </a:rPr>
                  <a:t>。只要精确地控制变频电源的频率就能准确</a:t>
                </a:r>
                <a:r>
                  <a:rPr kumimoji="0" lang="zh-CN" altLang="en-US" sz="2400" b="0" i="0" u="none" strike="noStrike" kern="1200" cap="none" spc="0" normalizeH="0" baseline="0" noProof="0">
                    <a:ln>
                      <a:noFill/>
                    </a:ln>
                    <a:solidFill>
                      <a:srgbClr val="3333FF"/>
                    </a:solidFill>
                    <a:effectLst/>
                    <a:uLnTx/>
                    <a:uFillTx/>
                    <a:latin typeface="黑体" panose="02010609060101010101" pitchFamily="49" charset="-122"/>
                    <a:ea typeface="黑体" panose="02010609060101010101" pitchFamily="49" charset="-122"/>
                  </a:rPr>
                  <a:t>控制转速。</a:t>
                </a:r>
                <a:r>
                  <a:rPr kumimoji="0" lang="zh-CN" altLang="en-US" sz="2400" b="0" i="0" u="none" strike="noStrike" kern="1200" cap="none" spc="0" normalizeH="0" baseline="0" noProof="0" dirty="0">
                    <a:ln>
                      <a:noFill/>
                    </a:ln>
                    <a:solidFill>
                      <a:srgbClr val="3333FF"/>
                    </a:solidFill>
                    <a:effectLst/>
                    <a:uLnTx/>
                    <a:uFillTx/>
                    <a:latin typeface="黑体" panose="02010609060101010101" pitchFamily="49" charset="-122"/>
                    <a:ea typeface="黑体" panose="02010609060101010101" pitchFamily="49" charset="-122"/>
                  </a:rPr>
                  <a:t>可以实现多台同步电动机的集中控制、同步协同调速。</a:t>
                </a:r>
                <a:endParaRPr kumimoji="0" lang="en-US" altLang="zh-CN" sz="2400" b="0" i="0" u="none" strike="noStrike" kern="1200" cap="none" spc="0" normalizeH="0" baseline="0" noProof="0" dirty="0">
                  <a:ln>
                    <a:noFill/>
                  </a:ln>
                  <a:solidFill>
                    <a:srgbClr val="3333FF"/>
                  </a:solidFill>
                  <a:effectLst/>
                  <a:uLnTx/>
                  <a:uFillTx/>
                  <a:latin typeface="黑体" panose="02010609060101010101" pitchFamily="49" charset="-122"/>
                  <a:ea typeface="黑体" panose="02010609060101010101" pitchFamily="49" charset="-122"/>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3333FF"/>
                    </a:solidFill>
                    <a:effectLst/>
                    <a:uLnTx/>
                    <a:uFillTx/>
                    <a:latin typeface="黑体" panose="02010609060101010101" pitchFamily="49" charset="-122"/>
                    <a:ea typeface="黑体" panose="02010609060101010101" pitchFamily="49" charset="-122"/>
                  </a:rPr>
                  <a:t>    </a:t>
                </a: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同步电机：</a:t>
                </a:r>
                <a14:m>
                  <m:oMath xmlns:m="http://schemas.openxmlformats.org/officeDocument/2006/math">
                    <m: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t>𝑛</m:t>
                    </m:r>
                    <m: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t>=</m:t>
                    </m:r>
                    <m:sSub>
                      <m:sSubPr>
                        <m:ctrlP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ctrlPr>
                      </m:sSubPr>
                      <m:e>
                        <m: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t>𝑛</m:t>
                        </m:r>
                      </m:e>
                      <m:sub>
                        <m: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t>𝑠</m:t>
                        </m:r>
                      </m:sub>
                    </m:sSub>
                  </m:oMath>
                </a14:m>
                <a:r>
                  <a:rPr kumimoji="0" lang="en-US" altLang="zh-CN"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 60f/p</a:t>
                </a:r>
                <a:endPar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    </a:t>
                </a: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异步电机：</a:t>
                </a:r>
                <a14:m>
                  <m:oMath xmlns:m="http://schemas.openxmlformats.org/officeDocument/2006/math">
                    <m: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t>𝑛</m:t>
                    </m:r>
                    <m: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t>=</m:t>
                    </m:r>
                    <m:sSub>
                      <m:sSubPr>
                        <m:ctrlP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ctrlPr>
                      </m:sSubPr>
                      <m:e>
                        <m: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t>𝑛</m:t>
                        </m:r>
                      </m:e>
                      <m:sub>
                        <m:r>
                          <a:rPr kumimoji="0" lang="en-US" altLang="zh-CN" sz="2400" b="0" i="1" u="none" strike="noStrike" kern="1200" cap="none" spc="0" normalizeH="0" baseline="0" noProof="0" dirty="0" smtClean="0">
                            <a:ln>
                              <a:noFill/>
                            </a:ln>
                            <a:solidFill>
                              <a:srgbClr val="FF0000"/>
                            </a:solidFill>
                            <a:effectLst/>
                            <a:uLnTx/>
                            <a:uFillTx/>
                            <a:latin typeface="Cambria Math" panose="02040503050406030204" pitchFamily="18" charset="0"/>
                            <a:ea typeface="华文楷体" panose="02010600040101010101" pitchFamily="2" charset="-122"/>
                          </a:rPr>
                          <m:t>𝑠</m:t>
                        </m:r>
                      </m:sub>
                    </m:sSub>
                  </m:oMath>
                </a14:m>
                <a:r>
                  <a:rPr kumimoji="0" lang="en-US" altLang="zh-CN"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(1-s)= 60f/p(1-s)</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动态性能好</a:t>
                </a:r>
                <a:r>
                  <a:rPr kumimoji="0" lang="zh-CN" altLang="en-US" sz="2400" b="0" i="0" u="none" strike="noStrike" kern="1200" cap="none" spc="0" normalizeH="0" baseline="0" noProof="0" dirty="0">
                    <a:ln>
                      <a:noFill/>
                    </a:ln>
                    <a:solidFill>
                      <a:srgbClr val="3333FF"/>
                    </a:solidFill>
                    <a:effectLst/>
                    <a:uLnTx/>
                    <a:uFillTx/>
                    <a:latin typeface="黑体" panose="02010609060101010101" pitchFamily="49" charset="-122"/>
                    <a:ea typeface="黑体" panose="02010609060101010101" pitchFamily="49" charset="-122"/>
                  </a:rPr>
                  <a:t>，改变同步电动机的功角，即可改变转矩。因而转动部分的惯性不会影响同步电动机对转矩的快速响应。</a:t>
                </a:r>
                <a:endParaRPr kumimoji="0" lang="en-US" altLang="zh-CN" sz="2400" b="0" i="0" u="none" strike="noStrike" kern="1200" cap="none" spc="0" normalizeH="0" baseline="0" noProof="0" dirty="0">
                  <a:ln>
                    <a:noFill/>
                  </a:ln>
                  <a:solidFill>
                    <a:srgbClr val="3333FF"/>
                  </a:solidFill>
                  <a:effectLst/>
                  <a:uLnTx/>
                  <a:uFillTx/>
                  <a:latin typeface="黑体" panose="02010609060101010101" pitchFamily="49" charset="-122"/>
                  <a:ea typeface="黑体" panose="02010609060101010101" pitchFamily="49" charset="-122"/>
                </a:endParaRPr>
              </a:p>
              <a:p>
                <a:pPr marL="449263"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异步电机的转矩受滑差的影响，改变滑差才能改变转矩，电机的转速就要相应的变化，转子的惯性阻碍了响应的快速性。</a:t>
                </a:r>
                <a:endParaRPr kumimoji="0" lang="en-US" altLang="zh-CN"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endParaRPr>
              </a:p>
            </p:txBody>
          </p:sp>
        </mc:Choice>
        <mc:Fallback xmlns="">
          <p:sp>
            <p:nvSpPr>
              <p:cNvPr id="4" name="Rectangle 2">
                <a:extLst>
                  <a:ext uri="{FF2B5EF4-FFF2-40B4-BE49-F238E27FC236}">
                    <a16:creationId xmlns:a16="http://schemas.microsoft.com/office/drawing/2014/main" id="{EA9ED356-DDC9-71D4-8551-5931871EA8D8}"/>
                  </a:ext>
                </a:extLst>
              </p:cNvPr>
              <p:cNvSpPr txBox="1">
                <a:spLocks noRot="1" noChangeAspect="1" noMove="1" noResize="1" noEditPoints="1" noAdjustHandles="1" noChangeArrowheads="1" noChangeShapeType="1" noTextEdit="1"/>
              </p:cNvSpPr>
              <p:nvPr/>
            </p:nvSpPr>
            <p:spPr>
              <a:xfrm>
                <a:off x="1112838" y="1990002"/>
                <a:ext cx="9893299" cy="4214407"/>
              </a:xfrm>
              <a:prstGeom prst="rect">
                <a:avLst/>
              </a:prstGeom>
              <a:blipFill>
                <a:blip r:embed="rId2"/>
                <a:stretch>
                  <a:fillRect l="-863" t="-2023" r="-986"/>
                </a:stretch>
              </a:blipFill>
            </p:spPr>
            <p:txBody>
              <a:bodyPr/>
              <a:lstStyle/>
              <a:p>
                <a:r>
                  <a:rPr lang="zh-CN" altLang="en-US">
                    <a:noFill/>
                  </a:rPr>
                  <a:t> </a:t>
                </a:r>
              </a:p>
            </p:txBody>
          </p:sp>
        </mc:Fallback>
      </mc:AlternateContent>
      <p:sp>
        <p:nvSpPr>
          <p:cNvPr id="5" name="Rectangle 4">
            <a:extLst>
              <a:ext uri="{FF2B5EF4-FFF2-40B4-BE49-F238E27FC236}">
                <a16:creationId xmlns:a16="http://schemas.microsoft.com/office/drawing/2014/main" id="{9B5BB682-07AF-BEC2-E527-441F31B0D9D2}"/>
              </a:ext>
            </a:extLst>
          </p:cNvPr>
          <p:cNvSpPr/>
          <p:nvPr/>
        </p:nvSpPr>
        <p:spPr>
          <a:xfrm>
            <a:off x="1019907" y="1111705"/>
            <a:ext cx="2646878" cy="539058"/>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同步电机优点</a:t>
            </a:r>
          </a:p>
        </p:txBody>
      </p:sp>
      <p:grpSp>
        <p:nvGrpSpPr>
          <p:cNvPr id="2" name="组合 1">
            <a:extLst>
              <a:ext uri="{FF2B5EF4-FFF2-40B4-BE49-F238E27FC236}">
                <a16:creationId xmlns:a16="http://schemas.microsoft.com/office/drawing/2014/main" id="{E01E94EF-238E-80E2-7077-1734B94FA3AB}"/>
              </a:ext>
            </a:extLst>
          </p:cNvPr>
          <p:cNvGrpSpPr/>
          <p:nvPr/>
        </p:nvGrpSpPr>
        <p:grpSpPr>
          <a:xfrm>
            <a:off x="-1" y="246156"/>
            <a:ext cx="12192001" cy="865549"/>
            <a:chOff x="-1" y="246156"/>
            <a:chExt cx="12192001" cy="865549"/>
          </a:xfrm>
        </p:grpSpPr>
        <p:sp>
          <p:nvSpPr>
            <p:cNvPr id="3" name="任意形状 7">
              <a:extLst>
                <a:ext uri="{FF2B5EF4-FFF2-40B4-BE49-F238E27FC236}">
                  <a16:creationId xmlns:a16="http://schemas.microsoft.com/office/drawing/2014/main" id="{B653DA30-3CC7-207A-20D1-447CE7C91D4D}"/>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6" name="文本框 5">
              <a:extLst>
                <a:ext uri="{FF2B5EF4-FFF2-40B4-BE49-F238E27FC236}">
                  <a16:creationId xmlns:a16="http://schemas.microsoft.com/office/drawing/2014/main" id="{831ADA41-25FC-754E-DEC9-53532A45CB3D}"/>
                </a:ext>
              </a:extLst>
            </p:cNvPr>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7" name="图片 6" descr="C:\Users\Echi\Desktop\微信图片_20210423152212.png微信图片_20210423152212">
              <a:extLst>
                <a:ext uri="{FF2B5EF4-FFF2-40B4-BE49-F238E27FC236}">
                  <a16:creationId xmlns:a16="http://schemas.microsoft.com/office/drawing/2014/main" id="{41592FBD-FDF4-BD03-05E0-7FFA3E499997}"/>
                </a:ext>
              </a:extLst>
            </p:cNvPr>
            <p:cNvPicPr>
              <a:picLocks noChangeAspect="1"/>
            </p:cNvPicPr>
            <p:nvPr/>
          </p:nvPicPr>
          <p:blipFill>
            <a:blip r:embed="rId3"/>
            <a:srcRect/>
            <a:stretch>
              <a:fillRect/>
            </a:stretch>
          </p:blipFill>
          <p:spPr>
            <a:xfrm>
              <a:off x="10006785" y="327625"/>
              <a:ext cx="2185215" cy="695325"/>
            </a:xfrm>
            <a:prstGeom prst="rect">
              <a:avLst/>
            </a:prstGeom>
          </p:spPr>
        </p:pic>
        <p:cxnSp>
          <p:nvCxnSpPr>
            <p:cNvPr id="8" name="直线连接符 16">
              <a:extLst>
                <a:ext uri="{FF2B5EF4-FFF2-40B4-BE49-F238E27FC236}">
                  <a16:creationId xmlns:a16="http://schemas.microsoft.com/office/drawing/2014/main" id="{80F16C9C-1804-9A04-128B-F2B32535D3E2}"/>
                </a:ext>
              </a:extLst>
            </p:cNvPr>
            <p:cNvCxnSpPr>
              <a:cxnSpLocks/>
            </p:cNvCxnSpPr>
            <p:nvPr/>
          </p:nvCxnSpPr>
          <p:spPr>
            <a:xfrm flipH="1">
              <a:off x="1112838" y="891188"/>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7154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二、永磁同步电机的矢量控制系统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永磁同步电机的矢量控制方法</a:t>
            </a:r>
          </a:p>
        </p:txBody>
      </p:sp>
      <p:sp>
        <p:nvSpPr>
          <p:cNvPr id="3" name="TextBox 2">
            <a:extLst>
              <a:ext uri="{FF2B5EF4-FFF2-40B4-BE49-F238E27FC236}">
                <a16:creationId xmlns:a16="http://schemas.microsoft.com/office/drawing/2014/main" id="{0CED8814-31EC-D7F4-8DF4-03A3681AA44E}"/>
              </a:ext>
            </a:extLst>
          </p:cNvPr>
          <p:cNvSpPr txBox="1"/>
          <p:nvPr/>
        </p:nvSpPr>
        <p:spPr>
          <a:xfrm>
            <a:off x="4119238" y="948226"/>
            <a:ext cx="373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2</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最大转矩电流控制</a:t>
            </a:r>
          </a:p>
        </p:txBody>
      </p:sp>
      <p:sp>
        <p:nvSpPr>
          <p:cNvPr id="14" name="Rectangle 5">
            <a:extLst>
              <a:ext uri="{FF2B5EF4-FFF2-40B4-BE49-F238E27FC236}">
                <a16:creationId xmlns:a16="http://schemas.microsoft.com/office/drawing/2014/main" id="{F5F09111-D4B7-8FFE-850C-52BCA4C11286}"/>
              </a:ext>
            </a:extLst>
          </p:cNvPr>
          <p:cNvSpPr>
            <a:spLocks noChangeArrowheads="1"/>
          </p:cNvSpPr>
          <p:nvPr/>
        </p:nvSpPr>
        <p:spPr bwMode="auto">
          <a:xfrm>
            <a:off x="4119238" y="5049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6" name="Rectangle 2">
            <a:extLst>
              <a:ext uri="{FF2B5EF4-FFF2-40B4-BE49-F238E27FC236}">
                <a16:creationId xmlns:a16="http://schemas.microsoft.com/office/drawing/2014/main" id="{4E57B1C6-8200-B6FC-EE1D-C92275134272}"/>
              </a:ext>
            </a:extLst>
          </p:cNvPr>
          <p:cNvSpPr>
            <a:spLocks noChangeArrowheads="1"/>
          </p:cNvSpPr>
          <p:nvPr/>
        </p:nvSpPr>
        <p:spPr bwMode="auto">
          <a:xfrm>
            <a:off x="1814824" y="27415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aphicFrame>
        <p:nvGraphicFramePr>
          <p:cNvPr id="7" name="对象 6">
            <a:extLst>
              <a:ext uri="{FF2B5EF4-FFF2-40B4-BE49-F238E27FC236}">
                <a16:creationId xmlns:a16="http://schemas.microsoft.com/office/drawing/2014/main" id="{FC8D64B2-02ED-7546-955D-41C212206535}"/>
              </a:ext>
            </a:extLst>
          </p:cNvPr>
          <p:cNvGraphicFramePr>
            <a:graphicFrameLocks noChangeAspect="1"/>
          </p:cNvGraphicFramePr>
          <p:nvPr>
            <p:extLst>
              <p:ext uri="{D42A27DB-BD31-4B8C-83A1-F6EECF244321}">
                <p14:modId xmlns:p14="http://schemas.microsoft.com/office/powerpoint/2010/main" val="428547647"/>
              </p:ext>
            </p:extLst>
          </p:nvPr>
        </p:nvGraphicFramePr>
        <p:xfrm>
          <a:off x="0" y="1975622"/>
          <a:ext cx="6432386" cy="3718762"/>
        </p:xfrm>
        <a:graphic>
          <a:graphicData uri="http://schemas.openxmlformats.org/presentationml/2006/ole">
            <mc:AlternateContent xmlns:mc="http://schemas.openxmlformats.org/markup-compatibility/2006">
              <mc:Choice xmlns:v="urn:schemas-microsoft-com:vml" Requires="v">
                <p:oleObj name="Visio" r:id="rId4" imgW="4533290" imgH="2628290" progId="Visio.Drawing.11">
                  <p:embed/>
                </p:oleObj>
              </mc:Choice>
              <mc:Fallback>
                <p:oleObj name="Visio" r:id="rId4" imgW="4533290" imgH="2628290" progId="Visio.Drawing.11">
                  <p:embed/>
                  <p:pic>
                    <p:nvPicPr>
                      <p:cNvPr id="7" name="对象 6">
                        <a:extLst>
                          <a:ext uri="{FF2B5EF4-FFF2-40B4-BE49-F238E27FC236}">
                            <a16:creationId xmlns:a16="http://schemas.microsoft.com/office/drawing/2014/main" id="{FC8D64B2-02ED-7546-955D-41C212206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75622"/>
                        <a:ext cx="6432386" cy="3718762"/>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AB9C8C67-CC30-493B-444A-944FFAFD7EF3}"/>
              </a:ext>
            </a:extLst>
          </p:cNvPr>
          <p:cNvSpPr txBox="1"/>
          <p:nvPr/>
        </p:nvSpPr>
        <p:spPr>
          <a:xfrm>
            <a:off x="6788931" y="1975622"/>
            <a:ext cx="5403069" cy="4194738"/>
          </a:xfrm>
          <a:prstGeom prst="rect">
            <a:avLst/>
          </a:prstGeom>
          <a:noFill/>
        </p:spPr>
        <p:txBody>
          <a:bodyPr wrap="square">
            <a:spAutoFit/>
          </a:bodyPr>
          <a:lstStyle/>
          <a:p>
            <a:pPr indent="304800" algn="just">
              <a:lnSpc>
                <a:spcPct val="150000"/>
              </a:lnSpc>
            </a:pP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MTPA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曲线轨迹与</a:t>
            </a:r>
            <a:r>
              <a:rPr lang="en-US" altLang="zh-CN" sz="18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Ld</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Lq</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1800"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ѱ</a:t>
            </a:r>
            <a:r>
              <a:rPr lang="en-US" altLang="zh-CN" sz="1800"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三个参数有关，通过公式计算的方法获得的交、直轴电流的最佳分配方案对电机参数具有较强的依赖性。</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而在实际运行的过程中，受多源异构扰动</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温度、饱和、工况等</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影响，电机参数往往偏离标称值。</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若不考虑参数变化，仍然按照标称参数实施</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MTPA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控制，交、直轴电流的分配达不到实时最优，系统损耗增加，效率下降。</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研究具备高鲁棒性的</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MTPA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控制算法抑制参数不确定性引起的系统效率下降是当前的热点和难点。</a:t>
            </a:r>
            <a:endParaRPr lang="zh-CN" altLang="zh-CN" sz="18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cxnSp>
        <p:nvCxnSpPr>
          <p:cNvPr id="11" name="直线连接符 16">
            <a:extLst>
              <a:ext uri="{FF2B5EF4-FFF2-40B4-BE49-F238E27FC236}">
                <a16:creationId xmlns:a16="http://schemas.microsoft.com/office/drawing/2014/main" id="{01FB0883-CF9F-5420-02A9-8B5E8819C4AB}"/>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659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F3354F-262C-8667-2A44-EEF7F33618CD}"/>
              </a:ext>
            </a:extLst>
          </p:cNvPr>
          <p:cNvGrpSpPr/>
          <p:nvPr/>
        </p:nvGrpSpPr>
        <p:grpSpPr>
          <a:xfrm>
            <a:off x="-11006" y="100488"/>
            <a:ext cx="2192024" cy="574851"/>
            <a:chOff x="-1" y="246156"/>
            <a:chExt cx="2192024" cy="574851"/>
          </a:xfrm>
        </p:grpSpPr>
        <p:sp>
          <p:nvSpPr>
            <p:cNvPr id="5" name="任意形状 7">
              <a:extLst>
                <a:ext uri="{FF2B5EF4-FFF2-40B4-BE49-F238E27FC236}">
                  <a16:creationId xmlns:a16="http://schemas.microsoft.com/office/drawing/2014/main" id="{FEDCAB2D-8C2C-AEFC-B1F4-AA11BE81FDAB}"/>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6" name="文本框 5">
              <a:extLst>
                <a:ext uri="{FF2B5EF4-FFF2-40B4-BE49-F238E27FC236}">
                  <a16:creationId xmlns:a16="http://schemas.microsoft.com/office/drawing/2014/main" id="{10B14D19-CEB3-70AA-524D-065B2E3ED3BD}"/>
                </a:ext>
              </a:extLst>
            </p:cNvPr>
            <p:cNvSpPr txBox="1"/>
            <p:nvPr/>
          </p:nvSpPr>
          <p:spPr>
            <a:xfrm>
              <a:off x="1019907" y="297787"/>
              <a:ext cx="117211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目   录</a:t>
              </a:r>
              <a:endParaRPr kumimoji="1" lang="zh-CN" altLang="en-US" sz="28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grpSp>
      <p:grpSp>
        <p:nvGrpSpPr>
          <p:cNvPr id="8" name="组合 7">
            <a:extLst>
              <a:ext uri="{FF2B5EF4-FFF2-40B4-BE49-F238E27FC236}">
                <a16:creationId xmlns:a16="http://schemas.microsoft.com/office/drawing/2014/main" id="{E162872F-6916-9D92-A5FC-4B7A3BB36690}"/>
              </a:ext>
            </a:extLst>
          </p:cNvPr>
          <p:cNvGrpSpPr/>
          <p:nvPr/>
        </p:nvGrpSpPr>
        <p:grpSpPr>
          <a:xfrm>
            <a:off x="532418" y="1232255"/>
            <a:ext cx="7045368" cy="584775"/>
            <a:chOff x="796539" y="1238585"/>
            <a:chExt cx="5691197" cy="584775"/>
          </a:xfrm>
        </p:grpSpPr>
        <p:sp>
          <p:nvSpPr>
            <p:cNvPr id="2" name="TextBox 20">
              <a:extLst>
                <a:ext uri="{FF2B5EF4-FFF2-40B4-BE49-F238E27FC236}">
                  <a16:creationId xmlns:a16="http://schemas.microsoft.com/office/drawing/2014/main" id="{94D4DB4D-88CA-3E66-A570-B90A8B12F957}"/>
                </a:ext>
              </a:extLst>
            </p:cNvPr>
            <p:cNvSpPr txBox="1"/>
            <p:nvPr/>
          </p:nvSpPr>
          <p:spPr>
            <a:xfrm>
              <a:off x="1636633" y="1238585"/>
              <a:ext cx="4851103"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永磁同步电机的结构与基本原理</a:t>
              </a:r>
            </a:p>
          </p:txBody>
        </p:sp>
        <p:sp>
          <p:nvSpPr>
            <p:cNvPr id="3" name="矩形 8">
              <a:extLst>
                <a:ext uri="{FF2B5EF4-FFF2-40B4-BE49-F238E27FC236}">
                  <a16:creationId xmlns:a16="http://schemas.microsoft.com/office/drawing/2014/main" id="{10287F48-3A43-D064-D10A-6AA24E0562D3}"/>
                </a:ext>
              </a:extLst>
            </p:cNvPr>
            <p:cNvSpPr/>
            <p:nvPr/>
          </p:nvSpPr>
          <p:spPr>
            <a:xfrm>
              <a:off x="796539" y="1246107"/>
              <a:ext cx="549454"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01</a:t>
              </a:r>
              <a:endPar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7" name="组合 6">
            <a:extLst>
              <a:ext uri="{FF2B5EF4-FFF2-40B4-BE49-F238E27FC236}">
                <a16:creationId xmlns:a16="http://schemas.microsoft.com/office/drawing/2014/main" id="{75CE28B4-0BEE-3006-07A6-361C810E7B97}"/>
              </a:ext>
            </a:extLst>
          </p:cNvPr>
          <p:cNvGrpSpPr/>
          <p:nvPr/>
        </p:nvGrpSpPr>
        <p:grpSpPr>
          <a:xfrm>
            <a:off x="532418" y="2262669"/>
            <a:ext cx="6418797" cy="584775"/>
            <a:chOff x="805977" y="2174807"/>
            <a:chExt cx="5691196" cy="584775"/>
          </a:xfrm>
        </p:grpSpPr>
        <p:sp>
          <p:nvSpPr>
            <p:cNvPr id="13" name="TextBox 19">
              <a:extLst>
                <a:ext uri="{FF2B5EF4-FFF2-40B4-BE49-F238E27FC236}">
                  <a16:creationId xmlns:a16="http://schemas.microsoft.com/office/drawing/2014/main" id="{BEFBCAE7-82B6-6690-6221-55FF57E3B289}"/>
                </a:ext>
              </a:extLst>
            </p:cNvPr>
            <p:cNvSpPr txBox="1"/>
            <p:nvPr/>
          </p:nvSpPr>
          <p:spPr>
            <a:xfrm>
              <a:off x="1646070" y="2174807"/>
              <a:ext cx="4851103" cy="584775"/>
            </a:xfrm>
            <a:prstGeom prst="rect">
              <a:avLst/>
            </a:prstGeom>
            <a:noFill/>
            <a:effectLst/>
          </p:spPr>
          <p:txBody>
            <a:bodyPr wrap="square" rtlCol="0">
              <a:spAutoFit/>
            </a:bodyPr>
            <a:lstStyle/>
            <a:p>
              <a:r>
                <a:rPr lang="zh-CN" altLang="en-US" sz="3200" b="1" dirty="0">
                  <a:latin typeface="Times New Roman" panose="02020603050405020304" pitchFamily="18" charset="0"/>
                  <a:ea typeface="微软雅黑" panose="020B0503020204020204" pitchFamily="34" charset="-122"/>
                </a:rPr>
                <a:t>永磁同步电机的矢量控制系统</a:t>
              </a:r>
            </a:p>
          </p:txBody>
        </p:sp>
        <p:sp>
          <p:nvSpPr>
            <p:cNvPr id="14" name="矩形 8">
              <a:extLst>
                <a:ext uri="{FF2B5EF4-FFF2-40B4-BE49-F238E27FC236}">
                  <a16:creationId xmlns:a16="http://schemas.microsoft.com/office/drawing/2014/main" id="{ABC3E616-183B-B37D-E2DC-4A779434B13F}"/>
                </a:ext>
              </a:extLst>
            </p:cNvPr>
            <p:cNvSpPr/>
            <p:nvPr/>
          </p:nvSpPr>
          <p:spPr>
            <a:xfrm>
              <a:off x="805977" y="2211151"/>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02</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grpSp>
        <p:nvGrpSpPr>
          <p:cNvPr id="9" name="组合 8">
            <a:extLst>
              <a:ext uri="{FF2B5EF4-FFF2-40B4-BE49-F238E27FC236}">
                <a16:creationId xmlns:a16="http://schemas.microsoft.com/office/drawing/2014/main" id="{887B546C-DF41-8EDC-65C3-BF958C8E7FA5}"/>
              </a:ext>
            </a:extLst>
          </p:cNvPr>
          <p:cNvGrpSpPr/>
          <p:nvPr/>
        </p:nvGrpSpPr>
        <p:grpSpPr>
          <a:xfrm>
            <a:off x="500476" y="3339152"/>
            <a:ext cx="5691198" cy="584775"/>
            <a:chOff x="824850" y="4113968"/>
            <a:chExt cx="5691198" cy="584775"/>
          </a:xfrm>
        </p:grpSpPr>
        <p:sp>
          <p:nvSpPr>
            <p:cNvPr id="17" name="TextBox 25">
              <a:extLst>
                <a:ext uri="{FF2B5EF4-FFF2-40B4-BE49-F238E27FC236}">
                  <a16:creationId xmlns:a16="http://schemas.microsoft.com/office/drawing/2014/main" id="{F529A49F-C8FD-75DE-252C-4A5771197A3E}"/>
                </a:ext>
              </a:extLst>
            </p:cNvPr>
            <p:cNvSpPr txBox="1"/>
            <p:nvPr/>
          </p:nvSpPr>
          <p:spPr>
            <a:xfrm>
              <a:off x="1664945" y="4113968"/>
              <a:ext cx="4851103" cy="584775"/>
            </a:xfrm>
            <a:prstGeom prst="rect">
              <a:avLst/>
            </a:prstGeom>
            <a:noFill/>
            <a:effectLst/>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sz="3200" b="1" dirty="0">
                  <a:solidFill>
                    <a:srgbClr val="0070C0"/>
                  </a:solidFill>
                  <a:latin typeface="Times New Roman" panose="02020603050405020304" pitchFamily="18" charset="0"/>
                  <a:ea typeface="微软雅黑" panose="020B0503020204020204" pitchFamily="34" charset="-122"/>
                </a:rPr>
                <a:t>永磁同步电机的弱磁控制</a:t>
              </a:r>
            </a:p>
          </p:txBody>
        </p:sp>
        <p:sp>
          <p:nvSpPr>
            <p:cNvPr id="18" name="矩形 8">
              <a:extLst>
                <a:ext uri="{FF2B5EF4-FFF2-40B4-BE49-F238E27FC236}">
                  <a16:creationId xmlns:a16="http://schemas.microsoft.com/office/drawing/2014/main" id="{9A8C4C9C-B7C3-0CA8-0772-1E6D97C4186C}"/>
                </a:ext>
              </a:extLst>
            </p:cNvPr>
            <p:cNvSpPr/>
            <p:nvPr/>
          </p:nvSpPr>
          <p:spPr>
            <a:xfrm>
              <a:off x="824850" y="4121490"/>
              <a:ext cx="712133"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03</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sp>
        <p:nvSpPr>
          <p:cNvPr id="24" name="矩形 23">
            <a:extLst>
              <a:ext uri="{FF2B5EF4-FFF2-40B4-BE49-F238E27FC236}">
                <a16:creationId xmlns:a16="http://schemas.microsoft.com/office/drawing/2014/main" id="{B136A953-D140-F8B4-1C2F-A9E90C7106EF}"/>
              </a:ext>
            </a:extLst>
          </p:cNvPr>
          <p:cNvSpPr/>
          <p:nvPr/>
        </p:nvSpPr>
        <p:spPr>
          <a:xfrm>
            <a:off x="8095602" y="-3392"/>
            <a:ext cx="1368612" cy="6857999"/>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26" name="矩形 25">
            <a:extLst>
              <a:ext uri="{FF2B5EF4-FFF2-40B4-BE49-F238E27FC236}">
                <a16:creationId xmlns:a16="http://schemas.microsoft.com/office/drawing/2014/main" id="{CE5BDC6C-8153-2F56-7B3A-61BB7CEA7B61}"/>
              </a:ext>
            </a:extLst>
          </p:cNvPr>
          <p:cNvSpPr/>
          <p:nvPr/>
        </p:nvSpPr>
        <p:spPr>
          <a:xfrm>
            <a:off x="9454777" y="0"/>
            <a:ext cx="1368612" cy="68579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srgbClr val="70AD47">
                  <a:lumMod val="60000"/>
                  <a:lumOff val="40000"/>
                </a:srgbClr>
              </a:solidFill>
              <a:effectLst/>
              <a:uLnTx/>
              <a:uFillTx/>
              <a:latin typeface="Times New Roman" panose="02020603050405020304" pitchFamily="18" charset="0"/>
              <a:ea typeface="微软雅黑" panose="020B0503020204020204" pitchFamily="34" charset="-122"/>
              <a:cs typeface="+mn-cs"/>
            </a:endParaRPr>
          </a:p>
        </p:txBody>
      </p:sp>
      <p:sp>
        <p:nvSpPr>
          <p:cNvPr id="27" name="矩形 26">
            <a:extLst>
              <a:ext uri="{FF2B5EF4-FFF2-40B4-BE49-F238E27FC236}">
                <a16:creationId xmlns:a16="http://schemas.microsoft.com/office/drawing/2014/main" id="{701761CD-F526-6078-5D8F-FC1774F4308A}"/>
              </a:ext>
            </a:extLst>
          </p:cNvPr>
          <p:cNvSpPr/>
          <p:nvPr/>
        </p:nvSpPr>
        <p:spPr>
          <a:xfrm>
            <a:off x="10823388" y="0"/>
            <a:ext cx="1368612" cy="6857999"/>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28" name="矩形 27">
            <a:extLst>
              <a:ext uri="{FF2B5EF4-FFF2-40B4-BE49-F238E27FC236}">
                <a16:creationId xmlns:a16="http://schemas.microsoft.com/office/drawing/2014/main" id="{C25E48F5-A609-5810-4764-7C3866EE1D1B}"/>
              </a:ext>
            </a:extLst>
          </p:cNvPr>
          <p:cNvSpPr/>
          <p:nvPr/>
        </p:nvSpPr>
        <p:spPr>
          <a:xfrm>
            <a:off x="8095602" y="2548350"/>
            <a:ext cx="4096397"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rPr>
              <a:t>CONTENT</a:t>
            </a:r>
            <a:endParaRPr kumimoji="0" lang="zh-CN"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pic>
        <p:nvPicPr>
          <p:cNvPr id="29" name="图片 28" descr="封面-灰色">
            <a:extLst>
              <a:ext uri="{FF2B5EF4-FFF2-40B4-BE49-F238E27FC236}">
                <a16:creationId xmlns:a16="http://schemas.microsoft.com/office/drawing/2014/main" id="{7AFB184D-B7C8-46D8-354D-FD165AB17E8C}"/>
              </a:ext>
            </a:extLst>
          </p:cNvPr>
          <p:cNvPicPr>
            <a:picLocks noChangeAspect="1"/>
          </p:cNvPicPr>
          <p:nvPr/>
        </p:nvPicPr>
        <p:blipFill>
          <a:blip r:embed="rId2"/>
          <a:srcRect l="2923" t="60202"/>
          <a:stretch>
            <a:fillRect/>
          </a:stretch>
        </p:blipFill>
        <p:spPr>
          <a:xfrm>
            <a:off x="-11006" y="4757421"/>
            <a:ext cx="12203007" cy="2100580"/>
          </a:xfrm>
          <a:prstGeom prst="rect">
            <a:avLst/>
          </a:prstGeom>
        </p:spPr>
      </p:pic>
      <p:grpSp>
        <p:nvGrpSpPr>
          <p:cNvPr id="11" name="组合 8">
            <a:extLst>
              <a:ext uri="{FF2B5EF4-FFF2-40B4-BE49-F238E27FC236}">
                <a16:creationId xmlns:a16="http://schemas.microsoft.com/office/drawing/2014/main" id="{193A1696-43F0-28B7-E6A3-CD7AA2C73AC1}"/>
              </a:ext>
            </a:extLst>
          </p:cNvPr>
          <p:cNvGrpSpPr/>
          <p:nvPr/>
        </p:nvGrpSpPr>
        <p:grpSpPr>
          <a:xfrm>
            <a:off x="500479" y="4232927"/>
            <a:ext cx="9088779" cy="584775"/>
            <a:chOff x="824852" y="4076856"/>
            <a:chExt cx="5360865" cy="584775"/>
          </a:xfrm>
        </p:grpSpPr>
        <p:sp>
          <p:nvSpPr>
            <p:cNvPr id="12" name="TextBox 25">
              <a:extLst>
                <a:ext uri="{FF2B5EF4-FFF2-40B4-BE49-F238E27FC236}">
                  <a16:creationId xmlns:a16="http://schemas.microsoft.com/office/drawing/2014/main" id="{2D022579-6EC5-9D98-65D0-2C3385EBB4BF}"/>
                </a:ext>
              </a:extLst>
            </p:cNvPr>
            <p:cNvSpPr txBox="1"/>
            <p:nvPr/>
          </p:nvSpPr>
          <p:spPr>
            <a:xfrm>
              <a:off x="1334614" y="4076856"/>
              <a:ext cx="4851103"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永磁同步电机矢量控制系统</a:t>
              </a: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MATLAB </a:t>
              </a: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仿真</a:t>
              </a:r>
            </a:p>
          </p:txBody>
        </p:sp>
        <p:sp>
          <p:nvSpPr>
            <p:cNvPr id="15" name="矩形 8">
              <a:extLst>
                <a:ext uri="{FF2B5EF4-FFF2-40B4-BE49-F238E27FC236}">
                  <a16:creationId xmlns:a16="http://schemas.microsoft.com/office/drawing/2014/main" id="{16FBD53F-9983-8092-12FA-8A99EB882D5D}"/>
                </a:ext>
              </a:extLst>
            </p:cNvPr>
            <p:cNvSpPr/>
            <p:nvPr/>
          </p:nvSpPr>
          <p:spPr>
            <a:xfrm>
              <a:off x="824852" y="4121490"/>
              <a:ext cx="420039"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04</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spTree>
    <p:extLst>
      <p:ext uri="{BB962C8B-B14F-4D97-AF65-F5344CB8AC3E}">
        <p14:creationId xmlns:p14="http://schemas.microsoft.com/office/powerpoint/2010/main" val="68979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弱磁控制基本原理</a:t>
            </a:r>
          </a:p>
        </p:txBody>
      </p:sp>
      <p:sp>
        <p:nvSpPr>
          <p:cNvPr id="22" name="TextBox 8">
            <a:extLst>
              <a:ext uri="{FF2B5EF4-FFF2-40B4-BE49-F238E27FC236}">
                <a16:creationId xmlns:a16="http://schemas.microsoft.com/office/drawing/2014/main" id="{04701EC7-4D7A-99EA-A0BD-8B10D49B76F8}"/>
              </a:ext>
            </a:extLst>
          </p:cNvPr>
          <p:cNvSpPr txBox="1"/>
          <p:nvPr/>
        </p:nvSpPr>
        <p:spPr>
          <a:xfrm flipH="1">
            <a:off x="2376066" y="2144347"/>
            <a:ext cx="1420730" cy="461665"/>
          </a:xfrm>
          <a:prstGeom prst="rect">
            <a:avLst/>
          </a:prstGeom>
          <a:noFill/>
        </p:spPr>
        <p:txBody>
          <a:bodyPr wrap="square" rtlCol="0">
            <a:spAutoFit/>
          </a:bodyPr>
          <a:lstStyle/>
          <a:p>
            <a:pPr fontAlgn="base">
              <a:spcBef>
                <a:spcPct val="0"/>
              </a:spcBef>
              <a:spcAft>
                <a:spcPct val="0"/>
              </a:spcAft>
            </a:pPr>
            <a:r>
              <a:rPr kumimoji="1" lang="zh-CN" altLang="en-US" sz="2400" b="1" i="1" dirty="0">
                <a:solidFill>
                  <a:srgbClr val="000000"/>
                </a:solidFill>
                <a:latin typeface="Times New Roman" panose="02020603050405020304" pitchFamily="18" charset="0"/>
                <a:ea typeface="宋体" panose="02010600030101010101" pitchFamily="2" charset="-122"/>
              </a:rPr>
              <a:t>定子电压</a:t>
            </a:r>
          </a:p>
        </p:txBody>
      </p:sp>
      <mc:AlternateContent xmlns:mc="http://schemas.openxmlformats.org/markup-compatibility/2006" xmlns:a14="http://schemas.microsoft.com/office/drawing/2010/main">
        <mc:Choice Requires="a14">
          <p:sp>
            <p:nvSpPr>
              <p:cNvPr id="23" name="TextBox 9">
                <a:extLst>
                  <a:ext uri="{FF2B5EF4-FFF2-40B4-BE49-F238E27FC236}">
                    <a16:creationId xmlns:a16="http://schemas.microsoft.com/office/drawing/2014/main" id="{77D06226-4909-0465-E608-35E7563EDD0B}"/>
                  </a:ext>
                </a:extLst>
              </p:cNvPr>
              <p:cNvSpPr txBox="1"/>
              <p:nvPr/>
            </p:nvSpPr>
            <p:spPr>
              <a:xfrm>
                <a:off x="4032250" y="1925897"/>
                <a:ext cx="4365169" cy="751552"/>
              </a:xfrm>
              <a:prstGeom prst="rect">
                <a:avLst/>
              </a:prstGeom>
              <a:noFill/>
            </p:spPr>
            <p:txBody>
              <a:bodyPr wrap="square" lIns="0" tIns="0" rIns="0" bIns="0"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zh-CN" sz="2400" b="1" i="1">
                          <a:solidFill>
                            <a:srgbClr val="000000"/>
                          </a:solidFill>
                          <a:latin typeface="Cambria Math" panose="02040503050406030204" pitchFamily="18" charset="0"/>
                        </a:rPr>
                        <m:t>𝒖</m:t>
                      </m:r>
                      <m:r>
                        <a:rPr kumimoji="1" lang="en-US" altLang="zh-CN" sz="2400" b="1" i="1">
                          <a:solidFill>
                            <a:srgbClr val="000000"/>
                          </a:solidFill>
                          <a:latin typeface="Cambria Math" panose="02040503050406030204" pitchFamily="18" charset="0"/>
                        </a:rPr>
                        <m:t>=</m:t>
                      </m:r>
                      <m:r>
                        <a:rPr kumimoji="1" lang="zh-CN" altLang="en-US" sz="2400" b="1" i="1">
                          <a:solidFill>
                            <a:srgbClr val="000000"/>
                          </a:solidFill>
                          <a:latin typeface="Cambria Math" panose="02040503050406030204" pitchFamily="18" charset="0"/>
                        </a:rPr>
                        <m:t>𝝎</m:t>
                      </m:r>
                      <m:rad>
                        <m:radPr>
                          <m:degHide m:val="on"/>
                          <m:ctrlPr>
                            <a:rPr kumimoji="1" lang="zh-CN" altLang="en-US" sz="2400" b="1" i="1">
                              <a:solidFill>
                                <a:srgbClr val="000000"/>
                              </a:solidFill>
                              <a:latin typeface="Cambria Math" panose="02040503050406030204" pitchFamily="18" charset="0"/>
                            </a:rPr>
                          </m:ctrlPr>
                        </m:radPr>
                        <m:deg/>
                        <m:e>
                          <m:sSup>
                            <m:sSupPr>
                              <m:ctrlPr>
                                <a:rPr kumimoji="1" lang="en-US" altLang="zh-CN" sz="2400" b="1" i="1">
                                  <a:solidFill>
                                    <a:srgbClr val="000000"/>
                                  </a:solidFill>
                                  <a:latin typeface="Cambria Math" panose="02040503050406030204" pitchFamily="18" charset="0"/>
                                </a:rPr>
                              </m:ctrlPr>
                            </m:sSupPr>
                            <m:e>
                              <m:d>
                                <m:dPr>
                                  <m:ctrlPr>
                                    <a:rPr kumimoji="1" lang="en-US" altLang="zh-CN" sz="2400" b="1" i="1">
                                      <a:solidFill>
                                        <a:srgbClr val="000000"/>
                                      </a:solidFill>
                                      <a:latin typeface="Cambria Math" panose="02040503050406030204" pitchFamily="18" charset="0"/>
                                    </a:rPr>
                                  </m:ctrlPr>
                                </m:dPr>
                                <m:e>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𝒒</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𝒒</m:t>
                                      </m:r>
                                    </m:sub>
                                  </m:sSub>
                                </m:e>
                              </m:d>
                            </m:e>
                            <m:sup>
                              <m:r>
                                <a:rPr kumimoji="1" lang="en-US" altLang="zh-CN" sz="2400" b="1" i="1">
                                  <a:solidFill>
                                    <a:srgbClr val="000000"/>
                                  </a:solidFill>
                                  <a:latin typeface="Cambria Math" panose="02040503050406030204" pitchFamily="18" charset="0"/>
                                </a:rPr>
                                <m:t>𝟐</m:t>
                              </m:r>
                            </m:sup>
                          </m:sSup>
                          <m:r>
                            <a:rPr kumimoji="1" lang="en-US" altLang="zh-CN" sz="2400" b="1" i="1">
                              <a:solidFill>
                                <a:srgbClr val="000000"/>
                              </a:solidFill>
                              <a:latin typeface="Cambria Math" panose="02040503050406030204" pitchFamily="18" charset="0"/>
                            </a:rPr>
                            <m:t>+</m:t>
                          </m:r>
                          <m:sSup>
                            <m:sSupPr>
                              <m:ctrlPr>
                                <a:rPr kumimoji="1" lang="en-US" altLang="zh-CN" sz="2400" b="1" i="1">
                                  <a:solidFill>
                                    <a:srgbClr val="000000"/>
                                  </a:solidFill>
                                  <a:latin typeface="Cambria Math" panose="02040503050406030204" pitchFamily="18" charset="0"/>
                                </a:rPr>
                              </m:ctrlPr>
                            </m:sSupPr>
                            <m:e>
                              <m:d>
                                <m:dPr>
                                  <m:ctrlPr>
                                    <a:rPr kumimoji="1" lang="en-US" altLang="zh-CN" sz="2400" b="1" i="1">
                                      <a:solidFill>
                                        <a:srgbClr val="000000"/>
                                      </a:solidFill>
                                      <a:latin typeface="Cambria Math" panose="02040503050406030204" pitchFamily="18" charset="0"/>
                                    </a:rPr>
                                  </m:ctrlPr>
                                </m:dPr>
                                <m:e>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𝑳</m:t>
                                      </m:r>
                                    </m:e>
                                    <m:sub>
                                      <m:r>
                                        <a:rPr kumimoji="1" lang="en-US" altLang="zh-CN" sz="2400" b="1" i="1">
                                          <a:solidFill>
                                            <a:srgbClr val="000000"/>
                                          </a:solidFill>
                                          <a:latin typeface="Cambria Math" panose="02040503050406030204" pitchFamily="18" charset="0"/>
                                        </a:rPr>
                                        <m:t>𝒅</m:t>
                                      </m:r>
                                    </m:sub>
                                  </m:sSub>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𝒊</m:t>
                                      </m:r>
                                    </m:e>
                                    <m:sub>
                                      <m:r>
                                        <a:rPr kumimoji="1" lang="en-US" altLang="zh-CN" sz="2400" b="1" i="1">
                                          <a:solidFill>
                                            <a:srgbClr val="000000"/>
                                          </a:solidFill>
                                          <a:latin typeface="Cambria Math" panose="02040503050406030204" pitchFamily="18" charset="0"/>
                                        </a:rPr>
                                        <m:t>𝒅</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zh-CN" altLang="en-US" sz="2400" b="1" i="1">
                                          <a:solidFill>
                                            <a:srgbClr val="000000"/>
                                          </a:solidFill>
                                          <a:latin typeface="Cambria Math" panose="02040503050406030204" pitchFamily="18" charset="0"/>
                                        </a:rPr>
                                        <m:t>𝝍</m:t>
                                      </m:r>
                                    </m:e>
                                    <m:sub>
                                      <m:r>
                                        <a:rPr kumimoji="1" lang="en-US" altLang="zh-CN" sz="2400" b="1" i="1">
                                          <a:solidFill>
                                            <a:srgbClr val="000000"/>
                                          </a:solidFill>
                                          <a:latin typeface="Cambria Math" panose="02040503050406030204" pitchFamily="18" charset="0"/>
                                        </a:rPr>
                                        <m:t>𝒇</m:t>
                                      </m:r>
                                    </m:sub>
                                  </m:sSub>
                                </m:e>
                              </m:d>
                            </m:e>
                            <m:sup>
                              <m:r>
                                <a:rPr kumimoji="1" lang="en-US" altLang="zh-CN" sz="2400" b="1" i="1">
                                  <a:solidFill>
                                    <a:srgbClr val="000000"/>
                                  </a:solidFill>
                                  <a:latin typeface="Cambria Math" panose="02040503050406030204" pitchFamily="18" charset="0"/>
                                </a:rPr>
                                <m:t>𝟐</m:t>
                              </m:r>
                            </m:sup>
                          </m:sSup>
                        </m:e>
                      </m:rad>
                    </m:oMath>
                  </m:oMathPara>
                </a14:m>
                <a:endParaRPr kumimoji="1" lang="zh-CN" altLang="en-US" sz="2400" b="1" i="1" dirty="0">
                  <a:solidFill>
                    <a:srgbClr val="000000"/>
                  </a:solidFill>
                  <a:latin typeface="Times New Roman" panose="02020603050405020304" pitchFamily="18" charset="0"/>
                  <a:ea typeface="宋体" panose="02010600030101010101" pitchFamily="2" charset="-122"/>
                </a:endParaRPr>
              </a:p>
            </p:txBody>
          </p:sp>
        </mc:Choice>
        <mc:Fallback xmlns="">
          <p:sp>
            <p:nvSpPr>
              <p:cNvPr id="23" name="TextBox 9">
                <a:extLst>
                  <a:ext uri="{FF2B5EF4-FFF2-40B4-BE49-F238E27FC236}">
                    <a16:creationId xmlns:a16="http://schemas.microsoft.com/office/drawing/2014/main" id="{77D06226-4909-0465-E608-35E7563EDD0B}"/>
                  </a:ext>
                </a:extLst>
              </p:cNvPr>
              <p:cNvSpPr txBox="1">
                <a:spLocks noRot="1" noChangeAspect="1" noMove="1" noResize="1" noEditPoints="1" noAdjustHandles="1" noChangeArrowheads="1" noChangeShapeType="1" noTextEdit="1"/>
              </p:cNvSpPr>
              <p:nvPr/>
            </p:nvSpPr>
            <p:spPr>
              <a:xfrm>
                <a:off x="4032250" y="1925897"/>
                <a:ext cx="4365169" cy="7515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Rectangle 12">
                <a:extLst>
                  <a:ext uri="{FF2B5EF4-FFF2-40B4-BE49-F238E27FC236}">
                    <a16:creationId xmlns:a16="http://schemas.microsoft.com/office/drawing/2014/main" id="{E8B17842-A252-ABA0-D51B-A344CCDB1BCE}"/>
                  </a:ext>
                </a:extLst>
              </p:cNvPr>
              <p:cNvSpPr/>
              <p:nvPr/>
            </p:nvSpPr>
            <p:spPr>
              <a:xfrm>
                <a:off x="1365824" y="3110012"/>
                <a:ext cx="9822875" cy="1266757"/>
              </a:xfrm>
              <a:prstGeom prst="rect">
                <a:avLst/>
              </a:prstGeom>
            </p:spPr>
            <p:txBody>
              <a:bodyPr wrap="square">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当逆变器输出电压达到极限值</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𝒖</m:t>
                        </m:r>
                      </m:e>
                      <m:sub>
                        <m:r>
                          <a:rPr kumimoji="1" lang="en-US" altLang="zh-CN" sz="2400" b="1" i="1">
                            <a:solidFill>
                              <a:srgbClr val="000000"/>
                            </a:solidFill>
                            <a:latin typeface="Cambria Math" panose="02040503050406030204" pitchFamily="18" charset="0"/>
                          </a:rPr>
                          <m:t>𝒍𝒊𝒎</m:t>
                        </m:r>
                      </m:sub>
                    </m:sSub>
                    <m:r>
                      <a:rPr kumimoji="1" lang="en-US" altLang="zh-CN" sz="2400" b="1" i="1">
                        <a:solidFill>
                          <a:srgbClr val="000000"/>
                        </a:solidFill>
                        <a:latin typeface="Cambria Math" panose="02040503050406030204" pitchFamily="18" charset="0"/>
                      </a:rPr>
                      <m:t>=</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𝑢</m:t>
                        </m:r>
                      </m:e>
                      <m:sub>
                        <m:r>
                          <a:rPr kumimoji="1" lang="en-US" altLang="zh-CN" sz="2400" b="1" i="1">
                            <a:solidFill>
                              <a:srgbClr val="000000"/>
                            </a:solidFill>
                            <a:latin typeface="Cambria Math" panose="02040503050406030204" pitchFamily="18" charset="0"/>
                          </a:rPr>
                          <m:t>𝑵</m:t>
                        </m:r>
                      </m:sub>
                    </m:sSub>
                  </m:oMath>
                </a14:m>
                <a:r>
                  <a:rPr kumimoji="1" lang="en-US" altLang="zh-CN" sz="2400" b="1" dirty="0">
                    <a:solidFill>
                      <a:srgbClr val="000000"/>
                    </a:solidFill>
                    <a:latin typeface="Times New Roman" panose="02020603050405020304" pitchFamily="18" charset="0"/>
                    <a:ea typeface="宋体" panose="02010600030101010101" pitchFamily="2" charset="-122"/>
                  </a:rPr>
                  <a:t>,</a:t>
                </a:r>
                <a:r>
                  <a:rPr kumimoji="1" lang="zh-CN" altLang="en-US" sz="2400" b="1" dirty="0">
                    <a:solidFill>
                      <a:srgbClr val="000000"/>
                    </a:solidFill>
                    <a:latin typeface="Times New Roman" panose="02020603050405020304" pitchFamily="18" charset="0"/>
                    <a:ea typeface="宋体" panose="02010600030101010101" pitchFamily="2" charset="-122"/>
                  </a:rPr>
                  <a:t>欲使转速升高，只有调节</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𝑖</m:t>
                        </m:r>
                      </m:e>
                      <m:sub>
                        <m:r>
                          <a:rPr kumimoji="1" lang="en-US" altLang="zh-CN" sz="2400" b="1" i="1">
                            <a:solidFill>
                              <a:srgbClr val="000000"/>
                            </a:solidFill>
                            <a:latin typeface="Cambria Math" panose="02040503050406030204" pitchFamily="18" charset="0"/>
                          </a:rPr>
                          <m:t>𝑑</m:t>
                        </m:r>
                      </m:sub>
                    </m:sSub>
                    <m:r>
                      <a:rPr kumimoji="1" lang="zh-CN" altLang="en-US" sz="2400" b="1" i="1">
                        <a:solidFill>
                          <a:srgbClr val="000000"/>
                        </a:solidFill>
                        <a:latin typeface="Cambria Math" panose="02040503050406030204" pitchFamily="18" charset="0"/>
                      </a:rPr>
                      <m:t>或</m:t>
                    </m:r>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𝑖</m:t>
                        </m:r>
                      </m:e>
                      <m:sub>
                        <m:r>
                          <a:rPr kumimoji="1" lang="en-US" altLang="zh-CN" sz="2400" b="1" i="1">
                            <a:solidFill>
                              <a:srgbClr val="000000"/>
                            </a:solidFill>
                            <a:latin typeface="Cambria Math" panose="02040503050406030204" pitchFamily="18" charset="0"/>
                          </a:rPr>
                          <m:t>𝒒</m:t>
                        </m:r>
                      </m:sub>
                    </m:sSub>
                  </m:oMath>
                </a14:m>
                <a:endParaRPr kumimoji="1" lang="en-US" altLang="zh-CN" sz="2400" b="1" dirty="0">
                  <a:solidFill>
                    <a:srgbClr val="000000"/>
                  </a:solidFill>
                  <a:latin typeface="Times New Roman" panose="02020603050405020304" pitchFamily="18" charset="0"/>
                  <a:ea typeface="宋体" panose="02010600030101010101" pitchFamily="2" charset="-122"/>
                </a:endParaRPr>
              </a:p>
              <a:p>
                <a:pPr fontAlgn="base">
                  <a:spcBef>
                    <a:spcPct val="0"/>
                  </a:spcBef>
                  <a:spcAft>
                    <a:spcPct val="0"/>
                  </a:spcAft>
                </a:pPr>
                <a:endParaRPr kumimoji="1" lang="en-US" altLang="zh-CN" sz="2400" b="1" dirty="0">
                  <a:solidFill>
                    <a:srgbClr val="000000"/>
                  </a:solidFill>
                  <a:latin typeface="Times New Roman" panose="02020603050405020304" pitchFamily="18" charset="0"/>
                  <a:ea typeface="宋体" panose="02010600030101010101" pitchFamily="2" charset="-122"/>
                </a:endParaRPr>
              </a:p>
              <a:p>
                <a:pPr fontAlgn="base">
                  <a:spcBef>
                    <a:spcPct val="0"/>
                  </a:spcBef>
                  <a:spcAft>
                    <a:spcPct val="0"/>
                  </a:spcAft>
                </a:pPr>
                <a:r>
                  <a:rPr kumimoji="1" lang="zh-CN" altLang="en-US" sz="2400" b="1" dirty="0">
                    <a:solidFill>
                      <a:srgbClr val="000000"/>
                    </a:solidFill>
                    <a:latin typeface="Times New Roman" panose="02020603050405020304" pitchFamily="18" charset="0"/>
                    <a:ea typeface="宋体" panose="02010600030101010101" pitchFamily="2" charset="-122"/>
                  </a:rPr>
                  <a:t>当调节</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𝑖</m:t>
                        </m:r>
                      </m:e>
                      <m:sub>
                        <m:r>
                          <a:rPr kumimoji="1" lang="en-US" altLang="zh-CN" sz="2400" b="1" i="1">
                            <a:solidFill>
                              <a:srgbClr val="000000"/>
                            </a:solidFill>
                            <a:latin typeface="Cambria Math" panose="02040503050406030204" pitchFamily="18" charset="0"/>
                          </a:rPr>
                          <m:t>𝑑</m:t>
                        </m:r>
                      </m:sub>
                    </m:sSub>
                  </m:oMath>
                </a14:m>
                <a:r>
                  <a:rPr kumimoji="1" lang="zh-CN" altLang="en-US" sz="2400" b="1" dirty="0">
                    <a:solidFill>
                      <a:srgbClr val="000000"/>
                    </a:solidFill>
                    <a:latin typeface="Times New Roman" panose="02020603050405020304" pitchFamily="18" charset="0"/>
                    <a:ea typeface="宋体" panose="02010600030101010101" pitchFamily="2" charset="-122"/>
                  </a:rPr>
                  <a:t>时，若电流受电流极限值的影响，</a:t>
                </a:r>
                <a:r>
                  <a:rPr kumimoji="1" lang="en-US" altLang="zh-CN" sz="2400" b="1" i="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sSub>
                      <m:sSubPr>
                        <m:ctrlPr>
                          <a:rPr kumimoji="1" lang="en-US" altLang="zh-CN" sz="2400" b="1" i="1">
                            <a:solidFill>
                              <a:srgbClr val="000000"/>
                            </a:solidFill>
                            <a:latin typeface="Cambria Math" panose="02040503050406030204" pitchFamily="18" charset="0"/>
                          </a:rPr>
                        </m:ctrlPr>
                      </m:sSubPr>
                      <m:e>
                        <m:r>
                          <a:rPr kumimoji="1" lang="en-US" altLang="zh-CN" sz="2400" b="1" i="1">
                            <a:solidFill>
                              <a:srgbClr val="000000"/>
                            </a:solidFill>
                            <a:latin typeface="Cambria Math" panose="02040503050406030204" pitchFamily="18" charset="0"/>
                          </a:rPr>
                          <m:t>𝑖</m:t>
                        </m:r>
                      </m:e>
                      <m:sub>
                        <m:r>
                          <a:rPr kumimoji="1" lang="en-US" altLang="zh-CN" sz="2400" b="1" i="1">
                            <a:solidFill>
                              <a:srgbClr val="000000"/>
                            </a:solidFill>
                            <a:latin typeface="Cambria Math" panose="02040503050406030204" pitchFamily="18" charset="0"/>
                          </a:rPr>
                          <m:t>𝒒</m:t>
                        </m:r>
                      </m:sub>
                    </m:sSub>
                  </m:oMath>
                </a14:m>
                <a:r>
                  <a:rPr kumimoji="1" lang="zh-CN" altLang="en-US" sz="2400" b="1" dirty="0">
                    <a:solidFill>
                      <a:srgbClr val="000000"/>
                    </a:solidFill>
                    <a:latin typeface="Times New Roman" panose="02020603050405020304" pitchFamily="18" charset="0"/>
                    <a:ea typeface="宋体" panose="02010600030101010101" pitchFamily="2" charset="-122"/>
                  </a:rPr>
                  <a:t>必须相应地减小。</a:t>
                </a:r>
                <a:endParaRPr kumimoji="1" lang="en-US" altLang="zh-CN" sz="2400" b="1" dirty="0">
                  <a:solidFill>
                    <a:srgbClr val="000000"/>
                  </a:solidFill>
                  <a:latin typeface="Times New Roman" panose="02020603050405020304" pitchFamily="18" charset="0"/>
                  <a:ea typeface="宋体" panose="02010600030101010101" pitchFamily="2" charset="-122"/>
                </a:endParaRPr>
              </a:p>
            </p:txBody>
          </p:sp>
        </mc:Choice>
        <mc:Fallback xmlns="">
          <p:sp>
            <p:nvSpPr>
              <p:cNvPr id="24" name="Rectangle 12">
                <a:extLst>
                  <a:ext uri="{FF2B5EF4-FFF2-40B4-BE49-F238E27FC236}">
                    <a16:creationId xmlns:a16="http://schemas.microsoft.com/office/drawing/2014/main" id="{E8B17842-A252-ABA0-D51B-A344CCDB1BCE}"/>
                  </a:ext>
                </a:extLst>
              </p:cNvPr>
              <p:cNvSpPr>
                <a:spLocks noRot="1" noChangeAspect="1" noMove="1" noResize="1" noEditPoints="1" noAdjustHandles="1" noChangeArrowheads="1" noChangeShapeType="1" noTextEdit="1"/>
              </p:cNvSpPr>
              <p:nvPr/>
            </p:nvSpPr>
            <p:spPr>
              <a:xfrm>
                <a:off x="1365824" y="3110012"/>
                <a:ext cx="9822875" cy="1266757"/>
              </a:xfrm>
              <a:prstGeom prst="rect">
                <a:avLst/>
              </a:prstGeom>
              <a:blipFill>
                <a:blip r:embed="rId5"/>
                <a:stretch>
                  <a:fillRect l="-931" t="-5288"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Rectangle 13">
                <a:extLst>
                  <a:ext uri="{FF2B5EF4-FFF2-40B4-BE49-F238E27FC236}">
                    <a16:creationId xmlns:a16="http://schemas.microsoft.com/office/drawing/2014/main" id="{25DA97BE-9E41-D1CE-11E0-DDFA0ACA55F6}"/>
                  </a:ext>
                </a:extLst>
              </p:cNvPr>
              <p:cNvSpPr/>
              <p:nvPr/>
            </p:nvSpPr>
            <p:spPr>
              <a:xfrm>
                <a:off x="2672900" y="5112172"/>
                <a:ext cx="6773175" cy="523220"/>
              </a:xfrm>
              <a:prstGeom prst="rect">
                <a:avLst/>
              </a:prstGeom>
            </p:spPr>
            <p:txBody>
              <a:bodyPr wrap="square">
                <a:spAutoFit/>
              </a:bodyPr>
              <a:lstStyle/>
              <a:p>
                <a:pPr algn="ctr" fontAlgn="base">
                  <a:spcBef>
                    <a:spcPct val="0"/>
                  </a:spcBef>
                  <a:spcAft>
                    <a:spcPct val="0"/>
                  </a:spcAft>
                </a:pPr>
                <a:r>
                  <a:rPr kumimoji="1" lang="zh-CN" altLang="en-US" sz="2800" b="1" dirty="0">
                    <a:solidFill>
                      <a:srgbClr val="FF0000"/>
                    </a:solidFill>
                    <a:latin typeface="Times New Roman" panose="02020603050405020304" pitchFamily="18" charset="0"/>
                    <a:ea typeface="宋体" panose="02010600030101010101" pitchFamily="2" charset="-122"/>
                  </a:rPr>
                  <a:t>通过增加去磁电流</a:t>
                </a:r>
                <a14:m>
                  <m:oMath xmlns:m="http://schemas.openxmlformats.org/officeDocument/2006/math">
                    <m:sSub>
                      <m:sSubPr>
                        <m:ctrlPr>
                          <a:rPr kumimoji="1" lang="en-US" altLang="zh-CN" sz="2800" b="1" i="1">
                            <a:solidFill>
                              <a:srgbClr val="FF0000"/>
                            </a:solidFill>
                            <a:latin typeface="Cambria Math" panose="02040503050406030204" pitchFamily="18" charset="0"/>
                          </a:rPr>
                        </m:ctrlPr>
                      </m:sSubPr>
                      <m:e>
                        <m:r>
                          <a:rPr kumimoji="1" lang="en-US" altLang="zh-CN" sz="2800" b="1" i="1">
                            <a:solidFill>
                              <a:srgbClr val="FF0000"/>
                            </a:solidFill>
                            <a:latin typeface="Cambria Math" panose="02040503050406030204" pitchFamily="18" charset="0"/>
                          </a:rPr>
                          <m:t>𝒊</m:t>
                        </m:r>
                      </m:e>
                      <m:sub>
                        <m:r>
                          <a:rPr kumimoji="1" lang="en-US" altLang="zh-CN" sz="2800" b="1" i="1">
                            <a:solidFill>
                              <a:srgbClr val="FF0000"/>
                            </a:solidFill>
                            <a:latin typeface="Cambria Math" panose="02040503050406030204" pitchFamily="18" charset="0"/>
                          </a:rPr>
                          <m:t>𝒅</m:t>
                        </m:r>
                      </m:sub>
                    </m:sSub>
                  </m:oMath>
                </a14:m>
                <a:r>
                  <a:rPr kumimoji="1" lang="zh-CN" altLang="en-US" sz="2800" b="1" dirty="0">
                    <a:solidFill>
                      <a:srgbClr val="FF0000"/>
                    </a:solidFill>
                    <a:latin typeface="Times New Roman" panose="02020603050405020304" pitchFamily="18" charset="0"/>
                    <a:ea typeface="宋体" panose="02010600030101010101" pitchFamily="2" charset="-122"/>
                  </a:rPr>
                  <a:t>来实现弱磁扩速控制。</a:t>
                </a:r>
              </a:p>
            </p:txBody>
          </p:sp>
        </mc:Choice>
        <mc:Fallback xmlns="">
          <p:sp>
            <p:nvSpPr>
              <p:cNvPr id="25" name="Rectangle 13">
                <a:extLst>
                  <a:ext uri="{FF2B5EF4-FFF2-40B4-BE49-F238E27FC236}">
                    <a16:creationId xmlns:a16="http://schemas.microsoft.com/office/drawing/2014/main" id="{25DA97BE-9E41-D1CE-11E0-DDFA0ACA55F6}"/>
                  </a:ext>
                </a:extLst>
              </p:cNvPr>
              <p:cNvSpPr>
                <a:spLocks noRot="1" noChangeAspect="1" noMove="1" noResize="1" noEditPoints="1" noAdjustHandles="1" noChangeArrowheads="1" noChangeShapeType="1" noTextEdit="1"/>
              </p:cNvSpPr>
              <p:nvPr/>
            </p:nvSpPr>
            <p:spPr>
              <a:xfrm>
                <a:off x="2672900" y="5112172"/>
                <a:ext cx="6773175" cy="523220"/>
              </a:xfrm>
              <a:prstGeom prst="rect">
                <a:avLst/>
              </a:prstGeom>
              <a:blipFill>
                <a:blip r:embed="rId6"/>
                <a:stretch>
                  <a:fillRect l="-4406" t="-16471" r="-4496" b="-29412"/>
                </a:stretch>
              </a:blipFill>
            </p:spPr>
            <p:txBody>
              <a:bodyPr/>
              <a:lstStyle/>
              <a:p>
                <a:r>
                  <a:rPr lang="zh-CN" altLang="en-US">
                    <a:noFill/>
                  </a:rPr>
                  <a:t> </a:t>
                </a:r>
              </a:p>
            </p:txBody>
          </p:sp>
        </mc:Fallback>
      </mc:AlternateContent>
      <p:cxnSp>
        <p:nvCxnSpPr>
          <p:cNvPr id="27" name="直线连接符 16">
            <a:extLst>
              <a:ext uri="{FF2B5EF4-FFF2-40B4-BE49-F238E27FC236}">
                <a16:creationId xmlns:a16="http://schemas.microsoft.com/office/drawing/2014/main" id="{E6A2EB58-5A87-944D-8CEC-601612CE7833}"/>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05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3" name="矩形: 圆角 2">
            <a:extLst>
              <a:ext uri="{FF2B5EF4-FFF2-40B4-BE49-F238E27FC236}">
                <a16:creationId xmlns:a16="http://schemas.microsoft.com/office/drawing/2014/main" id="{D8070694-2B9D-3805-5994-F00C0099F07C}"/>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永磁同步电机弱磁控制实现</a:t>
            </a:r>
          </a:p>
        </p:txBody>
      </p:sp>
      <p:sp>
        <p:nvSpPr>
          <p:cNvPr id="5" name="文本框 4">
            <a:extLst>
              <a:ext uri="{FF2B5EF4-FFF2-40B4-BE49-F238E27FC236}">
                <a16:creationId xmlns:a16="http://schemas.microsoft.com/office/drawing/2014/main" id="{76E82B36-0636-BAFB-73CE-1ABD4187A75D}"/>
              </a:ext>
            </a:extLst>
          </p:cNvPr>
          <p:cNvSpPr txBox="1"/>
          <p:nvPr/>
        </p:nvSpPr>
        <p:spPr>
          <a:xfrm>
            <a:off x="209550" y="1780780"/>
            <a:ext cx="9105900" cy="523220"/>
          </a:xfrm>
          <a:prstGeom prst="rect">
            <a:avLst/>
          </a:prstGeom>
          <a:noFill/>
        </p:spPr>
        <p:txBody>
          <a:bodyPr wrap="square">
            <a:spAutoFit/>
          </a:bodyPr>
          <a:lstStyle/>
          <a:p>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额定转速以下</a:t>
            </a: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一般采用最大转矩</a:t>
            </a:r>
            <a:r>
              <a:rPr lang="en-US" altLang="zh-CN" sz="2800" dirty="0">
                <a:solidFill>
                  <a:srgbClr val="FF0000"/>
                </a:solidFill>
                <a:effectLst/>
                <a:latin typeface="Times New Roman" panose="02020603050405020304" pitchFamily="18" charset="0"/>
                <a:ea typeface="宋体" panose="02010600030101010101" pitchFamily="2" charset="-122"/>
              </a:rPr>
              <a:t>/</a:t>
            </a:r>
            <a:r>
              <a:rPr lang="zh-CN" altLang="zh-CN" sz="2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电流控制</a:t>
            </a:r>
            <a:endParaRPr lang="zh-CN" altLang="en-US" sz="3600" dirty="0">
              <a:solidFill>
                <a:srgbClr val="FF0000"/>
              </a:solidFill>
            </a:endParaRPr>
          </a:p>
        </p:txBody>
      </p:sp>
      <p:graphicFrame>
        <p:nvGraphicFramePr>
          <p:cNvPr id="12" name="对象 11">
            <a:extLst>
              <a:ext uri="{FF2B5EF4-FFF2-40B4-BE49-F238E27FC236}">
                <a16:creationId xmlns:a16="http://schemas.microsoft.com/office/drawing/2014/main" id="{2FB044B9-D72F-39C8-EBF9-F69CFCC25581}"/>
              </a:ext>
            </a:extLst>
          </p:cNvPr>
          <p:cNvGraphicFramePr>
            <a:graphicFrameLocks noChangeAspect="1"/>
          </p:cNvGraphicFramePr>
          <p:nvPr/>
        </p:nvGraphicFramePr>
        <p:xfrm>
          <a:off x="1250997" y="2559609"/>
          <a:ext cx="2320878" cy="1081988"/>
        </p:xfrm>
        <a:graphic>
          <a:graphicData uri="http://schemas.openxmlformats.org/presentationml/2006/ole">
            <mc:AlternateContent xmlns:mc="http://schemas.openxmlformats.org/markup-compatibility/2006">
              <mc:Choice xmlns:v="urn:schemas-microsoft-com:vml" Requires="v">
                <p:oleObj name="Equation" r:id="rId4" imgW="1040948" imgH="482391" progId="Equation.DSMT4">
                  <p:embed/>
                </p:oleObj>
              </mc:Choice>
              <mc:Fallback>
                <p:oleObj name="Equation" r:id="rId4" imgW="1040948" imgH="482391" progId="Equation.DSMT4">
                  <p:embed/>
                  <p:pic>
                    <p:nvPicPr>
                      <p:cNvPr id="12" name="对象 11">
                        <a:extLst>
                          <a:ext uri="{FF2B5EF4-FFF2-40B4-BE49-F238E27FC236}">
                            <a16:creationId xmlns:a16="http://schemas.microsoft.com/office/drawing/2014/main" id="{2FB044B9-D72F-39C8-EBF9-F69CFCC25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997" y="2559609"/>
                        <a:ext cx="2320878" cy="108198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34EB481-2A87-DCFE-C600-2912C7941365}"/>
                  </a:ext>
                </a:extLst>
              </p:cNvPr>
              <p:cNvSpPr txBox="1"/>
              <p:nvPr/>
            </p:nvSpPr>
            <p:spPr>
              <a:xfrm>
                <a:off x="3571875" y="2799984"/>
                <a:ext cx="5230919" cy="523220"/>
              </a:xfrm>
              <a:prstGeom prst="rect">
                <a:avLst/>
              </a:prstGeom>
              <a:noFill/>
            </p:spPr>
            <p:txBody>
              <a:bodyPr wrap="none" rtlCol="0">
                <a:spAutoFit/>
              </a:bodyPr>
              <a:lstStyle/>
              <a:p>
                <a14:m>
                  <m:oMath xmlns:m="http://schemas.openxmlformats.org/officeDocument/2006/math">
                    <m:r>
                      <m:rPr>
                        <m:sty m:val="p"/>
                      </m:rPr>
                      <a:rPr lang="el-GR" altLang="zh-CN" sz="2800" i="1" dirty="0" smtClean="0">
                        <a:latin typeface="Cambria Math" panose="02040503050406030204" pitchFamily="18" charset="0"/>
                        <a:ea typeface="Cambria Math" panose="02040503050406030204" pitchFamily="18" charset="0"/>
                        <a:cs typeface="Arial" panose="020B0604020202020204" pitchFamily="34" charset="0"/>
                      </a:rPr>
                      <m:t>θ</m:t>
                    </m:r>
                  </m:oMath>
                </a14:m>
                <a:r>
                  <a:rPr lang="zh-CN" altLang="en-US" sz="2800" dirty="0">
                    <a:latin typeface="Arial" panose="020B0604020202020204" pitchFamily="34" charset="0"/>
                    <a:cs typeface="Arial" panose="020B0604020202020204" pitchFamily="34" charset="0"/>
                  </a:rPr>
                  <a:t>角由最大转矩</a:t>
                </a:r>
                <a:r>
                  <a:rPr lang="en-US" altLang="zh-CN" sz="2800" dirty="0">
                    <a:latin typeface="Arial" panose="020B0604020202020204" pitchFamily="34" charset="0"/>
                    <a:cs typeface="Arial" panose="020B0604020202020204" pitchFamily="34" charset="0"/>
                  </a:rPr>
                  <a:t>/</a:t>
                </a:r>
                <a:r>
                  <a:rPr lang="zh-CN" altLang="en-US" sz="2800" dirty="0">
                    <a:latin typeface="Arial" panose="020B0604020202020204" pitchFamily="34" charset="0"/>
                    <a:cs typeface="Arial" panose="020B0604020202020204" pitchFamily="34" charset="0"/>
                  </a:rPr>
                  <a:t>电流比控制确定</a:t>
                </a:r>
                <a:endParaRPr lang="zh-CN" altLang="en-US" sz="2800" dirty="0"/>
              </a:p>
            </p:txBody>
          </p:sp>
        </mc:Choice>
        <mc:Fallback xmlns="">
          <p:sp>
            <p:nvSpPr>
              <p:cNvPr id="13" name="文本框 12">
                <a:extLst>
                  <a:ext uri="{FF2B5EF4-FFF2-40B4-BE49-F238E27FC236}">
                    <a16:creationId xmlns:a16="http://schemas.microsoft.com/office/drawing/2014/main" id="{B34EB481-2A87-DCFE-C600-2912C7941365}"/>
                  </a:ext>
                </a:extLst>
              </p:cNvPr>
              <p:cNvSpPr txBox="1">
                <a:spLocks noRot="1" noChangeAspect="1" noMove="1" noResize="1" noEditPoints="1" noAdjustHandles="1" noChangeArrowheads="1" noChangeShapeType="1" noTextEdit="1"/>
              </p:cNvSpPr>
              <p:nvPr/>
            </p:nvSpPr>
            <p:spPr>
              <a:xfrm>
                <a:off x="3571875" y="2799984"/>
                <a:ext cx="5230919" cy="523220"/>
              </a:xfrm>
              <a:prstGeom prst="rect">
                <a:avLst/>
              </a:prstGeom>
              <a:blipFill>
                <a:blip r:embed="rId6"/>
                <a:stretch>
                  <a:fillRect t="-13953"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B469C34-BD6E-D027-7DAD-1E4FE51F2311}"/>
                  </a:ext>
                </a:extLst>
              </p:cNvPr>
              <p:cNvSpPr txBox="1"/>
              <p:nvPr/>
            </p:nvSpPr>
            <p:spPr>
              <a:xfrm>
                <a:off x="157210" y="3913385"/>
                <a:ext cx="7881890" cy="1200329"/>
              </a:xfrm>
              <a:prstGeom prst="rect">
                <a:avLst/>
              </a:prstGeom>
              <a:noFill/>
            </p:spPr>
            <p:txBody>
              <a:bodyPr wrap="square">
                <a:spAutoFit/>
              </a:bodyPr>
              <a:lstStyle/>
              <a:p>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当转速超过额定转速时</a:t>
                </a: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由弱磁算法控制，</a:t>
                </a:r>
                <a:r>
                  <a:rPr lang="en-US" altLang="zh-CN" sz="24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dq</a:t>
                </a:r>
                <a:r>
                  <a:rPr lang="zh-CN" altLang="en-US"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轴的电流重新分配，此时电流相位必然会发生变化，</a:t>
                </a:r>
                <a:r>
                  <a:rPr lang="zh-CN"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电流矢量超前角</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为</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zh-CN" altLang="en-US"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𝜃</m:t>
                    </m:r>
                  </m:oMath>
                </a14:m>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1B469C34-BD6E-D027-7DAD-1E4FE51F2311}"/>
                  </a:ext>
                </a:extLst>
              </p:cNvPr>
              <p:cNvSpPr txBox="1">
                <a:spLocks noRot="1" noChangeAspect="1" noMove="1" noResize="1" noEditPoints="1" noAdjustHandles="1" noChangeArrowheads="1" noChangeShapeType="1" noTextEdit="1"/>
              </p:cNvSpPr>
              <p:nvPr/>
            </p:nvSpPr>
            <p:spPr>
              <a:xfrm>
                <a:off x="157210" y="3913385"/>
                <a:ext cx="7881890" cy="1200329"/>
              </a:xfrm>
              <a:prstGeom prst="rect">
                <a:avLst/>
              </a:prstGeom>
              <a:blipFill>
                <a:blip r:embed="rId7"/>
                <a:stretch>
                  <a:fillRect l="-1237" t="-5584" r="-155" b="-9137"/>
                </a:stretch>
              </a:blipFill>
            </p:spPr>
            <p:txBody>
              <a:bodyPr/>
              <a:lstStyle/>
              <a:p>
                <a:r>
                  <a:rPr lang="zh-CN" altLang="en-US">
                    <a:noFill/>
                  </a:rPr>
                  <a:t> </a:t>
                </a:r>
              </a:p>
            </p:txBody>
          </p:sp>
        </mc:Fallback>
      </mc:AlternateContent>
      <p:graphicFrame>
        <p:nvGraphicFramePr>
          <p:cNvPr id="20" name="对象 19">
            <a:extLst>
              <a:ext uri="{FF2B5EF4-FFF2-40B4-BE49-F238E27FC236}">
                <a16:creationId xmlns:a16="http://schemas.microsoft.com/office/drawing/2014/main" id="{528E62C1-514E-CC3A-37EF-71598AAB1783}"/>
              </a:ext>
            </a:extLst>
          </p:cNvPr>
          <p:cNvGraphicFramePr>
            <a:graphicFrameLocks noChangeAspect="1"/>
          </p:cNvGraphicFramePr>
          <p:nvPr/>
        </p:nvGraphicFramePr>
        <p:xfrm>
          <a:off x="1179809" y="5250982"/>
          <a:ext cx="3068625" cy="1067060"/>
        </p:xfrm>
        <a:graphic>
          <a:graphicData uri="http://schemas.openxmlformats.org/presentationml/2006/ole">
            <mc:AlternateContent xmlns:mc="http://schemas.openxmlformats.org/markup-compatibility/2006">
              <mc:Choice xmlns:v="urn:schemas-microsoft-com:vml" Requires="v">
                <p:oleObj name="Equation" r:id="rId8" imgW="1473200" imgH="508000" progId="Equation.DSMT4">
                  <p:embed/>
                </p:oleObj>
              </mc:Choice>
              <mc:Fallback>
                <p:oleObj name="Equation" r:id="rId8" imgW="1473200" imgH="508000" progId="Equation.DSMT4">
                  <p:embed/>
                  <p:pic>
                    <p:nvPicPr>
                      <p:cNvPr id="20" name="对象 19">
                        <a:extLst>
                          <a:ext uri="{FF2B5EF4-FFF2-40B4-BE49-F238E27FC236}">
                            <a16:creationId xmlns:a16="http://schemas.microsoft.com/office/drawing/2014/main" id="{528E62C1-514E-CC3A-37EF-71598AAB17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9809" y="5250982"/>
                        <a:ext cx="3068625" cy="1067060"/>
                      </a:xfrm>
                      <a:prstGeom prst="rect">
                        <a:avLst/>
                      </a:prstGeom>
                      <a:noFill/>
                    </p:spPr>
                  </p:pic>
                </p:oleObj>
              </mc:Fallback>
            </mc:AlternateContent>
          </a:graphicData>
        </a:graphic>
      </p:graphicFrame>
      <p:sp>
        <p:nvSpPr>
          <p:cNvPr id="21" name="Rectangle 6">
            <a:extLst>
              <a:ext uri="{FF2B5EF4-FFF2-40B4-BE49-F238E27FC236}">
                <a16:creationId xmlns:a16="http://schemas.microsoft.com/office/drawing/2014/main" id="{9E80BA1A-2A8A-7721-0D7D-2683041EA4AD}"/>
              </a:ext>
            </a:extLst>
          </p:cNvPr>
          <p:cNvSpPr>
            <a:spLocks noChangeArrowheads="1"/>
          </p:cNvSpPr>
          <p:nvPr/>
        </p:nvSpPr>
        <p:spPr bwMode="auto">
          <a:xfrm>
            <a:off x="7334252" y="44600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2293A03F-8DB8-ABBC-7FAE-715DFC6CCBBE}"/>
              </a:ext>
            </a:extLst>
          </p:cNvPr>
          <p:cNvGraphicFramePr>
            <a:graphicFrameLocks noChangeAspect="1"/>
          </p:cNvGraphicFramePr>
          <p:nvPr/>
        </p:nvGraphicFramePr>
        <p:xfrm>
          <a:off x="8424470" y="2397992"/>
          <a:ext cx="3871015" cy="3440076"/>
        </p:xfrm>
        <a:graphic>
          <a:graphicData uri="http://schemas.openxmlformats.org/presentationml/2006/ole">
            <mc:AlternateContent xmlns:mc="http://schemas.openxmlformats.org/markup-compatibility/2006">
              <mc:Choice xmlns:v="urn:schemas-microsoft-com:vml" Requires="v">
                <p:oleObj name="Visio" r:id="rId10" imgW="1652613" imgH="1472432" progId="Visio.Drawing.11">
                  <p:embed/>
                </p:oleObj>
              </mc:Choice>
              <mc:Fallback>
                <p:oleObj name="Visio" r:id="rId10" imgW="1652613" imgH="1472432" progId="Visio.Drawing.11">
                  <p:embed/>
                  <p:pic>
                    <p:nvPicPr>
                      <p:cNvPr id="23" name="对象 22">
                        <a:extLst>
                          <a:ext uri="{FF2B5EF4-FFF2-40B4-BE49-F238E27FC236}">
                            <a16:creationId xmlns:a16="http://schemas.microsoft.com/office/drawing/2014/main" id="{2293A03F-8DB8-ABBC-7FAE-715DFC6CCB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4470" y="2397992"/>
                        <a:ext cx="3871015" cy="3440076"/>
                      </a:xfrm>
                      <a:prstGeom prst="rect">
                        <a:avLst/>
                      </a:prstGeom>
                      <a:noFill/>
                    </p:spPr>
                  </p:pic>
                </p:oleObj>
              </mc:Fallback>
            </mc:AlternateContent>
          </a:graphicData>
        </a:graphic>
      </p:graphicFrame>
      <p:sp>
        <p:nvSpPr>
          <p:cNvPr id="24" name="文本框 23">
            <a:extLst>
              <a:ext uri="{FF2B5EF4-FFF2-40B4-BE49-F238E27FC236}">
                <a16:creationId xmlns:a16="http://schemas.microsoft.com/office/drawing/2014/main" id="{2A16F599-AD1B-0E6B-6969-859D250B129F}"/>
              </a:ext>
            </a:extLst>
          </p:cNvPr>
          <p:cNvSpPr txBox="1"/>
          <p:nvPr/>
        </p:nvSpPr>
        <p:spPr>
          <a:xfrm>
            <a:off x="9091221" y="5772285"/>
            <a:ext cx="2124075" cy="369332"/>
          </a:xfrm>
          <a:prstGeom prst="rect">
            <a:avLst/>
          </a:prstGeom>
          <a:noFill/>
        </p:spPr>
        <p:txBody>
          <a:bodyPr wrap="square">
            <a:spAutoFit/>
          </a:bodyPr>
          <a:lstStyle/>
          <a:p>
            <a:pPr marL="0" marR="0" lvl="0" indent="22860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定子电流超前角</a:t>
            </a:r>
            <a:endParaRPr kumimoji="0" lang="zh-CN" altLang="en-US" sz="4400" b="0" i="0" u="none" strike="noStrike" cap="none" normalizeH="0" baseline="0" dirty="0">
              <a:ln>
                <a:noFill/>
              </a:ln>
              <a:solidFill>
                <a:schemeClr val="tx1"/>
              </a:solidFill>
              <a:effectLst/>
              <a:latin typeface="Arial" panose="020B0604020202020204" pitchFamily="34" charset="0"/>
            </a:endParaRPr>
          </a:p>
        </p:txBody>
      </p:sp>
      <p:cxnSp>
        <p:nvCxnSpPr>
          <p:cNvPr id="25" name="直线连接符 16">
            <a:extLst>
              <a:ext uri="{FF2B5EF4-FFF2-40B4-BE49-F238E27FC236}">
                <a16:creationId xmlns:a16="http://schemas.microsoft.com/office/drawing/2014/main" id="{D3BD6B1E-EF63-B4A5-EAD6-3881DFD678B9}"/>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61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3" name="矩形: 圆角 2">
            <a:extLst>
              <a:ext uri="{FF2B5EF4-FFF2-40B4-BE49-F238E27FC236}">
                <a16:creationId xmlns:a16="http://schemas.microsoft.com/office/drawing/2014/main" id="{D8070694-2B9D-3805-5994-F00C0099F07C}"/>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永磁同步电机弱磁控制实现</a:t>
            </a:r>
          </a:p>
        </p:txBody>
      </p:sp>
      <p:sp>
        <p:nvSpPr>
          <p:cNvPr id="6" name="文本框 5">
            <a:extLst>
              <a:ext uri="{FF2B5EF4-FFF2-40B4-BE49-F238E27FC236}">
                <a16:creationId xmlns:a16="http://schemas.microsoft.com/office/drawing/2014/main" id="{C5FAAE0D-10F2-4743-D9CA-FC81463821ED}"/>
              </a:ext>
            </a:extLst>
          </p:cNvPr>
          <p:cNvSpPr txBox="1"/>
          <p:nvPr/>
        </p:nvSpPr>
        <p:spPr>
          <a:xfrm>
            <a:off x="6762750" y="1370613"/>
            <a:ext cx="5238750" cy="4454233"/>
          </a:xfrm>
          <a:prstGeom prst="rect">
            <a:avLst/>
          </a:prstGeom>
          <a:noFill/>
        </p:spPr>
        <p:txBody>
          <a:bodyPr wrap="square">
            <a:spAutoFit/>
          </a:bodyPr>
          <a:lstStyle/>
          <a:p>
            <a:pPr indent="304800" algn="just">
              <a:lnSpc>
                <a:spcPct val="150000"/>
              </a:lnSpc>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永磁同步电机的弱磁控制可根据控制变量的不同分为不同的调节策略，目前工业领域大多使用负反馈补偿控制。</a:t>
            </a:r>
            <a:endPar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负反馈补偿控制的基本思想是：不断检测电压指令，一旦电压指令超过限幅，负方向增加</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，使电机工作点左移，重新回到电压极限圆内。</a:t>
            </a:r>
            <a:endParaRPr lang="zh-CN" altLang="zh-CN" sz="24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graphicFrame>
        <p:nvGraphicFramePr>
          <p:cNvPr id="14" name="对象 13">
            <a:extLst>
              <a:ext uri="{FF2B5EF4-FFF2-40B4-BE49-F238E27FC236}">
                <a16:creationId xmlns:a16="http://schemas.microsoft.com/office/drawing/2014/main" id="{5718EBB1-F621-8B71-B992-83F56EC35D6F}"/>
              </a:ext>
            </a:extLst>
          </p:cNvPr>
          <p:cNvGraphicFramePr>
            <a:graphicFrameLocks noChangeAspect="1"/>
          </p:cNvGraphicFramePr>
          <p:nvPr/>
        </p:nvGraphicFramePr>
        <p:xfrm>
          <a:off x="139558" y="1924049"/>
          <a:ext cx="6775592" cy="2613357"/>
        </p:xfrm>
        <a:graphic>
          <a:graphicData uri="http://schemas.openxmlformats.org/presentationml/2006/ole">
            <mc:AlternateContent xmlns:mc="http://schemas.openxmlformats.org/markup-compatibility/2006">
              <mc:Choice xmlns:v="urn:schemas-microsoft-com:vml" Requires="v">
                <p:oleObj name="Visio" r:id="rId4" imgW="3888762" imgH="1514002" progId="Visio.Drawing.11">
                  <p:embed/>
                </p:oleObj>
              </mc:Choice>
              <mc:Fallback>
                <p:oleObj name="Visio" r:id="rId4" imgW="3888762" imgH="1514002" progId="Visio.Drawing.11">
                  <p:embed/>
                  <p:pic>
                    <p:nvPicPr>
                      <p:cNvPr id="14" name="对象 13">
                        <a:extLst>
                          <a:ext uri="{FF2B5EF4-FFF2-40B4-BE49-F238E27FC236}">
                            <a16:creationId xmlns:a16="http://schemas.microsoft.com/office/drawing/2014/main" id="{5718EBB1-F621-8B71-B992-83F56EC35D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8109"/>
                      <a:stretch>
                        <a:fillRect/>
                      </a:stretch>
                    </p:blipFill>
                    <p:spPr bwMode="auto">
                      <a:xfrm>
                        <a:off x="139558" y="1924049"/>
                        <a:ext cx="6775592" cy="2613357"/>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B08F5B5F-F4B5-8AC3-1BF1-26F5A3FEA1FA}"/>
              </a:ext>
            </a:extLst>
          </p:cNvPr>
          <p:cNvGraphicFramePr>
            <a:graphicFrameLocks noChangeAspect="1"/>
          </p:cNvGraphicFramePr>
          <p:nvPr/>
        </p:nvGraphicFramePr>
        <p:xfrm>
          <a:off x="1762260" y="4879544"/>
          <a:ext cx="2732523" cy="1199557"/>
        </p:xfrm>
        <a:graphic>
          <a:graphicData uri="http://schemas.openxmlformats.org/presentationml/2006/ole">
            <mc:AlternateContent xmlns:mc="http://schemas.openxmlformats.org/markup-compatibility/2006">
              <mc:Choice xmlns:v="urn:schemas-microsoft-com:vml" Requires="v">
                <p:oleObj name="Equation" r:id="rId6" imgW="1193800" imgH="520700" progId="Equation.DSMT4">
                  <p:embed/>
                </p:oleObj>
              </mc:Choice>
              <mc:Fallback>
                <p:oleObj name="Equation" r:id="rId6" imgW="1193800" imgH="520700" progId="Equation.DSMT4">
                  <p:embed/>
                  <p:pic>
                    <p:nvPicPr>
                      <p:cNvPr id="19" name="对象 18">
                        <a:extLst>
                          <a:ext uri="{FF2B5EF4-FFF2-40B4-BE49-F238E27FC236}">
                            <a16:creationId xmlns:a16="http://schemas.microsoft.com/office/drawing/2014/main" id="{B08F5B5F-F4B5-8AC3-1BF1-26F5A3FEA1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2260" y="4879544"/>
                        <a:ext cx="2732523" cy="1199557"/>
                      </a:xfrm>
                      <a:prstGeom prst="rect">
                        <a:avLst/>
                      </a:prstGeom>
                      <a:noFill/>
                    </p:spPr>
                  </p:pic>
                </p:oleObj>
              </mc:Fallback>
            </mc:AlternateContent>
          </a:graphicData>
        </a:graphic>
      </p:graphicFrame>
      <p:sp>
        <p:nvSpPr>
          <p:cNvPr id="20" name="文本框 19">
            <a:extLst>
              <a:ext uri="{FF2B5EF4-FFF2-40B4-BE49-F238E27FC236}">
                <a16:creationId xmlns:a16="http://schemas.microsoft.com/office/drawing/2014/main" id="{BE4B1034-3DFC-3F72-E3F3-845000F57E50}"/>
              </a:ext>
            </a:extLst>
          </p:cNvPr>
          <p:cNvSpPr txBox="1"/>
          <p:nvPr/>
        </p:nvSpPr>
        <p:spPr>
          <a:xfrm>
            <a:off x="372518" y="5324501"/>
            <a:ext cx="1107996" cy="461665"/>
          </a:xfrm>
          <a:prstGeom prst="rect">
            <a:avLst/>
          </a:prstGeom>
          <a:noFill/>
        </p:spPr>
        <p:txBody>
          <a:bodyPr wrap="none" rtlCol="0">
            <a:spAutoFit/>
          </a:bodyPr>
          <a:lstStyle/>
          <a:p>
            <a:r>
              <a:rPr lang="zh-CN" altLang="en-US" sz="2400" dirty="0"/>
              <a:t>调制比</a:t>
            </a:r>
          </a:p>
        </p:txBody>
      </p:sp>
      <p:cxnSp>
        <p:nvCxnSpPr>
          <p:cNvPr id="21" name="直线连接符 16">
            <a:extLst>
              <a:ext uri="{FF2B5EF4-FFF2-40B4-BE49-F238E27FC236}">
                <a16:creationId xmlns:a16="http://schemas.microsoft.com/office/drawing/2014/main" id="{55741CD9-0E25-742C-0055-6560CF435CF2}"/>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069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3" name="矩形: 圆角 2">
            <a:extLst>
              <a:ext uri="{FF2B5EF4-FFF2-40B4-BE49-F238E27FC236}">
                <a16:creationId xmlns:a16="http://schemas.microsoft.com/office/drawing/2014/main" id="{D8070694-2B9D-3805-5994-F00C0099F07C}"/>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永磁同步电机弱磁控制实现</a:t>
            </a:r>
          </a:p>
        </p:txBody>
      </p:sp>
      <p:graphicFrame>
        <p:nvGraphicFramePr>
          <p:cNvPr id="5" name="对象 4">
            <a:extLst>
              <a:ext uri="{FF2B5EF4-FFF2-40B4-BE49-F238E27FC236}">
                <a16:creationId xmlns:a16="http://schemas.microsoft.com/office/drawing/2014/main" id="{9508F920-7163-0988-0F26-3764E0006A09}"/>
              </a:ext>
            </a:extLst>
          </p:cNvPr>
          <p:cNvGraphicFramePr>
            <a:graphicFrameLocks noChangeAspect="1"/>
          </p:cNvGraphicFramePr>
          <p:nvPr/>
        </p:nvGraphicFramePr>
        <p:xfrm>
          <a:off x="1332353" y="1597392"/>
          <a:ext cx="9454269" cy="4334173"/>
        </p:xfrm>
        <a:graphic>
          <a:graphicData uri="http://schemas.openxmlformats.org/presentationml/2006/ole">
            <mc:AlternateContent xmlns:mc="http://schemas.openxmlformats.org/markup-compatibility/2006">
              <mc:Choice xmlns:v="urn:schemas-microsoft-com:vml" Requires="v">
                <p:oleObj name="Visio" r:id="rId4" imgW="6020744" imgH="2714017" progId="Visio.Drawing.11">
                  <p:embed/>
                </p:oleObj>
              </mc:Choice>
              <mc:Fallback>
                <p:oleObj name="Visio" r:id="rId4" imgW="6020744" imgH="2714017" progId="Visio.Drawing.11">
                  <p:embed/>
                  <p:pic>
                    <p:nvPicPr>
                      <p:cNvPr id="5" name="对象 4">
                        <a:extLst>
                          <a:ext uri="{FF2B5EF4-FFF2-40B4-BE49-F238E27FC236}">
                            <a16:creationId xmlns:a16="http://schemas.microsoft.com/office/drawing/2014/main" id="{9508F920-7163-0988-0F26-3764E0006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86" b="2745"/>
                      <a:stretch>
                        <a:fillRect/>
                      </a:stretch>
                    </p:blipFill>
                    <p:spPr bwMode="auto">
                      <a:xfrm>
                        <a:off x="1332353" y="1597392"/>
                        <a:ext cx="9454269" cy="4334173"/>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EA099992-BAA9-B9D5-CE58-F30FE5C126EF}"/>
              </a:ext>
            </a:extLst>
          </p:cNvPr>
          <p:cNvSpPr txBox="1"/>
          <p:nvPr/>
        </p:nvSpPr>
        <p:spPr>
          <a:xfrm>
            <a:off x="2333625" y="6067759"/>
            <a:ext cx="7010400" cy="461665"/>
          </a:xfrm>
          <a:prstGeom prst="rect">
            <a:avLst/>
          </a:prstGeom>
          <a:noFill/>
        </p:spPr>
        <p:txBody>
          <a:bodyPr wrap="square">
            <a:spAutoFit/>
          </a:bodyPr>
          <a:lstStyle/>
          <a:p>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基于弱磁超前角的永磁同步电机弱磁控制系统框图</a:t>
            </a:r>
            <a:endParaRPr lang="zh-CN" altLang="en-US" sz="3600" dirty="0"/>
          </a:p>
        </p:txBody>
      </p:sp>
      <p:sp>
        <p:nvSpPr>
          <p:cNvPr id="11" name="矩形: 圆角 10">
            <a:extLst>
              <a:ext uri="{FF2B5EF4-FFF2-40B4-BE49-F238E27FC236}">
                <a16:creationId xmlns:a16="http://schemas.microsoft.com/office/drawing/2014/main" id="{4151BA26-EA9D-E0E9-82B1-D633BFC21CD5}"/>
              </a:ext>
            </a:extLst>
          </p:cNvPr>
          <p:cNvSpPr/>
          <p:nvPr/>
        </p:nvSpPr>
        <p:spPr>
          <a:xfrm>
            <a:off x="3352800" y="1695254"/>
            <a:ext cx="1695450" cy="18289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6623C9-1A99-06CD-A6C2-4BB09A1280B0}"/>
              </a:ext>
            </a:extLst>
          </p:cNvPr>
          <p:cNvSpPr txBox="1"/>
          <p:nvPr/>
        </p:nvSpPr>
        <p:spPr>
          <a:xfrm>
            <a:off x="4032250" y="1276532"/>
            <a:ext cx="779381" cy="369332"/>
          </a:xfrm>
          <a:prstGeom prst="rect">
            <a:avLst/>
          </a:prstGeom>
          <a:noFill/>
        </p:spPr>
        <p:txBody>
          <a:bodyPr wrap="none" rtlCol="0">
            <a:spAutoFit/>
          </a:bodyPr>
          <a:lstStyle/>
          <a:p>
            <a:r>
              <a:rPr lang="en-US" altLang="zh-CN" dirty="0">
                <a:solidFill>
                  <a:srgbClr val="FF0000"/>
                </a:solidFill>
              </a:rPr>
              <a:t>MTPA</a:t>
            </a:r>
            <a:endParaRPr lang="zh-CN" altLang="en-US" dirty="0">
              <a:solidFill>
                <a:srgbClr val="FF0000"/>
              </a:solidFill>
            </a:endParaRPr>
          </a:p>
        </p:txBody>
      </p:sp>
      <p:sp>
        <p:nvSpPr>
          <p:cNvPr id="13" name="矩形: 圆角 12">
            <a:extLst>
              <a:ext uri="{FF2B5EF4-FFF2-40B4-BE49-F238E27FC236}">
                <a16:creationId xmlns:a16="http://schemas.microsoft.com/office/drawing/2014/main" id="{12DAB8CF-E8C1-CB68-A26C-A34F3974600D}"/>
              </a:ext>
            </a:extLst>
          </p:cNvPr>
          <p:cNvSpPr/>
          <p:nvPr/>
        </p:nvSpPr>
        <p:spPr>
          <a:xfrm>
            <a:off x="3963906" y="4098692"/>
            <a:ext cx="1695450" cy="10640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7C9495C4-5D3C-7FDE-5BB3-48BEBD59EBB1}"/>
              </a:ext>
            </a:extLst>
          </p:cNvPr>
          <p:cNvSpPr txBox="1"/>
          <p:nvPr/>
        </p:nvSpPr>
        <p:spPr>
          <a:xfrm>
            <a:off x="4337050" y="5156029"/>
            <a:ext cx="1107996" cy="369332"/>
          </a:xfrm>
          <a:prstGeom prst="rect">
            <a:avLst/>
          </a:prstGeom>
          <a:noFill/>
        </p:spPr>
        <p:txBody>
          <a:bodyPr wrap="none" rtlCol="0">
            <a:spAutoFit/>
          </a:bodyPr>
          <a:lstStyle/>
          <a:p>
            <a:r>
              <a:rPr lang="zh-CN" altLang="en-US" dirty="0">
                <a:solidFill>
                  <a:srgbClr val="FF0000"/>
                </a:solidFill>
              </a:rPr>
              <a:t>弱磁控制</a:t>
            </a:r>
          </a:p>
        </p:txBody>
      </p:sp>
      <p:cxnSp>
        <p:nvCxnSpPr>
          <p:cNvPr id="18" name="直线连接符 16">
            <a:extLst>
              <a:ext uri="{FF2B5EF4-FFF2-40B4-BE49-F238E27FC236}">
                <a16:creationId xmlns:a16="http://schemas.microsoft.com/office/drawing/2014/main" id="{F0F426CA-722B-B338-E1E4-7243CD412549}"/>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406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弱磁控制基本原理</a:t>
            </a:r>
          </a:p>
        </p:txBody>
      </p:sp>
      <p:sp>
        <p:nvSpPr>
          <p:cNvPr id="7" name="文本框 6">
            <a:extLst>
              <a:ext uri="{FF2B5EF4-FFF2-40B4-BE49-F238E27FC236}">
                <a16:creationId xmlns:a16="http://schemas.microsoft.com/office/drawing/2014/main" id="{AFCA0745-1186-6413-9791-837C508F8861}"/>
              </a:ext>
            </a:extLst>
          </p:cNvPr>
          <p:cNvSpPr txBox="1"/>
          <p:nvPr/>
        </p:nvSpPr>
        <p:spPr>
          <a:xfrm>
            <a:off x="4192480" y="994393"/>
            <a:ext cx="4880499" cy="461665"/>
          </a:xfrm>
          <a:prstGeom prst="rect">
            <a:avLst/>
          </a:prstGeom>
          <a:noFill/>
        </p:spPr>
        <p:txBody>
          <a:bodyPr wrap="square">
            <a:spAutoFit/>
          </a:bodyPr>
          <a:lstStyle/>
          <a:p>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永磁同步电机最佳电流控制区间</a:t>
            </a:r>
            <a:endParaRPr lang="zh-CN" altLang="en-US" sz="2400" dirty="0"/>
          </a:p>
        </p:txBody>
      </p:sp>
      <p:pic>
        <p:nvPicPr>
          <p:cNvPr id="10" name="Picture 1">
            <a:extLst>
              <a:ext uri="{FF2B5EF4-FFF2-40B4-BE49-F238E27FC236}">
                <a16:creationId xmlns:a16="http://schemas.microsoft.com/office/drawing/2014/main" id="{E17E82F3-A140-7CC4-8685-8C1969028D15}"/>
              </a:ext>
            </a:extLst>
          </p:cNvPr>
          <p:cNvPicPr>
            <a:picLocks noChangeAspect="1"/>
          </p:cNvPicPr>
          <p:nvPr/>
        </p:nvPicPr>
        <p:blipFill>
          <a:blip r:embed="rId4">
            <a:extLst>
              <a:ext uri="{28A0092B-C50C-407E-A947-70E740481C1C}">
                <a14:useLocalDpi xmlns:a14="http://schemas.microsoft.com/office/drawing/2010/main" val="0"/>
              </a:ext>
            </a:extLst>
          </a:blip>
          <a:srcRect b="13574"/>
          <a:stretch>
            <a:fillRect/>
          </a:stretch>
        </p:blipFill>
        <p:spPr>
          <a:xfrm>
            <a:off x="321694" y="1755448"/>
            <a:ext cx="11572557" cy="4267144"/>
          </a:xfrm>
          <a:prstGeom prst="rect">
            <a:avLst/>
          </a:prstGeom>
          <a:noFill/>
          <a:ln>
            <a:noFill/>
          </a:ln>
        </p:spPr>
      </p:pic>
      <p:sp>
        <p:nvSpPr>
          <p:cNvPr id="12" name="文本框 11">
            <a:extLst>
              <a:ext uri="{FF2B5EF4-FFF2-40B4-BE49-F238E27FC236}">
                <a16:creationId xmlns:a16="http://schemas.microsoft.com/office/drawing/2014/main" id="{FACFB820-5099-D7AC-B41F-F23D480B2175}"/>
              </a:ext>
            </a:extLst>
          </p:cNvPr>
          <p:cNvSpPr txBox="1"/>
          <p:nvPr/>
        </p:nvSpPr>
        <p:spPr>
          <a:xfrm>
            <a:off x="2052961" y="6156363"/>
            <a:ext cx="1196266" cy="461665"/>
          </a:xfrm>
          <a:prstGeom prst="rect">
            <a:avLst/>
          </a:prstGeom>
          <a:noFill/>
        </p:spPr>
        <p:txBody>
          <a:bodyPr wrap="square">
            <a:spAutoFit/>
          </a:bodyPr>
          <a:lstStyle/>
          <a:p>
            <a:pPr algn="ct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隐极式</a:t>
            </a:r>
            <a:endParaRPr lang="zh-CN" altLang="en-US" sz="2400" dirty="0"/>
          </a:p>
        </p:txBody>
      </p:sp>
      <p:sp>
        <p:nvSpPr>
          <p:cNvPr id="13" name="文本框 12">
            <a:extLst>
              <a:ext uri="{FF2B5EF4-FFF2-40B4-BE49-F238E27FC236}">
                <a16:creationId xmlns:a16="http://schemas.microsoft.com/office/drawing/2014/main" id="{C1A86231-75D0-E785-4E32-49CD49C7F4C2}"/>
              </a:ext>
            </a:extLst>
          </p:cNvPr>
          <p:cNvSpPr txBox="1"/>
          <p:nvPr/>
        </p:nvSpPr>
        <p:spPr>
          <a:xfrm>
            <a:off x="8640192" y="6182712"/>
            <a:ext cx="1196266" cy="461665"/>
          </a:xfrm>
          <a:prstGeom prst="rect">
            <a:avLst/>
          </a:prstGeom>
          <a:noFill/>
        </p:spPr>
        <p:txBody>
          <a:bodyPr wrap="square">
            <a:spAutoFit/>
          </a:bodyPr>
          <a:lstStyle/>
          <a:p>
            <a:pPr algn="ct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凸极式</a:t>
            </a:r>
            <a:endParaRPr lang="zh-CN" altLang="en-US" sz="3200" dirty="0"/>
          </a:p>
        </p:txBody>
      </p:sp>
      <p:cxnSp>
        <p:nvCxnSpPr>
          <p:cNvPr id="15" name="直线连接符 16">
            <a:extLst>
              <a:ext uri="{FF2B5EF4-FFF2-40B4-BE49-F238E27FC236}">
                <a16:creationId xmlns:a16="http://schemas.microsoft.com/office/drawing/2014/main" id="{9CEB20E2-3C9D-02EF-4C76-FE15EE3E30B8}"/>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14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弱磁控制基本原理</a:t>
            </a:r>
          </a:p>
        </p:txBody>
      </p:sp>
      <p:sp>
        <p:nvSpPr>
          <p:cNvPr id="7" name="文本框 6">
            <a:extLst>
              <a:ext uri="{FF2B5EF4-FFF2-40B4-BE49-F238E27FC236}">
                <a16:creationId xmlns:a16="http://schemas.microsoft.com/office/drawing/2014/main" id="{AFCA0745-1186-6413-9791-837C508F8861}"/>
              </a:ext>
            </a:extLst>
          </p:cNvPr>
          <p:cNvSpPr txBox="1"/>
          <p:nvPr/>
        </p:nvSpPr>
        <p:spPr>
          <a:xfrm>
            <a:off x="4192480" y="994393"/>
            <a:ext cx="4880499" cy="461665"/>
          </a:xfrm>
          <a:prstGeom prst="rect">
            <a:avLst/>
          </a:prstGeom>
          <a:noFill/>
        </p:spPr>
        <p:txBody>
          <a:bodyPr wrap="square">
            <a:spAutoFit/>
          </a:bodyPr>
          <a:lstStyle/>
          <a:p>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永磁同步电机最佳电流控制区间</a:t>
            </a:r>
            <a:endParaRPr lang="zh-CN" altLang="en-US" sz="2400" dirty="0"/>
          </a:p>
        </p:txBody>
      </p:sp>
      <p:pic>
        <p:nvPicPr>
          <p:cNvPr id="10" name="Picture 1">
            <a:extLst>
              <a:ext uri="{FF2B5EF4-FFF2-40B4-BE49-F238E27FC236}">
                <a16:creationId xmlns:a16="http://schemas.microsoft.com/office/drawing/2014/main" id="{E17E82F3-A140-7CC4-8685-8C1969028D15}"/>
              </a:ext>
            </a:extLst>
          </p:cNvPr>
          <p:cNvPicPr>
            <a:picLocks noChangeAspect="1"/>
          </p:cNvPicPr>
          <p:nvPr/>
        </p:nvPicPr>
        <p:blipFill rotWithShape="1">
          <a:blip r:embed="rId4">
            <a:extLst>
              <a:ext uri="{28A0092B-C50C-407E-A947-70E740481C1C}">
                <a14:useLocalDpi xmlns:a14="http://schemas.microsoft.com/office/drawing/2010/main" val="0"/>
              </a:ext>
            </a:extLst>
          </a:blip>
          <a:srcRect l="51073" b="13574"/>
          <a:stretch/>
        </p:blipFill>
        <p:spPr>
          <a:xfrm>
            <a:off x="0" y="1584967"/>
            <a:ext cx="5662127" cy="4267144"/>
          </a:xfrm>
          <a:prstGeom prst="rect">
            <a:avLst/>
          </a:prstGeom>
          <a:noFill/>
          <a:ln>
            <a:noFill/>
          </a:ln>
        </p:spPr>
      </p:pic>
      <p:sp>
        <p:nvSpPr>
          <p:cNvPr id="13" name="文本框 12">
            <a:extLst>
              <a:ext uri="{FF2B5EF4-FFF2-40B4-BE49-F238E27FC236}">
                <a16:creationId xmlns:a16="http://schemas.microsoft.com/office/drawing/2014/main" id="{C1A86231-75D0-E785-4E32-49CD49C7F4C2}"/>
              </a:ext>
            </a:extLst>
          </p:cNvPr>
          <p:cNvSpPr txBox="1"/>
          <p:nvPr/>
        </p:nvSpPr>
        <p:spPr>
          <a:xfrm>
            <a:off x="1893163" y="5936226"/>
            <a:ext cx="1196266" cy="461665"/>
          </a:xfrm>
          <a:prstGeom prst="rect">
            <a:avLst/>
          </a:prstGeom>
          <a:noFill/>
        </p:spPr>
        <p:txBody>
          <a:bodyPr wrap="square">
            <a:spAutoFit/>
          </a:bodyPr>
          <a:lstStyle/>
          <a:p>
            <a:pPr algn="ct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凸极式</a:t>
            </a:r>
            <a:endParaRPr lang="zh-CN" altLang="en-US" sz="3200" dirty="0"/>
          </a:p>
        </p:txBody>
      </p:sp>
      <p:sp>
        <p:nvSpPr>
          <p:cNvPr id="4" name="文本框 3">
            <a:extLst>
              <a:ext uri="{FF2B5EF4-FFF2-40B4-BE49-F238E27FC236}">
                <a16:creationId xmlns:a16="http://schemas.microsoft.com/office/drawing/2014/main" id="{FB396D98-4DBD-2A6B-9EF6-E6AC4581CEBF}"/>
              </a:ext>
            </a:extLst>
          </p:cNvPr>
          <p:cNvSpPr txBox="1"/>
          <p:nvPr/>
        </p:nvSpPr>
        <p:spPr>
          <a:xfrm>
            <a:off x="5822003" y="2270746"/>
            <a:ext cx="6094520" cy="3357907"/>
          </a:xfrm>
          <a:prstGeom prst="rect">
            <a:avLst/>
          </a:prstGeom>
          <a:noFill/>
        </p:spPr>
        <p:txBody>
          <a:bodyPr wrap="square">
            <a:spAutoFit/>
          </a:bodyPr>
          <a:lstStyle/>
          <a:p>
            <a:pPr indent="304800" algn="just">
              <a:lnSpc>
                <a:spcPct val="150000"/>
              </a:lnSpc>
            </a:pPr>
            <a:r>
              <a:rPr lang="zh-CN"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区间Ⅰ</a:t>
            </a:r>
            <a:r>
              <a:rPr lang="en-US" altLang="zh-CN" sz="24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(ωe ≤ ωr1)</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p>
          <a:p>
            <a:pPr indent="304800" algn="just">
              <a:lnSpc>
                <a:spcPct val="150000"/>
              </a:lnSpc>
            </a:pP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电动机采用最大转矩</a:t>
            </a: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电流控制运行的最高转速为</a:t>
            </a: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ωr1</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，其值可由计算确定。实际上，</a:t>
            </a: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A1</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点为速度等于时最大转矩</a:t>
            </a: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电流轨迹、电压极限椭圆和电流极限圆三者的交点。</a:t>
            </a:r>
            <a:endPar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在区间</a:t>
            </a: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Ⅰ</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运行时，</a:t>
            </a: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|is| ≤ </a:t>
            </a:r>
            <a:r>
              <a:rPr lang="en-US" altLang="zh-CN" sz="2000"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lim</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|us| ≤ </a:t>
            </a:r>
            <a:r>
              <a:rPr lang="en-US" altLang="zh-CN" sz="2000"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lim</a:t>
            </a:r>
            <a:r>
              <a:rPr lang="zh-CN"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，电动机恒转矩运行</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，转矩值逐渐增加</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sp>
        <p:nvSpPr>
          <p:cNvPr id="5" name="任意多边形: 形状 4">
            <a:extLst>
              <a:ext uri="{FF2B5EF4-FFF2-40B4-BE49-F238E27FC236}">
                <a16:creationId xmlns:a16="http://schemas.microsoft.com/office/drawing/2014/main" id="{64094F00-4BA3-1A19-ADB4-D2F45A09FC12}"/>
              </a:ext>
            </a:extLst>
          </p:cNvPr>
          <p:cNvSpPr/>
          <p:nvPr/>
        </p:nvSpPr>
        <p:spPr>
          <a:xfrm>
            <a:off x="2694628" y="3185972"/>
            <a:ext cx="432747" cy="763728"/>
          </a:xfrm>
          <a:custGeom>
            <a:avLst/>
            <a:gdLst>
              <a:gd name="connsiteX0" fmla="*/ 432747 w 432747"/>
              <a:gd name="connsiteY0" fmla="*/ 763728 h 763728"/>
              <a:gd name="connsiteX1" fmla="*/ 375597 w 432747"/>
              <a:gd name="connsiteY1" fmla="*/ 636728 h 763728"/>
              <a:gd name="connsiteX2" fmla="*/ 312097 w 432747"/>
              <a:gd name="connsiteY2" fmla="*/ 500203 h 763728"/>
              <a:gd name="connsiteX3" fmla="*/ 254947 w 432747"/>
              <a:gd name="connsiteY3" fmla="*/ 389078 h 763728"/>
              <a:gd name="connsiteX4" fmla="*/ 207322 w 432747"/>
              <a:gd name="connsiteY4" fmla="*/ 293828 h 763728"/>
              <a:gd name="connsiteX5" fmla="*/ 156522 w 432747"/>
              <a:gd name="connsiteY5" fmla="*/ 217628 h 763728"/>
              <a:gd name="connsiteX6" fmla="*/ 99372 w 432747"/>
              <a:gd name="connsiteY6" fmla="*/ 128728 h 763728"/>
              <a:gd name="connsiteX7" fmla="*/ 54922 w 432747"/>
              <a:gd name="connsiteY7" fmla="*/ 65228 h 763728"/>
              <a:gd name="connsiteX8" fmla="*/ 7297 w 432747"/>
              <a:gd name="connsiteY8" fmla="*/ 8078 h 763728"/>
              <a:gd name="connsiteX9" fmla="*/ 947 w 432747"/>
              <a:gd name="connsiteY9" fmla="*/ 1728 h 76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747" h="763728">
                <a:moveTo>
                  <a:pt x="432747" y="763728"/>
                </a:moveTo>
                <a:cubicBezTo>
                  <a:pt x="414226" y="722188"/>
                  <a:pt x="395705" y="680649"/>
                  <a:pt x="375597" y="636728"/>
                </a:cubicBezTo>
                <a:cubicBezTo>
                  <a:pt x="355489" y="592807"/>
                  <a:pt x="332205" y="541478"/>
                  <a:pt x="312097" y="500203"/>
                </a:cubicBezTo>
                <a:cubicBezTo>
                  <a:pt x="291989" y="458928"/>
                  <a:pt x="272409" y="423474"/>
                  <a:pt x="254947" y="389078"/>
                </a:cubicBezTo>
                <a:cubicBezTo>
                  <a:pt x="237485" y="354682"/>
                  <a:pt x="223726" y="322403"/>
                  <a:pt x="207322" y="293828"/>
                </a:cubicBezTo>
                <a:cubicBezTo>
                  <a:pt x="190918" y="265253"/>
                  <a:pt x="174514" y="245145"/>
                  <a:pt x="156522" y="217628"/>
                </a:cubicBezTo>
                <a:cubicBezTo>
                  <a:pt x="138530" y="190111"/>
                  <a:pt x="116305" y="154128"/>
                  <a:pt x="99372" y="128728"/>
                </a:cubicBezTo>
                <a:cubicBezTo>
                  <a:pt x="82439" y="103328"/>
                  <a:pt x="70268" y="85336"/>
                  <a:pt x="54922" y="65228"/>
                </a:cubicBezTo>
                <a:cubicBezTo>
                  <a:pt x="39576" y="45120"/>
                  <a:pt x="7297" y="8078"/>
                  <a:pt x="7297" y="8078"/>
                </a:cubicBezTo>
                <a:cubicBezTo>
                  <a:pt x="-1699" y="-2505"/>
                  <a:pt x="-376" y="-389"/>
                  <a:pt x="947" y="172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38100">
                <a:solidFill>
                  <a:schemeClr val="tx1"/>
                </a:solidFill>
              </a:ln>
            </a:endParaRPr>
          </a:p>
        </p:txBody>
      </p:sp>
      <p:cxnSp>
        <p:nvCxnSpPr>
          <p:cNvPr id="6" name="直线连接符 16">
            <a:extLst>
              <a:ext uri="{FF2B5EF4-FFF2-40B4-BE49-F238E27FC236}">
                <a16:creationId xmlns:a16="http://schemas.microsoft.com/office/drawing/2014/main" id="{746ACE42-FC54-B808-AFD1-2A80A139A8ED}"/>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54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弱磁控制基本原理</a:t>
            </a:r>
          </a:p>
        </p:txBody>
      </p:sp>
      <p:sp>
        <p:nvSpPr>
          <p:cNvPr id="7" name="文本框 6">
            <a:extLst>
              <a:ext uri="{FF2B5EF4-FFF2-40B4-BE49-F238E27FC236}">
                <a16:creationId xmlns:a16="http://schemas.microsoft.com/office/drawing/2014/main" id="{AFCA0745-1186-6413-9791-837C508F8861}"/>
              </a:ext>
            </a:extLst>
          </p:cNvPr>
          <p:cNvSpPr txBox="1"/>
          <p:nvPr/>
        </p:nvSpPr>
        <p:spPr>
          <a:xfrm>
            <a:off x="4192480" y="994393"/>
            <a:ext cx="488049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永磁同步电机最佳电流控制区间</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10" name="Picture 1">
            <a:extLst>
              <a:ext uri="{FF2B5EF4-FFF2-40B4-BE49-F238E27FC236}">
                <a16:creationId xmlns:a16="http://schemas.microsoft.com/office/drawing/2014/main" id="{E17E82F3-A140-7CC4-8685-8C1969028D15}"/>
              </a:ext>
            </a:extLst>
          </p:cNvPr>
          <p:cNvPicPr>
            <a:picLocks noChangeAspect="1"/>
          </p:cNvPicPr>
          <p:nvPr/>
        </p:nvPicPr>
        <p:blipFill rotWithShape="1">
          <a:blip r:embed="rId4">
            <a:extLst>
              <a:ext uri="{28A0092B-C50C-407E-A947-70E740481C1C}">
                <a14:useLocalDpi xmlns:a14="http://schemas.microsoft.com/office/drawing/2010/main" val="0"/>
              </a:ext>
            </a:extLst>
          </a:blip>
          <a:srcRect l="51073" b="13574"/>
          <a:stretch/>
        </p:blipFill>
        <p:spPr>
          <a:xfrm>
            <a:off x="0" y="1584967"/>
            <a:ext cx="5662127" cy="4267144"/>
          </a:xfrm>
          <a:prstGeom prst="rect">
            <a:avLst/>
          </a:prstGeom>
          <a:noFill/>
          <a:ln>
            <a:noFill/>
          </a:ln>
        </p:spPr>
      </p:pic>
      <p:sp>
        <p:nvSpPr>
          <p:cNvPr id="13" name="文本框 12">
            <a:extLst>
              <a:ext uri="{FF2B5EF4-FFF2-40B4-BE49-F238E27FC236}">
                <a16:creationId xmlns:a16="http://schemas.microsoft.com/office/drawing/2014/main" id="{C1A86231-75D0-E785-4E32-49CD49C7F4C2}"/>
              </a:ext>
            </a:extLst>
          </p:cNvPr>
          <p:cNvSpPr txBox="1"/>
          <p:nvPr/>
        </p:nvSpPr>
        <p:spPr>
          <a:xfrm>
            <a:off x="1893163" y="5936226"/>
            <a:ext cx="119626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凸极式</a:t>
            </a:r>
            <a:endParaRPr kumimoji="0" lang="zh-CN" altLang="en-US" sz="3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4" name="文本框 3">
            <a:extLst>
              <a:ext uri="{FF2B5EF4-FFF2-40B4-BE49-F238E27FC236}">
                <a16:creationId xmlns:a16="http://schemas.microsoft.com/office/drawing/2014/main" id="{FB396D98-4DBD-2A6B-9EF6-E6AC4581CEBF}"/>
              </a:ext>
            </a:extLst>
          </p:cNvPr>
          <p:cNvSpPr txBox="1"/>
          <p:nvPr/>
        </p:nvSpPr>
        <p:spPr>
          <a:xfrm>
            <a:off x="5860103" y="1476008"/>
            <a:ext cx="6094520" cy="5204566"/>
          </a:xfrm>
          <a:prstGeom prst="rect">
            <a:avLst/>
          </a:prstGeom>
          <a:noFill/>
        </p:spPr>
        <p:txBody>
          <a:bodyPr wrap="square">
            <a:spAutoFit/>
          </a:bodyPr>
          <a:lstStyle/>
          <a:p>
            <a:pPr lvl="0" indent="304800" algn="just">
              <a:lnSpc>
                <a:spcPct val="150000"/>
              </a:lnSpc>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区间Ⅰ</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 (</a:t>
            </a:r>
            <a:r>
              <a:rPr lang="en-US" altLang="zh-CN" sz="2400" dirty="0">
                <a:solidFill>
                  <a:srgbClr val="000000"/>
                </a:solidFill>
                <a:latin typeface="Times New Roman" panose="02020603050405020304" pitchFamily="18" charset="0"/>
                <a:ea typeface="宋体" panose="02010600030101010101" pitchFamily="2" charset="-122"/>
              </a:rPr>
              <a:t>ωr1 ≤ ωe ≤ ωr2</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indent="304800" algn="just">
              <a:lnSpc>
                <a:spcPct val="150000"/>
              </a:lnSpc>
            </a:pP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当转速升高时，电流矢量沿电流极限圆从点</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A1</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移至</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A2</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最大输出功率轨迹与电流极限圆的交点</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A2</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处的转速</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ωr2</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是电压达极限值时电动机能够运行于最大输出功率的最低转速，因为低于</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ωr2</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的转速运行时，最大输出功率轨迹与电压极限椭圆的交点将落在电流极限圆外，电流矢量幅值将超过电流的极限值。</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本转速区间中，电流的各分量按运行转速的电压极限椭圆与电流极限圆的交点取值</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且有</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 </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i="1" baseline="-25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lim</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|us| = </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i="1" baseline="-25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lim</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，其电流控制方式即为本节的弱磁控制。</a:t>
            </a:r>
            <a:endParaRPr lang="zh-CN" altLang="zh-CN" sz="2000" dirty="0">
              <a:solidFill>
                <a:srgbClr val="000000"/>
              </a:solidFill>
              <a:latin typeface="Times New Roman" panose="02020603050405020304" pitchFamily="18" charset="0"/>
              <a:ea typeface="宋体" panose="02010600030101010101" pitchFamily="2" charset="-122"/>
              <a:cs typeface="等线" panose="02010600030101010101" pitchFamily="2" charset="-122"/>
            </a:endParaRPr>
          </a:p>
        </p:txBody>
      </p:sp>
      <p:sp>
        <p:nvSpPr>
          <p:cNvPr id="3" name="任意多边形: 形状 2">
            <a:extLst>
              <a:ext uri="{FF2B5EF4-FFF2-40B4-BE49-F238E27FC236}">
                <a16:creationId xmlns:a16="http://schemas.microsoft.com/office/drawing/2014/main" id="{68860FA5-D73F-DFEC-AB11-11CA4B497B11}"/>
              </a:ext>
            </a:extLst>
          </p:cNvPr>
          <p:cNvSpPr/>
          <p:nvPr/>
        </p:nvSpPr>
        <p:spPr>
          <a:xfrm>
            <a:off x="2247900" y="3183731"/>
            <a:ext cx="431006" cy="519113"/>
          </a:xfrm>
          <a:custGeom>
            <a:avLst/>
            <a:gdLst>
              <a:gd name="connsiteX0" fmla="*/ 431006 w 431006"/>
              <a:gd name="connsiteY0" fmla="*/ 0 h 519113"/>
              <a:gd name="connsiteX1" fmla="*/ 292894 w 431006"/>
              <a:gd name="connsiteY1" fmla="*/ 100013 h 519113"/>
              <a:gd name="connsiteX2" fmla="*/ 209550 w 431006"/>
              <a:gd name="connsiteY2" fmla="*/ 171450 h 519113"/>
              <a:gd name="connsiteX3" fmla="*/ 138113 w 431006"/>
              <a:gd name="connsiteY3" fmla="*/ 247650 h 519113"/>
              <a:gd name="connsiteX4" fmla="*/ 80963 w 431006"/>
              <a:gd name="connsiteY4" fmla="*/ 342900 h 519113"/>
              <a:gd name="connsiteX5" fmla="*/ 21431 w 431006"/>
              <a:gd name="connsiteY5" fmla="*/ 471488 h 519113"/>
              <a:gd name="connsiteX6" fmla="*/ 0 w 431006"/>
              <a:gd name="connsiteY6" fmla="*/ 519113 h 51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06" h="519113">
                <a:moveTo>
                  <a:pt x="431006" y="0"/>
                </a:moveTo>
                <a:cubicBezTo>
                  <a:pt x="380404" y="35719"/>
                  <a:pt x="329803" y="71438"/>
                  <a:pt x="292894" y="100013"/>
                </a:cubicBezTo>
                <a:cubicBezTo>
                  <a:pt x="255985" y="128588"/>
                  <a:pt x="235347" y="146844"/>
                  <a:pt x="209550" y="171450"/>
                </a:cubicBezTo>
                <a:cubicBezTo>
                  <a:pt x="183753" y="196056"/>
                  <a:pt x="159544" y="219075"/>
                  <a:pt x="138113" y="247650"/>
                </a:cubicBezTo>
                <a:cubicBezTo>
                  <a:pt x="116682" y="276225"/>
                  <a:pt x="100410" y="305594"/>
                  <a:pt x="80963" y="342900"/>
                </a:cubicBezTo>
                <a:cubicBezTo>
                  <a:pt x="61516" y="380206"/>
                  <a:pt x="34925" y="442119"/>
                  <a:pt x="21431" y="471488"/>
                </a:cubicBezTo>
                <a:cubicBezTo>
                  <a:pt x="7937" y="500857"/>
                  <a:pt x="3968" y="509985"/>
                  <a:pt x="0" y="519113"/>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线连接符 16">
            <a:extLst>
              <a:ext uri="{FF2B5EF4-FFF2-40B4-BE49-F238E27FC236}">
                <a16:creationId xmlns:a16="http://schemas.microsoft.com/office/drawing/2014/main" id="{1A2F5A13-5D8E-DF71-6237-0855228C714B}"/>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23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弱磁控制基本原理</a:t>
            </a:r>
          </a:p>
        </p:txBody>
      </p:sp>
      <p:sp>
        <p:nvSpPr>
          <p:cNvPr id="7" name="文本框 6">
            <a:extLst>
              <a:ext uri="{FF2B5EF4-FFF2-40B4-BE49-F238E27FC236}">
                <a16:creationId xmlns:a16="http://schemas.microsoft.com/office/drawing/2014/main" id="{AFCA0745-1186-6413-9791-837C508F8861}"/>
              </a:ext>
            </a:extLst>
          </p:cNvPr>
          <p:cNvSpPr txBox="1"/>
          <p:nvPr/>
        </p:nvSpPr>
        <p:spPr>
          <a:xfrm>
            <a:off x="4192480" y="994393"/>
            <a:ext cx="488049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永磁同步电机最佳电流控制区间</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10" name="Picture 1">
            <a:extLst>
              <a:ext uri="{FF2B5EF4-FFF2-40B4-BE49-F238E27FC236}">
                <a16:creationId xmlns:a16="http://schemas.microsoft.com/office/drawing/2014/main" id="{E17E82F3-A140-7CC4-8685-8C1969028D15}"/>
              </a:ext>
            </a:extLst>
          </p:cNvPr>
          <p:cNvPicPr>
            <a:picLocks noChangeAspect="1"/>
          </p:cNvPicPr>
          <p:nvPr/>
        </p:nvPicPr>
        <p:blipFill rotWithShape="1">
          <a:blip r:embed="rId4">
            <a:extLst>
              <a:ext uri="{28A0092B-C50C-407E-A947-70E740481C1C}">
                <a14:useLocalDpi xmlns:a14="http://schemas.microsoft.com/office/drawing/2010/main" val="0"/>
              </a:ext>
            </a:extLst>
          </a:blip>
          <a:srcRect l="51073" b="13574"/>
          <a:stretch/>
        </p:blipFill>
        <p:spPr>
          <a:xfrm>
            <a:off x="0" y="1584967"/>
            <a:ext cx="5662127" cy="4267144"/>
          </a:xfrm>
          <a:prstGeom prst="rect">
            <a:avLst/>
          </a:prstGeom>
          <a:noFill/>
          <a:ln>
            <a:noFill/>
          </a:ln>
        </p:spPr>
      </p:pic>
      <p:sp>
        <p:nvSpPr>
          <p:cNvPr id="13" name="文本框 12">
            <a:extLst>
              <a:ext uri="{FF2B5EF4-FFF2-40B4-BE49-F238E27FC236}">
                <a16:creationId xmlns:a16="http://schemas.microsoft.com/office/drawing/2014/main" id="{C1A86231-75D0-E785-4E32-49CD49C7F4C2}"/>
              </a:ext>
            </a:extLst>
          </p:cNvPr>
          <p:cNvSpPr txBox="1"/>
          <p:nvPr/>
        </p:nvSpPr>
        <p:spPr>
          <a:xfrm>
            <a:off x="1893163" y="5936226"/>
            <a:ext cx="119626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凸极式</a:t>
            </a:r>
            <a:endParaRPr kumimoji="0" lang="zh-CN" altLang="en-US" sz="3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4" name="文本框 3">
            <a:extLst>
              <a:ext uri="{FF2B5EF4-FFF2-40B4-BE49-F238E27FC236}">
                <a16:creationId xmlns:a16="http://schemas.microsoft.com/office/drawing/2014/main" id="{FB396D98-4DBD-2A6B-9EF6-E6AC4581CEBF}"/>
              </a:ext>
            </a:extLst>
          </p:cNvPr>
          <p:cNvSpPr txBox="1"/>
          <p:nvPr/>
        </p:nvSpPr>
        <p:spPr>
          <a:xfrm>
            <a:off x="5860103" y="1476008"/>
            <a:ext cx="6094520" cy="5204566"/>
          </a:xfrm>
          <a:prstGeom prst="rect">
            <a:avLst/>
          </a:prstGeom>
          <a:noFill/>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区间Ⅰ</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ωr1 ≤ ωe ≤ ωr2</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当转速升高时，电流矢量沿电流极限圆从点</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A1</a:t>
            </a: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移至</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A2</a:t>
            </a: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点。</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最大输出功率轨迹与电流极限圆的交点</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A2</a:t>
            </a: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处的转速</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ωr2</a:t>
            </a: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是电压达极限值时电动机能够运行于最大输出功率的最低转速，因为低于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ωr2</a:t>
            </a: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的转速运行时，最大输出功率轨迹与电压极限椭圆的交点将落在电流极限圆外，电流矢量幅值将超过电流的极限值。</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本转速区间中，电流的各分量按运行转速的电压极限椭圆与电流极限圆的交点取值</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且有</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|is| = </a:t>
            </a:r>
            <a:r>
              <a:rPr kumimoji="0" lang="en-US" altLang="zh-CN" sz="2000" b="0"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0" i="1" u="none" strike="noStrike" kern="1200" cap="none" spc="0" normalizeH="0" baseline="-2500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lim</a:t>
            </a: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|us| = </a:t>
            </a:r>
            <a:r>
              <a:rPr kumimoji="0" lang="en-US" altLang="zh-CN" sz="2000" b="0"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000" b="0" i="1" u="none" strike="noStrike" kern="1200" cap="none" spc="0" normalizeH="0" baseline="-2500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lim</a:t>
            </a:r>
            <a:r>
              <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，其电流控制方式即为本节的弱磁控制。</a:t>
            </a:r>
            <a:endPar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等线" panose="02010600030101010101" pitchFamily="2" charset="-122"/>
            </a:endParaRPr>
          </a:p>
        </p:txBody>
      </p:sp>
      <p:sp>
        <p:nvSpPr>
          <p:cNvPr id="3" name="任意多边形: 形状 2">
            <a:extLst>
              <a:ext uri="{FF2B5EF4-FFF2-40B4-BE49-F238E27FC236}">
                <a16:creationId xmlns:a16="http://schemas.microsoft.com/office/drawing/2014/main" id="{68860FA5-D73F-DFEC-AB11-11CA4B497B11}"/>
              </a:ext>
            </a:extLst>
          </p:cNvPr>
          <p:cNvSpPr/>
          <p:nvPr/>
        </p:nvSpPr>
        <p:spPr>
          <a:xfrm>
            <a:off x="2247900" y="3183731"/>
            <a:ext cx="431006" cy="519113"/>
          </a:xfrm>
          <a:custGeom>
            <a:avLst/>
            <a:gdLst>
              <a:gd name="connsiteX0" fmla="*/ 431006 w 431006"/>
              <a:gd name="connsiteY0" fmla="*/ 0 h 519113"/>
              <a:gd name="connsiteX1" fmla="*/ 292894 w 431006"/>
              <a:gd name="connsiteY1" fmla="*/ 100013 h 519113"/>
              <a:gd name="connsiteX2" fmla="*/ 209550 w 431006"/>
              <a:gd name="connsiteY2" fmla="*/ 171450 h 519113"/>
              <a:gd name="connsiteX3" fmla="*/ 138113 w 431006"/>
              <a:gd name="connsiteY3" fmla="*/ 247650 h 519113"/>
              <a:gd name="connsiteX4" fmla="*/ 80963 w 431006"/>
              <a:gd name="connsiteY4" fmla="*/ 342900 h 519113"/>
              <a:gd name="connsiteX5" fmla="*/ 21431 w 431006"/>
              <a:gd name="connsiteY5" fmla="*/ 471488 h 519113"/>
              <a:gd name="connsiteX6" fmla="*/ 0 w 431006"/>
              <a:gd name="connsiteY6" fmla="*/ 519113 h 51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06" h="519113">
                <a:moveTo>
                  <a:pt x="431006" y="0"/>
                </a:moveTo>
                <a:cubicBezTo>
                  <a:pt x="380404" y="35719"/>
                  <a:pt x="329803" y="71438"/>
                  <a:pt x="292894" y="100013"/>
                </a:cubicBezTo>
                <a:cubicBezTo>
                  <a:pt x="255985" y="128588"/>
                  <a:pt x="235347" y="146844"/>
                  <a:pt x="209550" y="171450"/>
                </a:cubicBezTo>
                <a:cubicBezTo>
                  <a:pt x="183753" y="196056"/>
                  <a:pt x="159544" y="219075"/>
                  <a:pt x="138113" y="247650"/>
                </a:cubicBezTo>
                <a:cubicBezTo>
                  <a:pt x="116682" y="276225"/>
                  <a:pt x="100410" y="305594"/>
                  <a:pt x="80963" y="342900"/>
                </a:cubicBezTo>
                <a:cubicBezTo>
                  <a:pt x="61516" y="380206"/>
                  <a:pt x="34925" y="442119"/>
                  <a:pt x="21431" y="471488"/>
                </a:cubicBezTo>
                <a:cubicBezTo>
                  <a:pt x="7937" y="500857"/>
                  <a:pt x="3968" y="509985"/>
                  <a:pt x="0" y="519113"/>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 name="直线连接符 16">
            <a:extLst>
              <a:ext uri="{FF2B5EF4-FFF2-40B4-BE49-F238E27FC236}">
                <a16:creationId xmlns:a16="http://schemas.microsoft.com/office/drawing/2014/main" id="{0ED68AD2-2634-845E-13B9-5107B590F7A3}"/>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55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131FF793-170B-30F0-7E7C-4D8F767A8742}"/>
              </a:ext>
            </a:extLst>
          </p:cNvPr>
          <p:cNvPicPr>
            <a:picLocks noChangeAspect="1"/>
          </p:cNvPicPr>
          <p:nvPr/>
        </p:nvPicPr>
        <p:blipFill>
          <a:blip r:embed="rId3"/>
          <a:stretch>
            <a:fillRect/>
          </a:stretch>
        </p:blipFill>
        <p:spPr>
          <a:xfrm>
            <a:off x="6544689" y="4094633"/>
            <a:ext cx="3092449" cy="2658752"/>
          </a:xfrm>
          <a:prstGeom prst="rect">
            <a:avLst/>
          </a:prstGeom>
        </p:spPr>
      </p:pic>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4"/>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1105237" y="816199"/>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259959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永磁同步电机的结构</a:t>
            </a:r>
          </a:p>
        </p:txBody>
      </p:sp>
      <p:sp>
        <p:nvSpPr>
          <p:cNvPr id="5" name="文本框 4">
            <a:extLst>
              <a:ext uri="{FF2B5EF4-FFF2-40B4-BE49-F238E27FC236}">
                <a16:creationId xmlns:a16="http://schemas.microsoft.com/office/drawing/2014/main" id="{91198F4D-5219-AF9B-E307-DAF632E63D07}"/>
              </a:ext>
            </a:extLst>
          </p:cNvPr>
          <p:cNvSpPr txBox="1"/>
          <p:nvPr/>
        </p:nvSpPr>
        <p:spPr>
          <a:xfrm>
            <a:off x="121464" y="1875757"/>
            <a:ext cx="5711165" cy="4437753"/>
          </a:xfrm>
          <a:prstGeom prst="rect">
            <a:avLst/>
          </a:prstGeom>
          <a:noFill/>
        </p:spPr>
        <p:txBody>
          <a:bodyPr wrap="square">
            <a:spAutoFit/>
          </a:bodyPr>
          <a:lstStyle/>
          <a:p>
            <a:pPr indent="304800" algn="just">
              <a:lnSpc>
                <a:spcPct val="150000"/>
              </a:lnSpc>
            </a:pP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转子采用永磁体励磁，根据其磁通方向可分为</a:t>
            </a:r>
            <a:endParaRPr lang="en-US"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zh-CN" sz="240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rPr>
              <a:t>径向磁通电机</a:t>
            </a:r>
            <a:endParaRPr lang="en-US" altLang="zh-CN" sz="240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轴向磁通电机</a:t>
            </a:r>
            <a:endParaRPr lang="en-US"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横向磁通电机</a:t>
            </a:r>
            <a:endParaRPr lang="en-US"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304800" algn="just">
              <a:lnSpc>
                <a:spcPct val="150000"/>
              </a:lnSpc>
            </a:pP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其中</a:t>
            </a:r>
            <a:r>
              <a:rPr lang="zh-CN" altLang="zh-CN" sz="240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rPr>
              <a:t>径向磁通电机</a:t>
            </a: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具有结构简单、制造方便、漏磁小等优点，应用非常广泛，本</a:t>
            </a:r>
            <a:r>
              <a:rPr lang="zh-CN" altLang="en-US"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课程</a:t>
            </a: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以径向磁通永磁同步电机为研究对象。</a:t>
            </a:r>
            <a:endParaRPr lang="zh-CN" altLang="zh-CN" sz="2400" dirty="0">
              <a:solidFill>
                <a:srgbClr val="000000"/>
              </a:solidFill>
              <a:effectLst/>
              <a:latin typeface="黑体" panose="02010609060101010101" pitchFamily="49" charset="-122"/>
              <a:ea typeface="黑体" panose="02010609060101010101" pitchFamily="49" charset="-122"/>
              <a:cs typeface="等线" panose="02010600030101010101" pitchFamily="2" charset="-122"/>
            </a:endParaRPr>
          </a:p>
        </p:txBody>
      </p:sp>
      <p:grpSp>
        <p:nvGrpSpPr>
          <p:cNvPr id="18" name="组合 17">
            <a:extLst>
              <a:ext uri="{FF2B5EF4-FFF2-40B4-BE49-F238E27FC236}">
                <a16:creationId xmlns:a16="http://schemas.microsoft.com/office/drawing/2014/main" id="{63A3CE05-F4E5-A6DA-18B9-50C283B21DE8}"/>
              </a:ext>
            </a:extLst>
          </p:cNvPr>
          <p:cNvGrpSpPr/>
          <p:nvPr/>
        </p:nvGrpSpPr>
        <p:grpSpPr>
          <a:xfrm>
            <a:off x="6519455" y="814011"/>
            <a:ext cx="4740448" cy="3280622"/>
            <a:chOff x="6852538" y="1100646"/>
            <a:chExt cx="4740448" cy="3280622"/>
          </a:xfrm>
        </p:grpSpPr>
        <p:pic>
          <p:nvPicPr>
            <p:cNvPr id="13" name="图片 12">
              <a:extLst>
                <a:ext uri="{FF2B5EF4-FFF2-40B4-BE49-F238E27FC236}">
                  <a16:creationId xmlns:a16="http://schemas.microsoft.com/office/drawing/2014/main" id="{CC3DCF9B-19A0-809A-D556-54E29439316D}"/>
                </a:ext>
              </a:extLst>
            </p:cNvPr>
            <p:cNvPicPr>
              <a:picLocks noChangeAspect="1"/>
            </p:cNvPicPr>
            <p:nvPr/>
          </p:nvPicPr>
          <p:blipFill rotWithShape="1">
            <a:blip r:embed="rId5"/>
            <a:srcRect t="8462" b="11065"/>
            <a:stretch/>
          </p:blipFill>
          <p:spPr>
            <a:xfrm>
              <a:off x="6852538" y="1100646"/>
              <a:ext cx="4740448" cy="2911290"/>
            </a:xfrm>
            <a:prstGeom prst="rect">
              <a:avLst/>
            </a:prstGeom>
          </p:spPr>
        </p:pic>
        <p:sp>
          <p:nvSpPr>
            <p:cNvPr id="14" name="文本框 13">
              <a:extLst>
                <a:ext uri="{FF2B5EF4-FFF2-40B4-BE49-F238E27FC236}">
                  <a16:creationId xmlns:a16="http://schemas.microsoft.com/office/drawing/2014/main" id="{0A851523-5E0C-1B8C-3150-2A06AB30443B}"/>
                </a:ext>
              </a:extLst>
            </p:cNvPr>
            <p:cNvSpPr txBox="1"/>
            <p:nvPr/>
          </p:nvSpPr>
          <p:spPr>
            <a:xfrm>
              <a:off x="7412855" y="4011936"/>
              <a:ext cx="1107996" cy="369332"/>
            </a:xfrm>
            <a:prstGeom prst="rect">
              <a:avLst/>
            </a:prstGeom>
            <a:noFill/>
          </p:spPr>
          <p:txBody>
            <a:bodyPr wrap="none" rtlCol="0">
              <a:spAutoFit/>
            </a:bodyPr>
            <a:lstStyle/>
            <a:p>
              <a:r>
                <a:rPr lang="zh-CN" altLang="en-US" dirty="0"/>
                <a:t>轴向磁通</a:t>
              </a:r>
            </a:p>
          </p:txBody>
        </p:sp>
        <p:sp>
          <p:nvSpPr>
            <p:cNvPr id="15" name="文本框 14">
              <a:extLst>
                <a:ext uri="{FF2B5EF4-FFF2-40B4-BE49-F238E27FC236}">
                  <a16:creationId xmlns:a16="http://schemas.microsoft.com/office/drawing/2014/main" id="{91947D60-6595-AFCD-3E9E-8A47D6E4C04E}"/>
                </a:ext>
              </a:extLst>
            </p:cNvPr>
            <p:cNvSpPr txBox="1"/>
            <p:nvPr/>
          </p:nvSpPr>
          <p:spPr>
            <a:xfrm>
              <a:off x="10101077" y="4011936"/>
              <a:ext cx="1338828" cy="369332"/>
            </a:xfrm>
            <a:prstGeom prst="rect">
              <a:avLst/>
            </a:prstGeom>
            <a:noFill/>
          </p:spPr>
          <p:txBody>
            <a:bodyPr wrap="none" rtlCol="0">
              <a:spAutoFit/>
            </a:bodyPr>
            <a:lstStyle/>
            <a:p>
              <a:r>
                <a:rPr lang="zh-CN" altLang="en-US" dirty="0"/>
                <a:t>径向向磁通</a:t>
              </a:r>
            </a:p>
          </p:txBody>
        </p:sp>
      </p:grpSp>
      <p:sp>
        <p:nvSpPr>
          <p:cNvPr id="22" name="文本框 21">
            <a:extLst>
              <a:ext uri="{FF2B5EF4-FFF2-40B4-BE49-F238E27FC236}">
                <a16:creationId xmlns:a16="http://schemas.microsoft.com/office/drawing/2014/main" id="{7C022087-AD53-FB69-6720-0047A7F6B7D3}"/>
              </a:ext>
            </a:extLst>
          </p:cNvPr>
          <p:cNvSpPr txBox="1"/>
          <p:nvPr/>
        </p:nvSpPr>
        <p:spPr>
          <a:xfrm>
            <a:off x="10006785" y="5100843"/>
            <a:ext cx="1647436" cy="646331"/>
          </a:xfrm>
          <a:prstGeom prst="rect">
            <a:avLst/>
          </a:prstGeom>
          <a:noFill/>
        </p:spPr>
        <p:txBody>
          <a:bodyPr wrap="square">
            <a:spAutoFit/>
          </a:bodyPr>
          <a:lstStyle/>
          <a:p>
            <a:r>
              <a:rPr lang="zh-CN" altLang="en-US" dirty="0"/>
              <a:t>盘式横向磁通</a:t>
            </a:r>
            <a:endParaRPr lang="en-US" altLang="zh-CN" dirty="0"/>
          </a:p>
          <a:p>
            <a:r>
              <a:rPr lang="zh-CN" altLang="en-US" dirty="0"/>
              <a:t>永磁同步电机</a:t>
            </a:r>
          </a:p>
        </p:txBody>
      </p:sp>
    </p:spTree>
    <p:extLst>
      <p:ext uri="{BB962C8B-B14F-4D97-AF65-F5344CB8AC3E}">
        <p14:creationId xmlns:p14="http://schemas.microsoft.com/office/powerpoint/2010/main" val="890636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pic>
        <p:nvPicPr>
          <p:cNvPr id="3" name="Picture 1">
            <a:extLst>
              <a:ext uri="{FF2B5EF4-FFF2-40B4-BE49-F238E27FC236}">
                <a16:creationId xmlns:a16="http://schemas.microsoft.com/office/drawing/2014/main" id="{A1E4EA66-1139-6AA1-15B8-F4099956B692}"/>
              </a:ext>
            </a:extLst>
          </p:cNvPr>
          <p:cNvPicPr>
            <a:picLocks noChangeAspect="1"/>
          </p:cNvPicPr>
          <p:nvPr/>
        </p:nvPicPr>
        <p:blipFill rotWithShape="1">
          <a:blip r:embed="rId4">
            <a:extLst>
              <a:ext uri="{28A0092B-C50C-407E-A947-70E740481C1C}">
                <a14:useLocalDpi xmlns:a14="http://schemas.microsoft.com/office/drawing/2010/main" val="0"/>
              </a:ext>
            </a:extLst>
          </a:blip>
          <a:srcRect l="51073" b="13574"/>
          <a:stretch/>
        </p:blipFill>
        <p:spPr>
          <a:xfrm>
            <a:off x="0" y="1584967"/>
            <a:ext cx="5662127" cy="4267144"/>
          </a:xfrm>
          <a:prstGeom prst="rect">
            <a:avLst/>
          </a:prstGeom>
          <a:noFill/>
          <a:ln>
            <a:noFill/>
          </a:ln>
        </p:spPr>
      </p:pic>
      <p:sp>
        <p:nvSpPr>
          <p:cNvPr id="4" name="文本框 3">
            <a:extLst>
              <a:ext uri="{FF2B5EF4-FFF2-40B4-BE49-F238E27FC236}">
                <a16:creationId xmlns:a16="http://schemas.microsoft.com/office/drawing/2014/main" id="{556E6E67-AD77-4DF6-5886-0A0449297DF3}"/>
              </a:ext>
            </a:extLst>
          </p:cNvPr>
          <p:cNvSpPr txBox="1"/>
          <p:nvPr/>
        </p:nvSpPr>
        <p:spPr>
          <a:xfrm>
            <a:off x="5944210" y="1584967"/>
            <a:ext cx="6094520" cy="576248"/>
          </a:xfrm>
          <a:prstGeom prst="rect">
            <a:avLst/>
          </a:prstGeom>
          <a:noFill/>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区间Ⅰ</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II </a:t>
            </a:r>
            <a:r>
              <a:rPr kumimoji="0" lang="el-GR"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 &gt; </a:t>
            </a:r>
            <a:r>
              <a:rPr kumimoji="0" lang="el-GR"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r2)</a:t>
            </a:r>
          </a:p>
        </p:txBody>
      </p:sp>
      <p:sp>
        <p:nvSpPr>
          <p:cNvPr id="14" name="Rectangle 8">
            <a:extLst>
              <a:ext uri="{FF2B5EF4-FFF2-40B4-BE49-F238E27FC236}">
                <a16:creationId xmlns:a16="http://schemas.microsoft.com/office/drawing/2014/main" id="{75102777-1898-956E-174A-F1CE42D0AD64}"/>
              </a:ext>
            </a:extLst>
          </p:cNvPr>
          <p:cNvSpPr>
            <a:spLocks noChangeArrowheads="1"/>
          </p:cNvSpPr>
          <p:nvPr/>
        </p:nvSpPr>
        <p:spPr bwMode="auto">
          <a:xfrm>
            <a:off x="6100409" y="2558902"/>
            <a:ext cx="5662127"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en-US" sz="2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电流矢量沿最大输出功率轨迹从</a:t>
            </a:r>
            <a:r>
              <a:rPr kumimoji="0" lang="en-US" altLang="zh-CN" sz="2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A2</a:t>
            </a:r>
            <a:r>
              <a:rPr kumimoji="0" lang="zh-CN" altLang="en-US" sz="2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点移至</a:t>
            </a:r>
            <a:r>
              <a:rPr kumimoji="0" lang="en-US" altLang="zh-CN" sz="2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A4</a:t>
            </a:r>
            <a:r>
              <a:rPr kumimoji="0" lang="zh-CN" altLang="en-US" sz="2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点。</a:t>
            </a:r>
            <a:endParaRPr kumimoji="0" lang="en-US" altLang="zh-CN" sz="2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eaLnBrk="0" fontAlgn="base" hangingPunct="0">
              <a:spcBef>
                <a:spcPct val="0"/>
              </a:spcBef>
              <a:spcAft>
                <a:spcPct val="0"/>
              </a:spcAft>
              <a:buFont typeface="Wingdings" panose="05000000000000000000" pitchFamily="2" charset="2"/>
              <a:buChar char="Ø"/>
            </a:pPr>
            <a:r>
              <a:rPr kumimoji="0" lang="zh-CN" altLang="en-US" sz="3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本转速区间中</a:t>
            </a:r>
            <a:r>
              <a:rPr kumimoji="0" lang="en-US" altLang="zh-CN" sz="3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|is| ≤</a:t>
            </a:r>
            <a:r>
              <a:rPr kumimoji="0" lang="en-US" altLang="zh-CN" sz="3200" b="0" i="1"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3200" b="0" i="1" u="none" strike="noStrike" cap="none" normalizeH="0" baseline="-3000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lim</a:t>
            </a:r>
            <a:r>
              <a:rPr kumimoji="0" lang="zh-CN" altLang="en-US" sz="3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3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|us| = </a:t>
            </a:r>
            <a:r>
              <a:rPr kumimoji="0" lang="en-US" altLang="zh-CN" sz="3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3200" b="0" i="1" u="none" strike="noStrike" cap="none" normalizeH="0" baseline="-3000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lim</a:t>
            </a:r>
            <a:r>
              <a:rPr kumimoji="0" lang="zh-CN" altLang="en-US" sz="3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3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457200" indent="-457200" eaLnBrk="0" fontAlgn="base" hangingPunct="0">
              <a:spcBef>
                <a:spcPct val="0"/>
              </a:spcBef>
              <a:spcAft>
                <a:spcPct val="0"/>
              </a:spcAft>
              <a:buFont typeface="Wingdings" panose="05000000000000000000" pitchFamily="2" charset="2"/>
              <a:buChar char="Ø"/>
            </a:pPr>
            <a:endParaRPr lang="en-US" altLang="zh-CN" sz="3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eaLnBrk="0" fontAlgn="base" hangingPunct="0">
              <a:spcBef>
                <a:spcPct val="0"/>
              </a:spcBef>
              <a:spcAft>
                <a:spcPct val="0"/>
              </a:spcAft>
              <a:buFont typeface="Wingdings" panose="05000000000000000000" pitchFamily="2" charset="2"/>
              <a:buChar char="Ø"/>
            </a:pPr>
            <a:r>
              <a:rPr kumimoji="0" lang="zh-CN" altLang="en-US" sz="2800" b="0" i="0" u="none" strike="noStrike" cap="none" normalizeH="0" baseline="0" dirty="0">
                <a:ln>
                  <a:noFill/>
                </a:ln>
                <a:solidFill>
                  <a:schemeClr val="tx1"/>
                </a:solidFill>
                <a:effectLst/>
                <a:latin typeface="Arial" panose="020B0604020202020204" pitchFamily="34" charset="0"/>
              </a:rPr>
              <a:t>电压极限圆可以缩小至一个点</a:t>
            </a:r>
            <a:endParaRPr kumimoji="0" lang="zh-CN" altLang="en-US" sz="4000" b="0" i="0" u="none" strike="noStrike" cap="none" normalizeH="0" baseline="0" dirty="0">
              <a:ln>
                <a:noFill/>
              </a:ln>
              <a:solidFill>
                <a:schemeClr val="tx1"/>
              </a:solidFill>
              <a:effectLst/>
              <a:latin typeface="Arial" panose="020B0604020202020204" pitchFamily="34" charset="0"/>
            </a:endParaRPr>
          </a:p>
        </p:txBody>
      </p:sp>
      <p:sp>
        <p:nvSpPr>
          <p:cNvPr id="21" name="爆炸形: 8 pt  20">
            <a:extLst>
              <a:ext uri="{FF2B5EF4-FFF2-40B4-BE49-F238E27FC236}">
                <a16:creationId xmlns:a16="http://schemas.microsoft.com/office/drawing/2014/main" id="{638F1D8D-752D-2174-9A21-110CFA769717}"/>
              </a:ext>
            </a:extLst>
          </p:cNvPr>
          <p:cNvSpPr/>
          <p:nvPr/>
        </p:nvSpPr>
        <p:spPr>
          <a:xfrm>
            <a:off x="3101382" y="5663599"/>
            <a:ext cx="2609850" cy="1038225"/>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无限扩速</a:t>
            </a:r>
          </a:p>
        </p:txBody>
      </p:sp>
      <p:sp>
        <p:nvSpPr>
          <p:cNvPr id="22" name="文本框 21">
            <a:extLst>
              <a:ext uri="{FF2B5EF4-FFF2-40B4-BE49-F238E27FC236}">
                <a16:creationId xmlns:a16="http://schemas.microsoft.com/office/drawing/2014/main" id="{9E6B7069-1E99-AABF-A93A-E37E3AA8C454}"/>
              </a:ext>
            </a:extLst>
          </p:cNvPr>
          <p:cNvSpPr txBox="1"/>
          <p:nvPr/>
        </p:nvSpPr>
        <p:spPr>
          <a:xfrm>
            <a:off x="4192480" y="994393"/>
            <a:ext cx="488049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永磁同步电机最佳电流控制区间</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3" name="矩形: 圆角 22">
            <a:extLst>
              <a:ext uri="{FF2B5EF4-FFF2-40B4-BE49-F238E27FC236}">
                <a16:creationId xmlns:a16="http://schemas.microsoft.com/office/drawing/2014/main" id="{D925F297-AD63-9243-449B-8AA99E029A57}"/>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弱磁控制基本原理</a:t>
            </a:r>
          </a:p>
        </p:txBody>
      </p:sp>
      <p:cxnSp>
        <p:nvCxnSpPr>
          <p:cNvPr id="24" name="直线连接符 16">
            <a:extLst>
              <a:ext uri="{FF2B5EF4-FFF2-40B4-BE49-F238E27FC236}">
                <a16:creationId xmlns:a16="http://schemas.microsoft.com/office/drawing/2014/main" id="{F3833AA0-4C0A-079C-918F-C1A49CFF55B0}"/>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241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5707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三、永磁同步电机的弱磁控制</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pic>
        <p:nvPicPr>
          <p:cNvPr id="5" name="Picture 1">
            <a:extLst>
              <a:ext uri="{FF2B5EF4-FFF2-40B4-BE49-F238E27FC236}">
                <a16:creationId xmlns:a16="http://schemas.microsoft.com/office/drawing/2014/main" id="{EE1FDC23-8A7E-2EF9-1356-95F3876D1A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01215" y="1879600"/>
            <a:ext cx="5740702" cy="4009777"/>
          </a:xfrm>
          <a:prstGeom prst="rect">
            <a:avLst/>
          </a:prstGeom>
          <a:noFill/>
          <a:ln>
            <a:noFill/>
          </a:ln>
        </p:spPr>
      </p:pic>
      <p:sp>
        <p:nvSpPr>
          <p:cNvPr id="7" name="文本框 6">
            <a:extLst>
              <a:ext uri="{FF2B5EF4-FFF2-40B4-BE49-F238E27FC236}">
                <a16:creationId xmlns:a16="http://schemas.microsoft.com/office/drawing/2014/main" id="{82CD124C-1CE9-0F63-909B-373C46AA25C0}"/>
              </a:ext>
            </a:extLst>
          </p:cNvPr>
          <p:cNvSpPr txBox="1"/>
          <p:nvPr/>
        </p:nvSpPr>
        <p:spPr>
          <a:xfrm>
            <a:off x="6124167" y="2056295"/>
            <a:ext cx="6096000" cy="1113766"/>
          </a:xfrm>
          <a:prstGeom prst="rect">
            <a:avLst/>
          </a:prstGeom>
          <a:noFill/>
        </p:spPr>
        <p:txBody>
          <a:bodyPr wrap="square">
            <a:spAutoFit/>
          </a:bodyPr>
          <a:lstStyle/>
          <a:p>
            <a:pPr indent="304800" algn="just">
              <a:lnSpc>
                <a:spcPct val="150000"/>
              </a:lnSpc>
            </a:pP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a:t>
            </a:r>
            <a:r>
              <a:rPr lang="en-US" altLang="zh-CN" sz="2400"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ψ</a:t>
            </a:r>
            <a:r>
              <a:rPr lang="en-US" altLang="zh-CN" sz="2400"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r>
              <a:rPr lang="en-US" altLang="zh-CN" sz="24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a:t>
            </a:r>
            <a:r>
              <a:rPr lang="en-US" altLang="zh-CN" sz="2400"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&gt; </a:t>
            </a:r>
            <a:r>
              <a:rPr lang="en-US" altLang="zh-CN" sz="2400"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lim</a:t>
            </a:r>
            <a:r>
              <a:rPr lang="en-US" altLang="zh-CN" sz="2400"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a:t>
            </a:r>
            <a:r>
              <a:rPr lang="en-US" altLang="zh-CN" sz="2400"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lang="en-US" altLang="zh-CN" sz="2400" i="1"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&gt;</a:t>
            </a:r>
            <a:r>
              <a:rPr lang="en-US" altLang="zh-CN" sz="2400"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i="1" baseline="-25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lim</a:t>
            </a:r>
            <a:r>
              <a:rPr lang="en-US"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时，最大输出功率轨迹将落在电流极限圆的外面</a:t>
            </a:r>
            <a:r>
              <a:rPr lang="zh-CN" altLang="en-US"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sp>
        <p:nvSpPr>
          <p:cNvPr id="10" name="Rectangle 2">
            <a:extLst>
              <a:ext uri="{FF2B5EF4-FFF2-40B4-BE49-F238E27FC236}">
                <a16:creationId xmlns:a16="http://schemas.microsoft.com/office/drawing/2014/main" id="{EAD4C0AB-9F4E-E131-6229-40B7E4862FF5}"/>
              </a:ext>
            </a:extLst>
          </p:cNvPr>
          <p:cNvSpPr>
            <a:spLocks noChangeArrowheads="1"/>
          </p:cNvSpPr>
          <p:nvPr/>
        </p:nvSpPr>
        <p:spPr bwMode="auto">
          <a:xfrm>
            <a:off x="6253548" y="3525381"/>
            <a:ext cx="58372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此时就不存在区间Ⅲ，且在</a:t>
            </a:r>
            <a:r>
              <a:rPr kumimoji="0" lang="en-US" altLang="zh-CN" sz="24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ω</a:t>
            </a:r>
            <a:r>
              <a:rPr kumimoji="0" lang="en-US" altLang="zh-CN" sz="2400" b="0" i="1" u="none" strike="noStrike" cap="none" normalizeH="0" baseline="-3000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e</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4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ω</a:t>
            </a:r>
            <a:r>
              <a:rPr kumimoji="0" lang="en-US" altLang="zh-CN" sz="2400" b="0" i="1" u="none" strike="noStrike" cap="none" normalizeH="0" baseline="-3000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r3</a:t>
            </a:r>
            <a:r>
              <a:rPr kumimoji="0" lang="zh-CN" altLang="en-US"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时，电动机的输出功率变为零，这是弱磁控制在理论上可达到的最高转速。</a:t>
            </a:r>
            <a:r>
              <a:rPr kumimoji="0" lang="en-US" altLang="zh-CN" sz="24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ω</a:t>
            </a:r>
            <a:r>
              <a:rPr kumimoji="0" lang="en-US" altLang="zh-CN" sz="2400" b="0" i="1" u="none" strike="noStrike" cap="none" normalizeH="0" baseline="-3000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r3</a:t>
            </a:r>
            <a:r>
              <a:rPr kumimoji="0" lang="zh-CN" altLang="en-US"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由下式给出。</a:t>
            </a:r>
            <a:endPar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p:txBody>
      </p:sp>
      <p:graphicFrame>
        <p:nvGraphicFramePr>
          <p:cNvPr id="11" name="对象 10">
            <a:extLst>
              <a:ext uri="{FF2B5EF4-FFF2-40B4-BE49-F238E27FC236}">
                <a16:creationId xmlns:a16="http://schemas.microsoft.com/office/drawing/2014/main" id="{132E77C1-1C22-E67D-9ED4-BC4F87ED565B}"/>
              </a:ext>
            </a:extLst>
          </p:cNvPr>
          <p:cNvGraphicFramePr>
            <a:graphicFrameLocks noChangeAspect="1"/>
          </p:cNvGraphicFramePr>
          <p:nvPr>
            <p:extLst>
              <p:ext uri="{D42A27DB-BD31-4B8C-83A1-F6EECF244321}">
                <p14:modId xmlns:p14="http://schemas.microsoft.com/office/powerpoint/2010/main" val="2202128428"/>
              </p:ext>
            </p:extLst>
          </p:nvPr>
        </p:nvGraphicFramePr>
        <p:xfrm>
          <a:off x="3228975" y="4543425"/>
          <a:ext cx="1020763" cy="434975"/>
        </p:xfrm>
        <a:graphic>
          <a:graphicData uri="http://schemas.openxmlformats.org/presentationml/2006/ole">
            <mc:AlternateContent xmlns:mc="http://schemas.openxmlformats.org/markup-compatibility/2006">
              <mc:Choice xmlns:v="urn:schemas-microsoft-com:vml" Requires="v">
                <p:oleObj name="Equation" r:id="rId5" imgW="1016000" imgH="431800" progId="Equation.DSMT4">
                  <p:embed/>
                </p:oleObj>
              </mc:Choice>
              <mc:Fallback>
                <p:oleObj name="Equation" r:id="rId5" imgW="1016000" imgH="4318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8975" y="4543425"/>
                        <a:ext cx="1020763"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爆炸形: 8 pt  12">
            <a:extLst>
              <a:ext uri="{FF2B5EF4-FFF2-40B4-BE49-F238E27FC236}">
                <a16:creationId xmlns:a16="http://schemas.microsoft.com/office/drawing/2014/main" id="{60761777-08C6-47E7-7D06-5AE6513463E6}"/>
              </a:ext>
            </a:extLst>
          </p:cNvPr>
          <p:cNvSpPr/>
          <p:nvPr/>
        </p:nvSpPr>
        <p:spPr>
          <a:xfrm>
            <a:off x="4537792" y="4978400"/>
            <a:ext cx="2609850" cy="1038225"/>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有限扩速</a:t>
            </a:r>
          </a:p>
        </p:txBody>
      </p:sp>
      <p:sp>
        <p:nvSpPr>
          <p:cNvPr id="15" name="文本框 14">
            <a:extLst>
              <a:ext uri="{FF2B5EF4-FFF2-40B4-BE49-F238E27FC236}">
                <a16:creationId xmlns:a16="http://schemas.microsoft.com/office/drawing/2014/main" id="{A92BE0C1-3100-891B-15F1-4858B4135531}"/>
              </a:ext>
            </a:extLst>
          </p:cNvPr>
          <p:cNvSpPr txBox="1"/>
          <p:nvPr/>
        </p:nvSpPr>
        <p:spPr>
          <a:xfrm>
            <a:off x="4192480" y="994393"/>
            <a:ext cx="488049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永磁同步电机最佳电流控制区间</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8" name="矩形: 圆角 17">
            <a:extLst>
              <a:ext uri="{FF2B5EF4-FFF2-40B4-BE49-F238E27FC236}">
                <a16:creationId xmlns:a16="http://schemas.microsoft.com/office/drawing/2014/main" id="{41420A53-7DE1-44A0-A6DC-8E1E28C85F64}"/>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弱磁控制基本原理</a:t>
            </a:r>
          </a:p>
        </p:txBody>
      </p:sp>
      <p:cxnSp>
        <p:nvCxnSpPr>
          <p:cNvPr id="19" name="直线连接符 16">
            <a:extLst>
              <a:ext uri="{FF2B5EF4-FFF2-40B4-BE49-F238E27FC236}">
                <a16:creationId xmlns:a16="http://schemas.microsoft.com/office/drawing/2014/main" id="{F7004C7D-42CD-A079-17BC-1F3B5EFA4632}"/>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72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F3354F-262C-8667-2A44-EEF7F33618CD}"/>
              </a:ext>
            </a:extLst>
          </p:cNvPr>
          <p:cNvGrpSpPr/>
          <p:nvPr/>
        </p:nvGrpSpPr>
        <p:grpSpPr>
          <a:xfrm>
            <a:off x="-11006" y="100488"/>
            <a:ext cx="2192024" cy="574851"/>
            <a:chOff x="-1" y="246156"/>
            <a:chExt cx="2192024" cy="574851"/>
          </a:xfrm>
        </p:grpSpPr>
        <p:sp>
          <p:nvSpPr>
            <p:cNvPr id="5" name="任意形状 7">
              <a:extLst>
                <a:ext uri="{FF2B5EF4-FFF2-40B4-BE49-F238E27FC236}">
                  <a16:creationId xmlns:a16="http://schemas.microsoft.com/office/drawing/2014/main" id="{FEDCAB2D-8C2C-AEFC-B1F4-AA11BE81FDAB}"/>
                </a:ext>
              </a:extLst>
            </p:cNvPr>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8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6" name="文本框 5">
              <a:extLst>
                <a:ext uri="{FF2B5EF4-FFF2-40B4-BE49-F238E27FC236}">
                  <a16:creationId xmlns:a16="http://schemas.microsoft.com/office/drawing/2014/main" id="{10B14D19-CEB3-70AA-524D-065B2E3ED3BD}"/>
                </a:ext>
              </a:extLst>
            </p:cNvPr>
            <p:cNvSpPr txBox="1"/>
            <p:nvPr/>
          </p:nvSpPr>
          <p:spPr>
            <a:xfrm>
              <a:off x="1019907" y="297787"/>
              <a:ext cx="117211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目   录</a:t>
              </a:r>
              <a:endParaRPr kumimoji="1" lang="zh-CN" altLang="en-US" sz="28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grpSp>
      <p:grpSp>
        <p:nvGrpSpPr>
          <p:cNvPr id="8" name="组合 7">
            <a:extLst>
              <a:ext uri="{FF2B5EF4-FFF2-40B4-BE49-F238E27FC236}">
                <a16:creationId xmlns:a16="http://schemas.microsoft.com/office/drawing/2014/main" id="{E162872F-6916-9D92-A5FC-4B7A3BB36690}"/>
              </a:ext>
            </a:extLst>
          </p:cNvPr>
          <p:cNvGrpSpPr/>
          <p:nvPr/>
        </p:nvGrpSpPr>
        <p:grpSpPr>
          <a:xfrm>
            <a:off x="532418" y="1232255"/>
            <a:ext cx="7045368" cy="584775"/>
            <a:chOff x="796539" y="1238585"/>
            <a:chExt cx="5691197" cy="584775"/>
          </a:xfrm>
        </p:grpSpPr>
        <p:sp>
          <p:nvSpPr>
            <p:cNvPr id="2" name="TextBox 20">
              <a:extLst>
                <a:ext uri="{FF2B5EF4-FFF2-40B4-BE49-F238E27FC236}">
                  <a16:creationId xmlns:a16="http://schemas.microsoft.com/office/drawing/2014/main" id="{94D4DB4D-88CA-3E66-A570-B90A8B12F957}"/>
                </a:ext>
              </a:extLst>
            </p:cNvPr>
            <p:cNvSpPr txBox="1"/>
            <p:nvPr/>
          </p:nvSpPr>
          <p:spPr>
            <a:xfrm>
              <a:off x="1636633" y="1238585"/>
              <a:ext cx="4851103"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永磁同步电机的结构与基本原理</a:t>
              </a:r>
            </a:p>
          </p:txBody>
        </p:sp>
        <p:sp>
          <p:nvSpPr>
            <p:cNvPr id="3" name="矩形 8">
              <a:extLst>
                <a:ext uri="{FF2B5EF4-FFF2-40B4-BE49-F238E27FC236}">
                  <a16:creationId xmlns:a16="http://schemas.microsoft.com/office/drawing/2014/main" id="{10287F48-3A43-D064-D10A-6AA24E0562D3}"/>
                </a:ext>
              </a:extLst>
            </p:cNvPr>
            <p:cNvSpPr/>
            <p:nvPr/>
          </p:nvSpPr>
          <p:spPr>
            <a:xfrm>
              <a:off x="796539" y="1246107"/>
              <a:ext cx="549454"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01</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grpSp>
        <p:nvGrpSpPr>
          <p:cNvPr id="7" name="组合 6">
            <a:extLst>
              <a:ext uri="{FF2B5EF4-FFF2-40B4-BE49-F238E27FC236}">
                <a16:creationId xmlns:a16="http://schemas.microsoft.com/office/drawing/2014/main" id="{75CE28B4-0BEE-3006-07A6-361C810E7B97}"/>
              </a:ext>
            </a:extLst>
          </p:cNvPr>
          <p:cNvGrpSpPr/>
          <p:nvPr/>
        </p:nvGrpSpPr>
        <p:grpSpPr>
          <a:xfrm>
            <a:off x="532418" y="2262669"/>
            <a:ext cx="6418797" cy="584775"/>
            <a:chOff x="805977" y="2174807"/>
            <a:chExt cx="5691196" cy="584775"/>
          </a:xfrm>
        </p:grpSpPr>
        <p:sp>
          <p:nvSpPr>
            <p:cNvPr id="13" name="TextBox 19">
              <a:extLst>
                <a:ext uri="{FF2B5EF4-FFF2-40B4-BE49-F238E27FC236}">
                  <a16:creationId xmlns:a16="http://schemas.microsoft.com/office/drawing/2014/main" id="{BEFBCAE7-82B6-6690-6221-55FF57E3B289}"/>
                </a:ext>
              </a:extLst>
            </p:cNvPr>
            <p:cNvSpPr txBox="1"/>
            <p:nvPr/>
          </p:nvSpPr>
          <p:spPr>
            <a:xfrm>
              <a:off x="1646070" y="2174807"/>
              <a:ext cx="4851103"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永磁同步电机的矢量控制系统</a:t>
              </a:r>
            </a:p>
          </p:txBody>
        </p:sp>
        <p:sp>
          <p:nvSpPr>
            <p:cNvPr id="14" name="矩形 8">
              <a:extLst>
                <a:ext uri="{FF2B5EF4-FFF2-40B4-BE49-F238E27FC236}">
                  <a16:creationId xmlns:a16="http://schemas.microsoft.com/office/drawing/2014/main" id="{ABC3E616-183B-B37D-E2DC-4A779434B13F}"/>
                </a:ext>
              </a:extLst>
            </p:cNvPr>
            <p:cNvSpPr/>
            <p:nvPr/>
          </p:nvSpPr>
          <p:spPr>
            <a:xfrm>
              <a:off x="805977" y="2211151"/>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02</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grpSp>
        <p:nvGrpSpPr>
          <p:cNvPr id="9" name="组合 8">
            <a:extLst>
              <a:ext uri="{FF2B5EF4-FFF2-40B4-BE49-F238E27FC236}">
                <a16:creationId xmlns:a16="http://schemas.microsoft.com/office/drawing/2014/main" id="{887B546C-DF41-8EDC-65C3-BF958C8E7FA5}"/>
              </a:ext>
            </a:extLst>
          </p:cNvPr>
          <p:cNvGrpSpPr/>
          <p:nvPr/>
        </p:nvGrpSpPr>
        <p:grpSpPr>
          <a:xfrm>
            <a:off x="500476" y="3339152"/>
            <a:ext cx="5691198" cy="584775"/>
            <a:chOff x="824850" y="4113968"/>
            <a:chExt cx="5691198" cy="584775"/>
          </a:xfrm>
        </p:grpSpPr>
        <p:sp>
          <p:nvSpPr>
            <p:cNvPr id="17" name="TextBox 25">
              <a:extLst>
                <a:ext uri="{FF2B5EF4-FFF2-40B4-BE49-F238E27FC236}">
                  <a16:creationId xmlns:a16="http://schemas.microsoft.com/office/drawing/2014/main" id="{F529A49F-C8FD-75DE-252C-4A5771197A3E}"/>
                </a:ext>
              </a:extLst>
            </p:cNvPr>
            <p:cNvSpPr txBox="1"/>
            <p:nvPr/>
          </p:nvSpPr>
          <p:spPr>
            <a:xfrm>
              <a:off x="1664945" y="4113968"/>
              <a:ext cx="4851103"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永磁同步电机的弱磁控制</a:t>
              </a:r>
            </a:p>
          </p:txBody>
        </p:sp>
        <p:sp>
          <p:nvSpPr>
            <p:cNvPr id="18" name="矩形 8">
              <a:extLst>
                <a:ext uri="{FF2B5EF4-FFF2-40B4-BE49-F238E27FC236}">
                  <a16:creationId xmlns:a16="http://schemas.microsoft.com/office/drawing/2014/main" id="{9A8C4C9C-B7C3-0CA8-0772-1E6D97C4186C}"/>
                </a:ext>
              </a:extLst>
            </p:cNvPr>
            <p:cNvSpPr/>
            <p:nvPr/>
          </p:nvSpPr>
          <p:spPr>
            <a:xfrm>
              <a:off x="824850" y="4121490"/>
              <a:ext cx="712133"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03</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sp>
        <p:nvSpPr>
          <p:cNvPr id="24" name="矩形 23">
            <a:extLst>
              <a:ext uri="{FF2B5EF4-FFF2-40B4-BE49-F238E27FC236}">
                <a16:creationId xmlns:a16="http://schemas.microsoft.com/office/drawing/2014/main" id="{B136A953-D140-F8B4-1C2F-A9E90C7106EF}"/>
              </a:ext>
            </a:extLst>
          </p:cNvPr>
          <p:cNvSpPr/>
          <p:nvPr/>
        </p:nvSpPr>
        <p:spPr>
          <a:xfrm>
            <a:off x="8095602" y="-3392"/>
            <a:ext cx="1368612" cy="6857999"/>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26" name="矩形 25">
            <a:extLst>
              <a:ext uri="{FF2B5EF4-FFF2-40B4-BE49-F238E27FC236}">
                <a16:creationId xmlns:a16="http://schemas.microsoft.com/office/drawing/2014/main" id="{CE5BDC6C-8153-2F56-7B3A-61BB7CEA7B61}"/>
              </a:ext>
            </a:extLst>
          </p:cNvPr>
          <p:cNvSpPr/>
          <p:nvPr/>
        </p:nvSpPr>
        <p:spPr>
          <a:xfrm>
            <a:off x="9454777" y="0"/>
            <a:ext cx="1368612" cy="68579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srgbClr val="70AD47">
                  <a:lumMod val="60000"/>
                  <a:lumOff val="40000"/>
                </a:srgbClr>
              </a:solidFill>
              <a:effectLst/>
              <a:uLnTx/>
              <a:uFillTx/>
              <a:latin typeface="Times New Roman" panose="02020603050405020304" pitchFamily="18" charset="0"/>
              <a:ea typeface="微软雅黑" panose="020B0503020204020204" pitchFamily="34" charset="-122"/>
              <a:cs typeface="+mn-cs"/>
            </a:endParaRPr>
          </a:p>
        </p:txBody>
      </p:sp>
      <p:sp>
        <p:nvSpPr>
          <p:cNvPr id="27" name="矩形 26">
            <a:extLst>
              <a:ext uri="{FF2B5EF4-FFF2-40B4-BE49-F238E27FC236}">
                <a16:creationId xmlns:a16="http://schemas.microsoft.com/office/drawing/2014/main" id="{701761CD-F526-6078-5D8F-FC1774F4308A}"/>
              </a:ext>
            </a:extLst>
          </p:cNvPr>
          <p:cNvSpPr/>
          <p:nvPr/>
        </p:nvSpPr>
        <p:spPr>
          <a:xfrm>
            <a:off x="10823388" y="0"/>
            <a:ext cx="1368612" cy="6857999"/>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28" name="矩形 27">
            <a:extLst>
              <a:ext uri="{FF2B5EF4-FFF2-40B4-BE49-F238E27FC236}">
                <a16:creationId xmlns:a16="http://schemas.microsoft.com/office/drawing/2014/main" id="{C25E48F5-A609-5810-4764-7C3866EE1D1B}"/>
              </a:ext>
            </a:extLst>
          </p:cNvPr>
          <p:cNvSpPr/>
          <p:nvPr/>
        </p:nvSpPr>
        <p:spPr>
          <a:xfrm>
            <a:off x="8095602" y="2548350"/>
            <a:ext cx="4096397"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rPr>
              <a:t>CONTENT</a:t>
            </a:r>
            <a:endParaRPr kumimoji="0" lang="zh-CN"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pic>
        <p:nvPicPr>
          <p:cNvPr id="29" name="图片 28" descr="封面-灰色">
            <a:extLst>
              <a:ext uri="{FF2B5EF4-FFF2-40B4-BE49-F238E27FC236}">
                <a16:creationId xmlns:a16="http://schemas.microsoft.com/office/drawing/2014/main" id="{7AFB184D-B7C8-46D8-354D-FD165AB17E8C}"/>
              </a:ext>
            </a:extLst>
          </p:cNvPr>
          <p:cNvPicPr>
            <a:picLocks noChangeAspect="1"/>
          </p:cNvPicPr>
          <p:nvPr/>
        </p:nvPicPr>
        <p:blipFill>
          <a:blip r:embed="rId2"/>
          <a:srcRect l="2923" t="60202"/>
          <a:stretch>
            <a:fillRect/>
          </a:stretch>
        </p:blipFill>
        <p:spPr>
          <a:xfrm>
            <a:off x="-11006" y="4757421"/>
            <a:ext cx="12203007" cy="2100580"/>
          </a:xfrm>
          <a:prstGeom prst="rect">
            <a:avLst/>
          </a:prstGeom>
        </p:spPr>
      </p:pic>
      <p:grpSp>
        <p:nvGrpSpPr>
          <p:cNvPr id="11" name="组合 8">
            <a:extLst>
              <a:ext uri="{FF2B5EF4-FFF2-40B4-BE49-F238E27FC236}">
                <a16:creationId xmlns:a16="http://schemas.microsoft.com/office/drawing/2014/main" id="{193A1696-43F0-28B7-E6A3-CD7AA2C73AC1}"/>
              </a:ext>
            </a:extLst>
          </p:cNvPr>
          <p:cNvGrpSpPr/>
          <p:nvPr/>
        </p:nvGrpSpPr>
        <p:grpSpPr>
          <a:xfrm>
            <a:off x="500479" y="4232927"/>
            <a:ext cx="9088779" cy="584775"/>
            <a:chOff x="824852" y="4076856"/>
            <a:chExt cx="5360865" cy="584775"/>
          </a:xfrm>
        </p:grpSpPr>
        <p:sp>
          <p:nvSpPr>
            <p:cNvPr id="12" name="TextBox 25">
              <a:extLst>
                <a:ext uri="{FF2B5EF4-FFF2-40B4-BE49-F238E27FC236}">
                  <a16:creationId xmlns:a16="http://schemas.microsoft.com/office/drawing/2014/main" id="{2D022579-6EC5-9D98-65D0-2C3385EBB4BF}"/>
                </a:ext>
              </a:extLst>
            </p:cNvPr>
            <p:cNvSpPr txBox="1"/>
            <p:nvPr/>
          </p:nvSpPr>
          <p:spPr>
            <a:xfrm>
              <a:off x="1334614" y="4076856"/>
              <a:ext cx="4851103" cy="584775"/>
            </a:xfrm>
            <a:prstGeom prst="rect">
              <a:avLst/>
            </a:prstGeom>
            <a:noFill/>
            <a:effectLst/>
          </p:spPr>
          <p:txBody>
            <a:bodyPr wrap="square" rtlCol="0">
              <a:spAutoFit/>
            </a:bodyPr>
            <a:lstStyle/>
            <a:p>
              <a:r>
                <a:rPr lang="zh-CN" altLang="en-US" sz="3200" b="1" dirty="0">
                  <a:solidFill>
                    <a:srgbClr val="0070C0"/>
                  </a:solidFill>
                  <a:latin typeface="Times New Roman" panose="02020603050405020304" pitchFamily="18" charset="0"/>
                  <a:ea typeface="微软雅黑" panose="020B0503020204020204" pitchFamily="34" charset="-122"/>
                </a:rPr>
                <a:t>永磁同步电机矢量控制系统</a:t>
              </a:r>
              <a:r>
                <a:rPr lang="en-US" altLang="zh-CN" sz="3200" b="1" dirty="0">
                  <a:solidFill>
                    <a:srgbClr val="0070C0"/>
                  </a:solidFill>
                  <a:latin typeface="Times New Roman" panose="02020603050405020304" pitchFamily="18" charset="0"/>
                  <a:ea typeface="微软雅黑" panose="020B0503020204020204" pitchFamily="34" charset="-122"/>
                </a:rPr>
                <a:t>MATLAB </a:t>
              </a:r>
              <a:r>
                <a:rPr lang="zh-CN" altLang="en-US" sz="3200" b="1" dirty="0">
                  <a:solidFill>
                    <a:schemeClr val="bg1"/>
                  </a:solidFill>
                  <a:latin typeface="Times New Roman" panose="02020603050405020304" pitchFamily="18" charset="0"/>
                  <a:ea typeface="微软雅黑" panose="020B0503020204020204" pitchFamily="34" charset="-122"/>
                </a:rPr>
                <a:t>仿真</a:t>
              </a:r>
            </a:p>
          </p:txBody>
        </p:sp>
        <p:sp>
          <p:nvSpPr>
            <p:cNvPr id="15" name="矩形 8">
              <a:extLst>
                <a:ext uri="{FF2B5EF4-FFF2-40B4-BE49-F238E27FC236}">
                  <a16:creationId xmlns:a16="http://schemas.microsoft.com/office/drawing/2014/main" id="{16FBD53F-9983-8092-12FA-8A99EB882D5D}"/>
                </a:ext>
              </a:extLst>
            </p:cNvPr>
            <p:cNvSpPr/>
            <p:nvPr/>
          </p:nvSpPr>
          <p:spPr>
            <a:xfrm>
              <a:off x="824852" y="4121490"/>
              <a:ext cx="420039"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04</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spTree>
    <p:extLst>
      <p:ext uri="{BB962C8B-B14F-4D97-AF65-F5344CB8AC3E}">
        <p14:creationId xmlns:p14="http://schemas.microsoft.com/office/powerpoint/2010/main" val="1475962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6" y="249931"/>
              <a:ext cx="8283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四、永磁同步电机矢量控制系统</a:t>
              </a:r>
              <a:r>
                <a:rPr kumimoji="1" lang="en-US" altLang="zh-CN"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MATLAB </a:t>
              </a: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仿真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仿真系统的构成与仿真参数</a:t>
            </a: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BC9FC150-F579-83C4-6A1D-B74AE65B8B1D}"/>
                  </a:ext>
                </a:extLst>
              </p:cNvPr>
              <p:cNvGraphicFramePr>
                <a:graphicFrameLocks noGrp="1"/>
              </p:cNvGraphicFramePr>
              <p:nvPr>
                <p:extLst>
                  <p:ext uri="{D42A27DB-BD31-4B8C-83A1-F6EECF244321}">
                    <p14:modId xmlns:p14="http://schemas.microsoft.com/office/powerpoint/2010/main" val="1173667519"/>
                  </p:ext>
                </p:extLst>
              </p:nvPr>
            </p:nvGraphicFramePr>
            <p:xfrm>
              <a:off x="1708788" y="1616237"/>
              <a:ext cx="9390603" cy="4914138"/>
            </p:xfrm>
            <a:graphic>
              <a:graphicData uri="http://schemas.openxmlformats.org/drawingml/2006/table">
                <a:tbl>
                  <a:tblPr firstRow="1" firstCol="1" bandRow="1">
                    <a:tableStyleId>{5C22544A-7EE6-4342-B048-85BDC9FD1C3A}</a:tableStyleId>
                  </a:tblPr>
                  <a:tblGrid>
                    <a:gridCol w="4154354">
                      <a:extLst>
                        <a:ext uri="{9D8B030D-6E8A-4147-A177-3AD203B41FA5}">
                          <a16:colId xmlns:a16="http://schemas.microsoft.com/office/drawing/2014/main" val="1201402447"/>
                        </a:ext>
                      </a:extLst>
                    </a:gridCol>
                    <a:gridCol w="5236249">
                      <a:extLst>
                        <a:ext uri="{9D8B030D-6E8A-4147-A177-3AD203B41FA5}">
                          <a16:colId xmlns:a16="http://schemas.microsoft.com/office/drawing/2014/main" val="462292223"/>
                        </a:ext>
                      </a:extLst>
                    </a:gridCol>
                  </a:tblGrid>
                  <a:tr h="0">
                    <a:tc>
                      <a:txBody>
                        <a:bodyPr/>
                        <a:lstStyle/>
                        <a:p>
                          <a:pPr indent="266700" algn="ctr">
                            <a:lnSpc>
                              <a:spcPct val="150000"/>
                            </a:lnSpc>
                          </a:pPr>
                          <a:r>
                            <a:rPr lang="en-US" sz="2800" dirty="0" err="1">
                              <a:effectLst/>
                            </a:rPr>
                            <a:t>参数</a:t>
                          </a:r>
                          <a:endParaRPr lang="zh-CN" sz="36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a:effectLst/>
                            </a:rPr>
                            <a:t>数值</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1094805063"/>
                      </a:ext>
                    </a:extLst>
                  </a:tr>
                  <a:tr h="0">
                    <a:tc>
                      <a:txBody>
                        <a:bodyPr/>
                        <a:lstStyle/>
                        <a:p>
                          <a:pPr indent="266700" algn="ctr">
                            <a:lnSpc>
                              <a:spcPct val="150000"/>
                            </a:lnSpc>
                          </a:pPr>
                          <a:r>
                            <a:rPr lang="en-US" sz="2800">
                              <a:effectLst/>
                            </a:rPr>
                            <a:t>电阻Rs(ohm)</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dirty="0">
                              <a:effectLst/>
                            </a:rPr>
                            <a:t>0.9585</a:t>
                          </a:r>
                          <a:endParaRPr lang="zh-CN" sz="36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264865911"/>
                      </a:ext>
                    </a:extLst>
                  </a:tr>
                  <a:tr h="0">
                    <a:tc>
                      <a:txBody>
                        <a:bodyPr/>
                        <a:lstStyle/>
                        <a:p>
                          <a:pPr indent="266700" algn="ctr">
                            <a:lnSpc>
                              <a:spcPct val="150000"/>
                            </a:lnSpc>
                          </a:pPr>
                          <a14:m>
                            <m:oMath xmlns:m="http://schemas.openxmlformats.org/officeDocument/2006/math">
                              <m:sSub>
                                <m:sSubPr>
                                  <m:ctrlPr>
                                    <a:rPr lang="zh-CN" sz="2800" i="1">
                                      <a:effectLst/>
                                      <a:latin typeface="Cambria Math" panose="02040503050406030204" pitchFamily="18" charset="0"/>
                                    </a:rPr>
                                  </m:ctrlPr>
                                </m:sSubPr>
                                <m:e>
                                  <m:r>
                                    <m:rPr>
                                      <m:nor/>
                                    </m:rPr>
                                    <a:rPr lang="en-US" sz="2800">
                                      <a:effectLst/>
                                    </a:rPr>
                                    <m:t>L</m:t>
                                  </m:r>
                                </m:e>
                                <m:sub>
                                  <m:r>
                                    <m:rPr>
                                      <m:nor/>
                                    </m:rPr>
                                    <a:rPr lang="en-US" sz="2800">
                                      <a:effectLst/>
                                    </a:rPr>
                                    <m:t>d</m:t>
                                  </m:r>
                                </m:sub>
                              </m:sSub>
                            </m:oMath>
                          </a14:m>
                          <a:r>
                            <a:rPr lang="en-US" sz="2800">
                              <a:effectLst/>
                            </a:rPr>
                            <a:t> (H)</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a:effectLst/>
                            </a:rPr>
                            <a:t>0.004987</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989353106"/>
                      </a:ext>
                    </a:extLst>
                  </a:tr>
                  <a:tr h="0">
                    <a:tc>
                      <a:txBody>
                        <a:bodyPr/>
                        <a:lstStyle/>
                        <a:p>
                          <a:pPr indent="266700" algn="ctr">
                            <a:lnSpc>
                              <a:spcPct val="150000"/>
                            </a:lnSpc>
                          </a:pPr>
                          <a14:m>
                            <m:oMath xmlns:m="http://schemas.openxmlformats.org/officeDocument/2006/math">
                              <m:sSub>
                                <m:sSubPr>
                                  <m:ctrlPr>
                                    <a:rPr lang="zh-CN" sz="2800" i="1">
                                      <a:effectLst/>
                                      <a:latin typeface="Cambria Math" panose="02040503050406030204" pitchFamily="18" charset="0"/>
                                    </a:rPr>
                                  </m:ctrlPr>
                                </m:sSubPr>
                                <m:e>
                                  <m:r>
                                    <m:rPr>
                                      <m:nor/>
                                    </m:rPr>
                                    <a:rPr lang="en-US" sz="2800">
                                      <a:effectLst/>
                                    </a:rPr>
                                    <m:t>L</m:t>
                                  </m:r>
                                </m:e>
                                <m:sub>
                                  <m:r>
                                    <m:rPr>
                                      <m:nor/>
                                    </m:rPr>
                                    <a:rPr lang="en-US" sz="2800">
                                      <a:effectLst/>
                                    </a:rPr>
                                    <m:t>q</m:t>
                                  </m:r>
                                </m:sub>
                              </m:sSub>
                            </m:oMath>
                          </a14:m>
                          <a:r>
                            <a:rPr lang="en-US" sz="2800">
                              <a:effectLst/>
                            </a:rPr>
                            <a:t> (H)</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dirty="0">
                              <a:effectLst/>
                            </a:rPr>
                            <a:t>0.005513</a:t>
                          </a:r>
                          <a:endParaRPr lang="zh-CN" sz="36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503506855"/>
                      </a:ext>
                    </a:extLst>
                  </a:tr>
                  <a:tr h="0">
                    <a:tc>
                      <a:txBody>
                        <a:bodyPr/>
                        <a:lstStyle/>
                        <a:p>
                          <a:pPr indent="266700" algn="ctr">
                            <a:lnSpc>
                              <a:spcPct val="150000"/>
                            </a:lnSpc>
                          </a:pPr>
                          <a:r>
                            <a:rPr lang="en-US" sz="2800">
                              <a:effectLst/>
                            </a:rPr>
                            <a:t>Flux linkage(Wb)</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a:effectLst/>
                            </a:rPr>
                            <a:t>0.1827</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3218279721"/>
                      </a:ext>
                    </a:extLst>
                  </a:tr>
                  <a:tr h="0">
                    <a:tc>
                      <a:txBody>
                        <a:bodyPr/>
                        <a:lstStyle/>
                        <a:p>
                          <a:pPr indent="266700" algn="ctr">
                            <a:lnSpc>
                              <a:spcPct val="150000"/>
                            </a:lnSpc>
                          </a:pPr>
                          <a:r>
                            <a:rPr lang="en-US" sz="2800">
                              <a:effectLst/>
                            </a:rPr>
                            <a:t>J(kg⸱m^2)</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a:effectLst/>
                            </a:rPr>
                            <a:t>0.0006329</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3923927949"/>
                      </a:ext>
                    </a:extLst>
                  </a:tr>
                  <a:tr h="0">
                    <a:tc>
                      <a:txBody>
                        <a:bodyPr/>
                        <a:lstStyle/>
                        <a:p>
                          <a:pPr indent="266700" algn="ctr">
                            <a:lnSpc>
                              <a:spcPct val="150000"/>
                            </a:lnSpc>
                          </a:pPr>
                          <a:r>
                            <a:rPr lang="en-US" sz="2800">
                              <a:effectLst/>
                            </a:rPr>
                            <a:t>F(N.m.s)</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a:effectLst/>
                            </a:rPr>
                            <a:t>0.0003035</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3407506731"/>
                      </a:ext>
                    </a:extLst>
                  </a:tr>
                  <a:tr h="0">
                    <a:tc>
                      <a:txBody>
                        <a:bodyPr/>
                        <a:lstStyle/>
                        <a:p>
                          <a:pPr indent="266700" algn="ctr">
                            <a:lnSpc>
                              <a:spcPct val="150000"/>
                            </a:lnSpc>
                          </a:pPr>
                          <a14:m>
                            <m:oMathPara xmlns:m="http://schemas.openxmlformats.org/officeDocument/2006/math">
                              <m:oMathParaPr>
                                <m:jc m:val="centerGroup"/>
                              </m:oMathParaPr>
                              <m:oMath xmlns:m="http://schemas.openxmlformats.org/officeDocument/2006/math">
                                <m:sSub>
                                  <m:sSubPr>
                                    <m:ctrlPr>
                                      <a:rPr lang="zh-CN" sz="2800" i="1">
                                        <a:effectLst/>
                                        <a:latin typeface="Cambria Math" panose="02040503050406030204" pitchFamily="18" charset="0"/>
                                      </a:rPr>
                                    </m:ctrlPr>
                                  </m:sSubPr>
                                  <m:e>
                                    <m:r>
                                      <m:rPr>
                                        <m:nor/>
                                      </m:rPr>
                                      <a:rPr lang="en-US" sz="2800">
                                        <a:effectLst/>
                                      </a:rPr>
                                      <m:t>n</m:t>
                                    </m:r>
                                  </m:e>
                                  <m:sub>
                                    <m:r>
                                      <m:rPr>
                                        <m:nor/>
                                      </m:rPr>
                                      <a:rPr lang="en-US" sz="2800">
                                        <a:effectLst/>
                                      </a:rPr>
                                      <m:t>p</m:t>
                                    </m:r>
                                  </m:sub>
                                </m:sSub>
                              </m:oMath>
                            </m:oMathPara>
                          </a14:m>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dirty="0">
                              <a:effectLst/>
                            </a:rPr>
                            <a:t>4</a:t>
                          </a:r>
                          <a:endParaRPr lang="zh-CN" sz="36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634441694"/>
                      </a:ext>
                    </a:extLst>
                  </a:tr>
                </a:tbl>
              </a:graphicData>
            </a:graphic>
          </p:graphicFrame>
        </mc:Choice>
        <mc:Fallback xmlns="">
          <p:graphicFrame>
            <p:nvGraphicFramePr>
              <p:cNvPr id="3" name="表格 2">
                <a:extLst>
                  <a:ext uri="{FF2B5EF4-FFF2-40B4-BE49-F238E27FC236}">
                    <a16:creationId xmlns:a16="http://schemas.microsoft.com/office/drawing/2014/main" id="{BC9FC150-F579-83C4-6A1D-B74AE65B8B1D}"/>
                  </a:ext>
                </a:extLst>
              </p:cNvPr>
              <p:cNvGraphicFramePr>
                <a:graphicFrameLocks noGrp="1"/>
              </p:cNvGraphicFramePr>
              <p:nvPr>
                <p:extLst>
                  <p:ext uri="{D42A27DB-BD31-4B8C-83A1-F6EECF244321}">
                    <p14:modId xmlns:p14="http://schemas.microsoft.com/office/powerpoint/2010/main" val="1173667519"/>
                  </p:ext>
                </p:extLst>
              </p:nvPr>
            </p:nvGraphicFramePr>
            <p:xfrm>
              <a:off x="1708788" y="1616237"/>
              <a:ext cx="9390603" cy="4914138"/>
            </p:xfrm>
            <a:graphic>
              <a:graphicData uri="http://schemas.openxmlformats.org/drawingml/2006/table">
                <a:tbl>
                  <a:tblPr firstRow="1" firstCol="1" bandRow="1">
                    <a:tableStyleId>{5C22544A-7EE6-4342-B048-85BDC9FD1C3A}</a:tableStyleId>
                  </a:tblPr>
                  <a:tblGrid>
                    <a:gridCol w="4154354">
                      <a:extLst>
                        <a:ext uri="{9D8B030D-6E8A-4147-A177-3AD203B41FA5}">
                          <a16:colId xmlns:a16="http://schemas.microsoft.com/office/drawing/2014/main" val="1201402447"/>
                        </a:ext>
                      </a:extLst>
                    </a:gridCol>
                    <a:gridCol w="5236249">
                      <a:extLst>
                        <a:ext uri="{9D8B030D-6E8A-4147-A177-3AD203B41FA5}">
                          <a16:colId xmlns:a16="http://schemas.microsoft.com/office/drawing/2014/main" val="462292223"/>
                        </a:ext>
                      </a:extLst>
                    </a:gridCol>
                  </a:tblGrid>
                  <a:tr h="572516">
                    <a:tc>
                      <a:txBody>
                        <a:bodyPr/>
                        <a:lstStyle/>
                        <a:p>
                          <a:pPr indent="266700" algn="ctr">
                            <a:lnSpc>
                              <a:spcPct val="150000"/>
                            </a:lnSpc>
                          </a:pPr>
                          <a:r>
                            <a:rPr lang="en-US" sz="2800" dirty="0" err="1">
                              <a:effectLst/>
                            </a:rPr>
                            <a:t>参数</a:t>
                          </a:r>
                          <a:endParaRPr lang="zh-CN" sz="36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a:effectLst/>
                            </a:rPr>
                            <a:t>数值</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1094805063"/>
                      </a:ext>
                    </a:extLst>
                  </a:tr>
                  <a:tr h="572516">
                    <a:tc>
                      <a:txBody>
                        <a:bodyPr/>
                        <a:lstStyle/>
                        <a:p>
                          <a:pPr indent="266700" algn="ctr">
                            <a:lnSpc>
                              <a:spcPct val="150000"/>
                            </a:lnSpc>
                          </a:pPr>
                          <a:r>
                            <a:rPr lang="en-US" sz="2800">
                              <a:effectLst/>
                            </a:rPr>
                            <a:t>电阻Rs(ohm)</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dirty="0">
                              <a:effectLst/>
                            </a:rPr>
                            <a:t>0.9585</a:t>
                          </a:r>
                          <a:endParaRPr lang="zh-CN" sz="36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264865911"/>
                      </a:ext>
                    </a:extLst>
                  </a:tr>
                  <a:tr h="634619">
                    <a:tc>
                      <a:txBody>
                        <a:bodyPr/>
                        <a:lstStyle/>
                        <a:p>
                          <a:endParaRPr lang="zh-CN"/>
                        </a:p>
                      </a:txBody>
                      <a:tcPr marL="68580" marR="68580" marT="0" marB="0" anchor="ctr">
                        <a:blipFill>
                          <a:blip r:embed="rId4"/>
                          <a:stretch>
                            <a:fillRect l="-147" t="-181731" r="-126540" b="-515385"/>
                          </a:stretch>
                        </a:blipFill>
                      </a:tcPr>
                    </a:tc>
                    <a:tc>
                      <a:txBody>
                        <a:bodyPr/>
                        <a:lstStyle/>
                        <a:p>
                          <a:pPr indent="266700" algn="ctr">
                            <a:lnSpc>
                              <a:spcPct val="150000"/>
                            </a:lnSpc>
                          </a:pPr>
                          <a:r>
                            <a:rPr lang="en-US" sz="2800">
                              <a:effectLst/>
                            </a:rPr>
                            <a:t>0.004987</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989353106"/>
                      </a:ext>
                    </a:extLst>
                  </a:tr>
                  <a:tr h="677672">
                    <a:tc>
                      <a:txBody>
                        <a:bodyPr/>
                        <a:lstStyle/>
                        <a:p>
                          <a:endParaRPr lang="zh-CN"/>
                        </a:p>
                      </a:txBody>
                      <a:tcPr marL="68580" marR="68580" marT="0" marB="0" anchor="ctr">
                        <a:blipFill>
                          <a:blip r:embed="rId4"/>
                          <a:stretch>
                            <a:fillRect l="-147" t="-261607" r="-126540" b="-378571"/>
                          </a:stretch>
                        </a:blipFill>
                      </a:tcPr>
                    </a:tc>
                    <a:tc>
                      <a:txBody>
                        <a:bodyPr/>
                        <a:lstStyle/>
                        <a:p>
                          <a:pPr indent="266700" algn="ctr">
                            <a:lnSpc>
                              <a:spcPct val="150000"/>
                            </a:lnSpc>
                          </a:pPr>
                          <a:r>
                            <a:rPr lang="en-US" sz="2800" dirty="0">
                              <a:effectLst/>
                            </a:rPr>
                            <a:t>0.005513</a:t>
                          </a:r>
                          <a:endParaRPr lang="zh-CN" sz="36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503506855"/>
                      </a:ext>
                    </a:extLst>
                  </a:tr>
                  <a:tr h="572516">
                    <a:tc>
                      <a:txBody>
                        <a:bodyPr/>
                        <a:lstStyle/>
                        <a:p>
                          <a:pPr indent="266700" algn="ctr">
                            <a:lnSpc>
                              <a:spcPct val="150000"/>
                            </a:lnSpc>
                          </a:pPr>
                          <a:r>
                            <a:rPr lang="en-US" sz="2800">
                              <a:effectLst/>
                            </a:rPr>
                            <a:t>Flux linkage(Wb)</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a:effectLst/>
                            </a:rPr>
                            <a:t>0.1827</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3218279721"/>
                      </a:ext>
                    </a:extLst>
                  </a:tr>
                  <a:tr h="572516">
                    <a:tc>
                      <a:txBody>
                        <a:bodyPr/>
                        <a:lstStyle/>
                        <a:p>
                          <a:pPr indent="266700" algn="ctr">
                            <a:lnSpc>
                              <a:spcPct val="150000"/>
                            </a:lnSpc>
                          </a:pPr>
                          <a:r>
                            <a:rPr lang="en-US" sz="2800">
                              <a:effectLst/>
                            </a:rPr>
                            <a:t>J(kg⸱m^2)</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a:effectLst/>
                            </a:rPr>
                            <a:t>0.0006329</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3923927949"/>
                      </a:ext>
                    </a:extLst>
                  </a:tr>
                  <a:tr h="572516">
                    <a:tc>
                      <a:txBody>
                        <a:bodyPr/>
                        <a:lstStyle/>
                        <a:p>
                          <a:pPr indent="266700" algn="ctr">
                            <a:lnSpc>
                              <a:spcPct val="150000"/>
                            </a:lnSpc>
                          </a:pPr>
                          <a:r>
                            <a:rPr lang="en-US" sz="2800">
                              <a:effectLst/>
                            </a:rPr>
                            <a:t>F(N.m.s)</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tc>
                      <a:txBody>
                        <a:bodyPr/>
                        <a:lstStyle/>
                        <a:p>
                          <a:pPr indent="266700" algn="ctr">
                            <a:lnSpc>
                              <a:spcPct val="150000"/>
                            </a:lnSpc>
                          </a:pPr>
                          <a:r>
                            <a:rPr lang="en-US" sz="2800">
                              <a:effectLst/>
                            </a:rPr>
                            <a:t>0.0003035</a:t>
                          </a:r>
                          <a:endParaRPr lang="zh-CN" sz="360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3407506731"/>
                      </a:ext>
                    </a:extLst>
                  </a:tr>
                  <a:tr h="739267">
                    <a:tc>
                      <a:txBody>
                        <a:bodyPr/>
                        <a:lstStyle/>
                        <a:p>
                          <a:endParaRPr lang="zh-CN"/>
                        </a:p>
                      </a:txBody>
                      <a:tcPr marL="68580" marR="68580" marT="0" marB="0" anchor="ctr">
                        <a:blipFill>
                          <a:blip r:embed="rId4"/>
                          <a:stretch>
                            <a:fillRect l="-147" t="-567769" r="-126540" b="-17355"/>
                          </a:stretch>
                        </a:blipFill>
                      </a:tcPr>
                    </a:tc>
                    <a:tc>
                      <a:txBody>
                        <a:bodyPr/>
                        <a:lstStyle/>
                        <a:p>
                          <a:pPr indent="266700" algn="ctr">
                            <a:lnSpc>
                              <a:spcPct val="150000"/>
                            </a:lnSpc>
                          </a:pPr>
                          <a:r>
                            <a:rPr lang="en-US" sz="2800" dirty="0">
                              <a:effectLst/>
                            </a:rPr>
                            <a:t>4</a:t>
                          </a:r>
                          <a:endParaRPr lang="zh-CN" sz="36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txBody>
                      <a:tcPr marL="68580" marR="68580" marT="0" marB="0" anchor="ctr"/>
                    </a:tc>
                    <a:extLst>
                      <a:ext uri="{0D108BD9-81ED-4DB2-BD59-A6C34878D82A}">
                        <a16:rowId xmlns:a16="http://schemas.microsoft.com/office/drawing/2014/main" val="634441694"/>
                      </a:ext>
                    </a:extLst>
                  </a:tr>
                </a:tbl>
              </a:graphicData>
            </a:graphic>
          </p:graphicFrame>
        </mc:Fallback>
      </mc:AlternateContent>
      <p:sp>
        <p:nvSpPr>
          <p:cNvPr id="6" name="文本框 5">
            <a:extLst>
              <a:ext uri="{FF2B5EF4-FFF2-40B4-BE49-F238E27FC236}">
                <a16:creationId xmlns:a16="http://schemas.microsoft.com/office/drawing/2014/main" id="{7AFA5BEC-EE99-1951-878E-DBF59C1303F6}"/>
              </a:ext>
            </a:extLst>
          </p:cNvPr>
          <p:cNvSpPr txBox="1"/>
          <p:nvPr/>
        </p:nvSpPr>
        <p:spPr>
          <a:xfrm>
            <a:off x="4397490" y="945340"/>
            <a:ext cx="2006600"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仿真参数</a:t>
            </a:r>
            <a:endParaRPr lang="zh-CN" altLang="en-US" sz="2400" dirty="0">
              <a:solidFill>
                <a:srgbClr val="FF0000"/>
              </a:solidFill>
            </a:endParaRPr>
          </a:p>
        </p:txBody>
      </p:sp>
      <p:cxnSp>
        <p:nvCxnSpPr>
          <p:cNvPr id="7" name="直线连接符 16">
            <a:extLst>
              <a:ext uri="{FF2B5EF4-FFF2-40B4-BE49-F238E27FC236}">
                <a16:creationId xmlns:a16="http://schemas.microsoft.com/office/drawing/2014/main" id="{C6E28447-5FC0-B70A-888C-69C6AD37BC86}"/>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47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6" y="249931"/>
              <a:ext cx="8283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四、永磁同步电机矢量控制系统</a:t>
              </a:r>
              <a:r>
                <a:rPr kumimoji="1" lang="en-US" altLang="zh-CN"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MATLAB </a:t>
              </a: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仿真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仿真系统的构成与仿真参数</a:t>
            </a:r>
          </a:p>
        </p:txBody>
      </p:sp>
      <p:pic>
        <p:nvPicPr>
          <p:cNvPr id="12" name="图片 11">
            <a:extLst>
              <a:ext uri="{FF2B5EF4-FFF2-40B4-BE49-F238E27FC236}">
                <a16:creationId xmlns:a16="http://schemas.microsoft.com/office/drawing/2014/main" id="{65C18309-4210-E603-A3D7-B3FA3429DE74}"/>
              </a:ext>
            </a:extLst>
          </p:cNvPr>
          <p:cNvPicPr>
            <a:picLocks noChangeAspect="1"/>
          </p:cNvPicPr>
          <p:nvPr/>
        </p:nvPicPr>
        <p:blipFill>
          <a:blip r:embed="rId4"/>
          <a:stretch>
            <a:fillRect/>
          </a:stretch>
        </p:blipFill>
        <p:spPr>
          <a:xfrm rot="16200000">
            <a:off x="3993573" y="-1309460"/>
            <a:ext cx="5277515" cy="10793050"/>
          </a:xfrm>
          <a:prstGeom prst="rect">
            <a:avLst/>
          </a:prstGeom>
        </p:spPr>
      </p:pic>
      <p:sp>
        <p:nvSpPr>
          <p:cNvPr id="13" name="文本框 12">
            <a:extLst>
              <a:ext uri="{FF2B5EF4-FFF2-40B4-BE49-F238E27FC236}">
                <a16:creationId xmlns:a16="http://schemas.microsoft.com/office/drawing/2014/main" id="{D4C15D9E-D34C-0111-CED0-19A81AC7769D}"/>
              </a:ext>
            </a:extLst>
          </p:cNvPr>
          <p:cNvSpPr txBox="1"/>
          <p:nvPr/>
        </p:nvSpPr>
        <p:spPr>
          <a:xfrm>
            <a:off x="4397490" y="945340"/>
            <a:ext cx="4657610"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仿真系统的构成</a:t>
            </a:r>
            <a:endParaRPr lang="zh-CN" altLang="en-US" sz="2400" dirty="0">
              <a:solidFill>
                <a:srgbClr val="FF0000"/>
              </a:solidFill>
            </a:endParaRPr>
          </a:p>
        </p:txBody>
      </p:sp>
      <p:cxnSp>
        <p:nvCxnSpPr>
          <p:cNvPr id="14" name="直线连接符 16">
            <a:extLst>
              <a:ext uri="{FF2B5EF4-FFF2-40B4-BE49-F238E27FC236}">
                <a16:creationId xmlns:a16="http://schemas.microsoft.com/office/drawing/2014/main" id="{F9CF2E9D-DE98-8172-A97F-E8F63EAB86F7}"/>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040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6" y="249931"/>
              <a:ext cx="8283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四、永磁同步电机矢量控制系统</a:t>
              </a:r>
              <a:r>
                <a:rPr kumimoji="1" lang="en-US" altLang="zh-CN"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MATLAB </a:t>
              </a: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仿真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坐标变换模块</a:t>
            </a:r>
          </a:p>
        </p:txBody>
      </p:sp>
      <p:graphicFrame>
        <p:nvGraphicFramePr>
          <p:cNvPr id="4" name="对象 3">
            <a:extLst>
              <a:ext uri="{FF2B5EF4-FFF2-40B4-BE49-F238E27FC236}">
                <a16:creationId xmlns:a16="http://schemas.microsoft.com/office/drawing/2014/main" id="{EC7E9199-48CD-FFB4-C35B-3FF387F01766}"/>
              </a:ext>
            </a:extLst>
          </p:cNvPr>
          <p:cNvGraphicFramePr>
            <a:graphicFrameLocks noChangeAspect="1"/>
          </p:cNvGraphicFramePr>
          <p:nvPr>
            <p:extLst>
              <p:ext uri="{D42A27DB-BD31-4B8C-83A1-F6EECF244321}">
                <p14:modId xmlns:p14="http://schemas.microsoft.com/office/powerpoint/2010/main" val="1497510963"/>
              </p:ext>
            </p:extLst>
          </p:nvPr>
        </p:nvGraphicFramePr>
        <p:xfrm>
          <a:off x="85317" y="2102292"/>
          <a:ext cx="6934200" cy="3010975"/>
        </p:xfrm>
        <a:graphic>
          <a:graphicData uri="http://schemas.openxmlformats.org/presentationml/2006/ole">
            <mc:AlternateContent xmlns:mc="http://schemas.openxmlformats.org/markup-compatibility/2006">
              <mc:Choice xmlns:v="urn:schemas-microsoft-com:vml" Requires="v">
                <p:oleObj name="Visio" r:id="rId4" imgW="10109496" imgH="4394244" progId="Visio.Drawing.15">
                  <p:embed/>
                </p:oleObj>
              </mc:Choice>
              <mc:Fallback>
                <p:oleObj name="Visio" r:id="rId4" imgW="10109496" imgH="439424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17" y="2102292"/>
                        <a:ext cx="6934200" cy="301097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Object 11">
                <a:extLst>
                  <a:ext uri="{FF2B5EF4-FFF2-40B4-BE49-F238E27FC236}">
                    <a16:creationId xmlns:a16="http://schemas.microsoft.com/office/drawing/2014/main" id="{9A583D65-915B-DD64-2E8F-A78C8DFEE4FA}"/>
                  </a:ext>
                </a:extLst>
              </p:cNvPr>
              <p:cNvSpPr txBox="1"/>
              <p:nvPr/>
            </p:nvSpPr>
            <p:spPr bwMode="auto">
              <a:xfrm>
                <a:off x="8273385" y="2501569"/>
                <a:ext cx="3530051" cy="796816"/>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𝛼𝛽</m:t>
                          </m:r>
                          <m:r>
                            <a:rPr lang="en-US" altLang="zh-CN"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𝑂</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𝑎𝑏</m:t>
                          </m:r>
                          <m:r>
                            <m:rPr>
                              <m:sty m:val="p"/>
                            </m:rPr>
                            <a:rPr lang="en-US" altLang="zh-CN" sz="2400" i="1">
                              <a:solidFill>
                                <a:srgbClr val="000000"/>
                              </a:solidFill>
                              <a:latin typeface="Cambria Math" panose="02040503050406030204" pitchFamily="18" charset="0"/>
                            </a:rPr>
                            <m:t>c</m:t>
                          </m:r>
                        </m:sub>
                      </m:sSub>
                    </m:oMath>
                  </m:oMathPara>
                </a14:m>
                <a:endParaRPr lang="zh-CN" altLang="en-US" sz="2400" dirty="0"/>
              </a:p>
            </p:txBody>
          </p:sp>
        </mc:Choice>
        <mc:Fallback xmlns="">
          <p:sp>
            <p:nvSpPr>
              <p:cNvPr id="5" name="Object 11">
                <a:extLst>
                  <a:ext uri="{FF2B5EF4-FFF2-40B4-BE49-F238E27FC236}">
                    <a16:creationId xmlns:a16="http://schemas.microsoft.com/office/drawing/2014/main" id="{9A583D65-915B-DD64-2E8F-A78C8DFEE4FA}"/>
                  </a:ext>
                </a:extLst>
              </p:cNvPr>
              <p:cNvSpPr txBox="1">
                <a:spLocks noRot="1" noChangeAspect="1" noMove="1" noResize="1" noEditPoints="1" noAdjustHandles="1" noChangeArrowheads="1" noChangeShapeType="1" noTextEdit="1"/>
              </p:cNvSpPr>
              <p:nvPr/>
            </p:nvSpPr>
            <p:spPr bwMode="auto">
              <a:xfrm>
                <a:off x="8273385" y="2501569"/>
                <a:ext cx="3530051" cy="796816"/>
              </a:xfrm>
              <a:prstGeom prst="rect">
                <a:avLst/>
              </a:prstGeom>
              <a:blipFill>
                <a:blip r:embed="rId6"/>
                <a:stretch>
                  <a:fillRect l="-13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16">
                <a:extLst>
                  <a:ext uri="{FF2B5EF4-FFF2-40B4-BE49-F238E27FC236}">
                    <a16:creationId xmlns:a16="http://schemas.microsoft.com/office/drawing/2014/main" id="{F1284BAB-358F-F8CF-0D32-F373885D6B35}"/>
                  </a:ext>
                </a:extLst>
              </p:cNvPr>
              <p:cNvSpPr/>
              <p:nvPr/>
            </p:nvSpPr>
            <p:spPr>
              <a:xfrm>
                <a:off x="7640754" y="1218832"/>
                <a:ext cx="4551246" cy="954107"/>
              </a:xfrm>
              <a:prstGeom prst="rect">
                <a:avLst/>
              </a:prstGeom>
            </p:spPr>
            <p:txBody>
              <a:bodyPr wrap="none">
                <a:spAutoFit/>
              </a:bodyPr>
              <a:lstStyle/>
              <a:p>
                <a:pPr eaLnBrk="0" hangingPunct="0"/>
                <a:r>
                  <a:rPr lang="en-US" altLang="zh-CN" sz="2800" b="1" dirty="0">
                    <a:solidFill>
                      <a:srgbClr val="FF0000"/>
                    </a:solidFill>
                    <a:latin typeface="华文楷体" panose="02010600040101010101" pitchFamily="2" charset="-122"/>
                    <a:ea typeface="华文楷体" panose="02010600040101010101" pitchFamily="2" charset="-122"/>
                  </a:rPr>
                  <a:t>3</a:t>
                </a:r>
                <a14:m>
                  <m:oMath xmlns:m="http://schemas.openxmlformats.org/officeDocument/2006/math">
                    <m:r>
                      <a:rPr lang="zh-CN" altLang="en-US" sz="2800" b="1" i="1">
                        <a:solidFill>
                          <a:srgbClr val="FF0000"/>
                        </a:solidFill>
                        <a:latin typeface="Cambria Math" panose="02040503050406030204" pitchFamily="18" charset="0"/>
                        <a:ea typeface="华文楷体" panose="02010600040101010101" pitchFamily="2" charset="-122"/>
                      </a:rPr>
                      <m:t>𝝓</m:t>
                    </m:r>
                    <m:r>
                      <a:rPr lang="en-US" altLang="zh-CN" sz="2800" b="1" i="1">
                        <a:solidFill>
                          <a:srgbClr val="FF0000"/>
                        </a:solidFill>
                        <a:latin typeface="Cambria Math" panose="02040503050406030204" pitchFamily="18" charset="0"/>
                        <a:ea typeface="华文楷体" panose="02010600040101010101" pitchFamily="2" charset="-122"/>
                      </a:rPr>
                      <m:t>/</m:t>
                    </m:r>
                    <m:r>
                      <a:rPr lang="en-US" altLang="zh-CN" sz="2800" b="1" i="1">
                        <a:solidFill>
                          <a:srgbClr val="FF0000"/>
                        </a:solidFill>
                        <a:latin typeface="Cambria Math" panose="02040503050406030204" pitchFamily="18" charset="0"/>
                        <a:ea typeface="华文楷体" panose="02010600040101010101" pitchFamily="2" charset="-122"/>
                      </a:rPr>
                      <m:t>𝟐</m:t>
                    </m:r>
                    <m:r>
                      <a:rPr lang="zh-CN" altLang="en-US" sz="2800" b="1" i="1">
                        <a:solidFill>
                          <a:srgbClr val="FF0000"/>
                        </a:solidFill>
                        <a:latin typeface="Cambria Math" panose="02040503050406030204" pitchFamily="18" charset="0"/>
                        <a:ea typeface="华文楷体" panose="02010600040101010101" pitchFamily="2" charset="-122"/>
                      </a:rPr>
                      <m:t>𝝓</m:t>
                    </m:r>
                    <m:r>
                      <a:rPr lang="zh-CN" altLang="en-US" sz="2800" b="1" i="1">
                        <a:solidFill>
                          <a:srgbClr val="FF0000"/>
                        </a:solidFill>
                        <a:latin typeface="Cambria Math" panose="02040503050406030204" pitchFamily="18" charset="0"/>
                        <a:ea typeface="华文楷体" panose="02010600040101010101" pitchFamily="2" charset="-122"/>
                      </a:rPr>
                      <m:t>的</m:t>
                    </m:r>
                  </m:oMath>
                </a14:m>
                <a:r>
                  <a:rPr lang="zh-CN" altLang="en-US" sz="2800" b="1" dirty="0">
                    <a:solidFill>
                      <a:srgbClr val="FF0000"/>
                    </a:solidFill>
                    <a:latin typeface="华文楷体" panose="02010600040101010101" pitchFamily="2" charset="-122"/>
                    <a:ea typeface="华文楷体" panose="02010600040101010101" pitchFamily="2" charset="-122"/>
                  </a:rPr>
                  <a:t>变换（</a:t>
                </a:r>
                <a:r>
                  <a:rPr lang="en-US" altLang="zh-CN" sz="2800" b="1" dirty="0">
                    <a:solidFill>
                      <a:srgbClr val="FF0000"/>
                    </a:solidFill>
                    <a:latin typeface="华文楷体" panose="02010600040101010101" pitchFamily="2" charset="-122"/>
                    <a:ea typeface="华文楷体" panose="02010600040101010101" pitchFamily="2" charset="-122"/>
                  </a:rPr>
                  <a:t>Clark</a:t>
                </a:r>
                <a:r>
                  <a:rPr lang="zh-CN" altLang="en-US" sz="2800" b="1" dirty="0">
                    <a:solidFill>
                      <a:srgbClr val="FF0000"/>
                    </a:solidFill>
                    <a:latin typeface="华文楷体" panose="02010600040101010101" pitchFamily="2" charset="-122"/>
                    <a:ea typeface="华文楷体" panose="02010600040101010101" pitchFamily="2" charset="-122"/>
                  </a:rPr>
                  <a:t>变换）</a:t>
                </a:r>
                <a:endParaRPr lang="en-US" altLang="zh-CN" sz="2800" b="1" dirty="0">
                  <a:solidFill>
                    <a:srgbClr val="FF0000"/>
                  </a:solidFill>
                  <a:latin typeface="华文楷体" panose="02010600040101010101" pitchFamily="2" charset="-122"/>
                  <a:ea typeface="华文楷体" panose="02010600040101010101" pitchFamily="2" charset="-122"/>
                </a:endParaRPr>
              </a:p>
              <a:p>
                <a:pPr eaLnBrk="0" hangingPunct="0"/>
                <a:r>
                  <a:rPr lang="zh-CN" altLang="en-US" sz="2800" dirty="0">
                    <a:latin typeface="华文楷体" panose="02010600040101010101" pitchFamily="2" charset="-122"/>
                    <a:ea typeface="华文楷体" panose="02010600040101010101" pitchFamily="2" charset="-122"/>
                  </a:rPr>
                  <a:t>静止三相</a:t>
                </a:r>
                <a:r>
                  <a:rPr lang="en-US" altLang="zh-CN" sz="2800" dirty="0">
                    <a:latin typeface="华文楷体" panose="02010600040101010101" pitchFamily="2" charset="-122"/>
                    <a:ea typeface="华文楷体" panose="02010600040101010101" pitchFamily="2" charset="-122"/>
                    <a:sym typeface="Wingdings" panose="05000000000000000000" pitchFamily="2" charset="2"/>
                  </a:rPr>
                  <a:t></a:t>
                </a:r>
                <a:r>
                  <a:rPr lang="zh-CN" altLang="en-US" sz="2800" dirty="0">
                    <a:latin typeface="华文楷体" panose="02010600040101010101" pitchFamily="2" charset="-122"/>
                    <a:ea typeface="华文楷体" panose="02010600040101010101" pitchFamily="2" charset="-122"/>
                  </a:rPr>
                  <a:t>静止二相</a:t>
                </a:r>
                <a:endParaRPr lang="en-US" altLang="zh-CN" sz="2800" dirty="0">
                  <a:latin typeface="华文楷体" panose="02010600040101010101" pitchFamily="2" charset="-122"/>
                  <a:ea typeface="华文楷体" panose="02010600040101010101" pitchFamily="2" charset="-122"/>
                </a:endParaRPr>
              </a:p>
            </p:txBody>
          </p:sp>
        </mc:Choice>
        <mc:Fallback xmlns="">
          <p:sp>
            <p:nvSpPr>
              <p:cNvPr id="6" name="Rectangle 16">
                <a:extLst>
                  <a:ext uri="{FF2B5EF4-FFF2-40B4-BE49-F238E27FC236}">
                    <a16:creationId xmlns:a16="http://schemas.microsoft.com/office/drawing/2014/main" id="{F1284BAB-358F-F8CF-0D32-F373885D6B35}"/>
                  </a:ext>
                </a:extLst>
              </p:cNvPr>
              <p:cNvSpPr>
                <a:spLocks noRot="1" noChangeAspect="1" noMove="1" noResize="1" noEditPoints="1" noAdjustHandles="1" noChangeArrowheads="1" noChangeShapeType="1" noTextEdit="1"/>
              </p:cNvSpPr>
              <p:nvPr/>
            </p:nvSpPr>
            <p:spPr>
              <a:xfrm>
                <a:off x="7640754" y="1218832"/>
                <a:ext cx="4551246" cy="954107"/>
              </a:xfrm>
              <a:prstGeom prst="rect">
                <a:avLst/>
              </a:prstGeom>
              <a:blipFill>
                <a:blip r:embed="rId7"/>
                <a:stretch>
                  <a:fillRect l="-2677" t="-7051" r="-2142"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11">
                <a:extLst>
                  <a:ext uri="{FF2B5EF4-FFF2-40B4-BE49-F238E27FC236}">
                    <a16:creationId xmlns:a16="http://schemas.microsoft.com/office/drawing/2014/main" id="{2BD8D6F1-7278-C5D1-20E3-DC0878946977}"/>
                  </a:ext>
                </a:extLst>
              </p:cNvPr>
              <p:cNvSpPr txBox="1"/>
              <p:nvPr/>
            </p:nvSpPr>
            <p:spPr bwMode="auto">
              <a:xfrm>
                <a:off x="8240722" y="3158829"/>
                <a:ext cx="3407668" cy="66148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𝑓</m:t>
                          </m:r>
                        </m:e>
                        <m:sub>
                          <m:r>
                            <a:rPr lang="en-US" altLang="zh-CN" sz="2400" i="1">
                              <a:solidFill>
                                <a:srgbClr val="0000FF"/>
                              </a:solidFill>
                              <a:latin typeface="Cambria Math" panose="02040503050406030204" pitchFamily="18" charset="0"/>
                            </a:rPr>
                            <m:t>𝑎𝑏𝑐</m:t>
                          </m:r>
                        </m:sub>
                      </m:sSub>
                      <m:r>
                        <a:rPr lang="zh-CN" altLang="en-US" sz="2400" i="1">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𝑇</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𝑂</m:t>
                          </m:r>
                          <m:r>
                            <a:rPr lang="zh-CN" altLang="en-US" sz="2400" i="1">
                              <a:solidFill>
                                <a:srgbClr val="0000FF"/>
                              </a:solidFill>
                              <a:latin typeface="Cambria Math" panose="02040503050406030204" pitchFamily="18" charset="0"/>
                            </a:rPr>
                            <m:t>)</m:t>
                          </m:r>
                        </m:e>
                        <m:sup>
                          <m:r>
                            <a:rPr lang="en-US" altLang="zh-CN" sz="2400" i="1">
                              <a:solidFill>
                                <a:srgbClr val="0000FF"/>
                              </a:solidFill>
                              <a:latin typeface="Cambria Math" panose="02040503050406030204" pitchFamily="18" charset="0"/>
                            </a:rPr>
                            <m:t>−1</m:t>
                          </m:r>
                        </m:sup>
                      </m:sSup>
                      <m:r>
                        <a:rPr lang="zh-CN" altLang="en-US"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𝑓</m:t>
                          </m:r>
                        </m:e>
                        <m:sub>
                          <m:r>
                            <a:rPr lang="zh-CN" altLang="en-US" sz="2400" i="1">
                              <a:solidFill>
                                <a:srgbClr val="0000FF"/>
                              </a:solidFill>
                              <a:latin typeface="Cambria Math" panose="02040503050406030204" pitchFamily="18" charset="0"/>
                            </a:rPr>
                            <m:t>𝛼𝛽</m:t>
                          </m:r>
                          <m:r>
                            <a:rPr lang="en-US" altLang="zh-CN" sz="2400" i="1">
                              <a:solidFill>
                                <a:srgbClr val="0000FF"/>
                              </a:solidFill>
                              <a:latin typeface="Cambria Math" panose="02040503050406030204" pitchFamily="18" charset="0"/>
                            </a:rPr>
                            <m:t>𝑛</m:t>
                          </m:r>
                        </m:sub>
                      </m:sSub>
                    </m:oMath>
                  </m:oMathPara>
                </a14:m>
                <a:endParaRPr lang="zh-CN" altLang="en-US" sz="2400" dirty="0"/>
              </a:p>
            </p:txBody>
          </p:sp>
        </mc:Choice>
        <mc:Fallback xmlns="">
          <p:sp>
            <p:nvSpPr>
              <p:cNvPr id="7" name="Object 11">
                <a:extLst>
                  <a:ext uri="{FF2B5EF4-FFF2-40B4-BE49-F238E27FC236}">
                    <a16:creationId xmlns:a16="http://schemas.microsoft.com/office/drawing/2014/main" id="{2BD8D6F1-7278-C5D1-20E3-DC0878946977}"/>
                  </a:ext>
                </a:extLst>
              </p:cNvPr>
              <p:cNvSpPr txBox="1">
                <a:spLocks noRot="1" noChangeAspect="1" noMove="1" noResize="1" noEditPoints="1" noAdjustHandles="1" noChangeArrowheads="1" noChangeShapeType="1" noTextEdit="1"/>
              </p:cNvSpPr>
              <p:nvPr/>
            </p:nvSpPr>
            <p:spPr bwMode="auto">
              <a:xfrm>
                <a:off x="8240722" y="3158829"/>
                <a:ext cx="3407668" cy="661488"/>
              </a:xfrm>
              <a:prstGeom prst="rect">
                <a:avLst/>
              </a:prstGeom>
              <a:blipFill>
                <a:blip r:embed="rId8"/>
                <a:stretch>
                  <a:fillRect l="-1610"/>
                </a:stretch>
              </a:blipFill>
            </p:spPr>
            <p:txBody>
              <a:bodyPr/>
              <a:lstStyle/>
              <a:p>
                <a:r>
                  <a:rPr lang="zh-CN" altLang="en-US">
                    <a:noFill/>
                  </a:rPr>
                  <a:t> </a:t>
                </a:r>
              </a:p>
            </p:txBody>
          </p:sp>
        </mc:Fallback>
      </mc:AlternateContent>
      <p:sp>
        <p:nvSpPr>
          <p:cNvPr id="10" name="TextBox 3">
            <a:extLst>
              <a:ext uri="{FF2B5EF4-FFF2-40B4-BE49-F238E27FC236}">
                <a16:creationId xmlns:a16="http://schemas.microsoft.com/office/drawing/2014/main" id="{EB58689B-54C6-0AC2-35FC-9651FC347C06}"/>
              </a:ext>
            </a:extLst>
          </p:cNvPr>
          <p:cNvSpPr txBox="1"/>
          <p:nvPr/>
        </p:nvSpPr>
        <p:spPr>
          <a:xfrm>
            <a:off x="7614704" y="3844364"/>
            <a:ext cx="1107996" cy="461665"/>
          </a:xfrm>
          <a:prstGeom prst="rect">
            <a:avLst/>
          </a:prstGeom>
          <a:noFill/>
        </p:spPr>
        <p:txBody>
          <a:bodyPr wrap="none" rtlCol="0">
            <a:spAutoFit/>
          </a:bodyPr>
          <a:lstStyle/>
          <a:p>
            <a:r>
              <a:rPr lang="zh-CN" altLang="en-US" dirty="0"/>
              <a:t>式中，</a:t>
            </a:r>
          </a:p>
        </p:txBody>
      </p:sp>
      <mc:AlternateContent xmlns:mc="http://schemas.openxmlformats.org/markup-compatibility/2006" xmlns:a14="http://schemas.microsoft.com/office/drawing/2010/main">
        <mc:Choice Requires="a14">
          <p:sp>
            <p:nvSpPr>
              <p:cNvPr id="11" name="Rectangle 4">
                <a:extLst>
                  <a:ext uri="{FF2B5EF4-FFF2-40B4-BE49-F238E27FC236}">
                    <a16:creationId xmlns:a16="http://schemas.microsoft.com/office/drawing/2014/main" id="{61045279-E9DE-2101-6F58-569CB5EDFED7}"/>
                  </a:ext>
                </a:extLst>
              </p:cNvPr>
              <p:cNvSpPr/>
              <p:nvPr/>
            </p:nvSpPr>
            <p:spPr>
              <a:xfrm>
                <a:off x="7614704" y="4213106"/>
                <a:ext cx="4470904" cy="16780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𝑂</m:t>
                      </m:r>
                      <m:r>
                        <a:rPr lang="zh-CN" altLang="en-US" sz="2000" i="1">
                          <a:solidFill>
                            <a:srgbClr val="000000"/>
                          </a:solidFill>
                          <a:latin typeface="Cambria Math" panose="02040503050406030204" pitchFamily="18" charset="0"/>
                        </a:rPr>
                        <m:t>)=</m:t>
                      </m:r>
                      <m:f>
                        <m:fPr>
                          <m:ctrlPr>
                            <a:rPr lang="en-US" altLang="zh-CN" sz="2000" b="1" i="1">
                              <a:solidFill>
                                <a:srgbClr val="FF0000"/>
                              </a:solidFill>
                              <a:latin typeface="Cambria Math" panose="02040503050406030204" pitchFamily="18" charset="0"/>
                            </a:rPr>
                          </m:ctrlPr>
                        </m:fPr>
                        <m:num>
                          <m:r>
                            <a:rPr lang="en-US" altLang="zh-CN" sz="2000" b="1" i="1">
                              <a:solidFill>
                                <a:srgbClr val="FF0000"/>
                              </a:solidFill>
                              <a:latin typeface="Cambria Math" panose="02040503050406030204" pitchFamily="18" charset="0"/>
                            </a:rPr>
                            <m:t>𝟐</m:t>
                          </m:r>
                        </m:num>
                        <m:den>
                          <m:r>
                            <a:rPr lang="en-US" altLang="zh-CN" sz="2000" b="1" i="1">
                              <a:solidFill>
                                <a:srgbClr val="FF0000"/>
                              </a:solidFill>
                              <a:latin typeface="Cambria Math" panose="02040503050406030204" pitchFamily="18" charset="0"/>
                            </a:rPr>
                            <m:t>𝟑</m:t>
                          </m:r>
                        </m:den>
                      </m:f>
                      <m:d>
                        <m:dPr>
                          <m:begChr m:val="["/>
                          <m:endChr m:val="]"/>
                          <m:ctrlPr>
                            <a:rPr lang="en-US" altLang="zh-CN" sz="2000" i="1">
                              <a:solidFill>
                                <a:srgbClr val="000000"/>
                              </a:solidFill>
                              <a:latin typeface="Cambria Math" panose="02040503050406030204" pitchFamily="18" charset="0"/>
                            </a:rPr>
                          </m:ctrlPr>
                        </m:dPr>
                        <m:e>
                          <m:m>
                            <m:mPr>
                              <m:mcs>
                                <m:mc>
                                  <m:mcPr>
                                    <m:count m:val="3"/>
                                    <m:mcJc m:val="center"/>
                                  </m:mcPr>
                                </m:mc>
                              </m:mcs>
                              <m:ctrlPr>
                                <a:rPr lang="en-US" altLang="zh-CN" sz="2000" i="1">
                                  <a:solidFill>
                                    <a:srgbClr val="000000"/>
                                  </a:solidFill>
                                  <a:latin typeface="Cambria Math" panose="02040503050406030204" pitchFamily="18" charset="0"/>
                                </a:rPr>
                              </m:ctrlPr>
                            </m:mPr>
                            <m:mr>
                              <m:e>
                                <m:r>
                                  <m:rPr>
                                    <m:sty m:val="p"/>
                                    <m:brk m:alnAt="7"/>
                                  </m:rPr>
                                  <a:rPr lang="en-US" altLang="zh-CN" sz="2000">
                                    <a:solidFill>
                                      <a:srgbClr val="000000"/>
                                    </a:solidFill>
                                    <a:latin typeface="Cambria Math" panose="02040503050406030204" pitchFamily="18" charset="0"/>
                                  </a:rPr>
                                  <m:t>c</m:t>
                                </m:r>
                                <m:r>
                                  <m:rPr>
                                    <m:sty m:val="p"/>
                                  </m:rPr>
                                  <a:rPr lang="en-US" altLang="zh-CN" sz="2000">
                                    <a:solidFill>
                                      <a:srgbClr val="000000"/>
                                    </a:solidFill>
                                    <a:latin typeface="Cambria Math" panose="02040503050406030204" pitchFamily="18" charset="0"/>
                                  </a:rPr>
                                  <m:t>os</m:t>
                                </m:r>
                                <m:r>
                                  <m:rPr>
                                    <m:brk m:alnAt="7"/>
                                  </m:rP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(0)</m:t>
                                </m:r>
                              </m:e>
                              <m:e>
                                <m:r>
                                  <m:rPr>
                                    <m:sty m:val="p"/>
                                  </m:rPr>
                                  <a:rPr lang="en-US" altLang="zh-CN" sz="2000">
                                    <a:solidFill>
                                      <a:srgbClr val="000000"/>
                                    </a:solidFill>
                                    <a:latin typeface="Cambria Math" panose="02040503050406030204" pitchFamily="18" charset="0"/>
                                  </a:rPr>
                                  <m:t>cos</m:t>
                                </m:r>
                                <m:r>
                                  <a:rPr lang="en-US" altLang="zh-CN" sz="2000" i="1">
                                    <a:solidFill>
                                      <a:srgbClr val="000000"/>
                                    </a:solidFill>
                                    <a:latin typeface="Cambria Math" panose="02040503050406030204" pitchFamily="18" charset="0"/>
                                  </a:rPr>
                                  <m:t>⁡(</m:t>
                                </m:r>
                                <m:f>
                                  <m:fPr>
                                    <m:ctrlPr>
                                      <a:rPr lang="en-US" altLang="zh-CN"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𝜋</m:t>
                                    </m:r>
                                  </m:num>
                                  <m:den>
                                    <m:r>
                                      <a:rPr lang="en-US" altLang="zh-CN" sz="2000" i="1">
                                        <a:solidFill>
                                          <a:srgbClr val="000000"/>
                                        </a:solidFill>
                                        <a:latin typeface="Cambria Math" panose="02040503050406030204" pitchFamily="18" charset="0"/>
                                      </a:rPr>
                                      <m:t>3</m:t>
                                    </m:r>
                                  </m:den>
                                </m:f>
                                <m:r>
                                  <a:rPr lang="en-US" altLang="zh-CN" sz="2000" i="1">
                                    <a:solidFill>
                                      <a:srgbClr val="000000"/>
                                    </a:solidFill>
                                    <a:latin typeface="Cambria Math" panose="02040503050406030204" pitchFamily="18" charset="0"/>
                                  </a:rPr>
                                  <m:t>)</m:t>
                                </m:r>
                              </m:e>
                              <m:e>
                                <m:r>
                                  <m:rPr>
                                    <m:sty m:val="p"/>
                                  </m:rPr>
                                  <a:rPr lang="en-US" altLang="zh-CN" sz="2000">
                                    <a:solidFill>
                                      <a:srgbClr val="000000"/>
                                    </a:solidFill>
                                    <a:latin typeface="Cambria Math" panose="02040503050406030204" pitchFamily="18" charset="0"/>
                                  </a:rPr>
                                  <m:t>cos</m:t>
                                </m:r>
                                <m:r>
                                  <a:rPr lang="en-US" altLang="zh-CN" sz="2000" i="1">
                                    <a:solidFill>
                                      <a:srgbClr val="000000"/>
                                    </a:solidFill>
                                    <a:latin typeface="Cambria Math" panose="02040503050406030204" pitchFamily="18" charset="0"/>
                                  </a:rPr>
                                  <m:t>⁡(</m:t>
                                </m:r>
                                <m:f>
                                  <m:fPr>
                                    <m:ctrlPr>
                                      <a:rPr lang="en-US" altLang="zh-CN"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4</m:t>
                                    </m:r>
                                    <m:r>
                                      <a:rPr lang="zh-CN" altLang="en-US" sz="2000" i="1">
                                        <a:solidFill>
                                          <a:srgbClr val="000000"/>
                                        </a:solidFill>
                                        <a:latin typeface="Cambria Math" panose="02040503050406030204" pitchFamily="18" charset="0"/>
                                      </a:rPr>
                                      <m:t>𝜋</m:t>
                                    </m:r>
                                  </m:num>
                                  <m:den>
                                    <m:r>
                                      <a:rPr lang="en-US" altLang="zh-CN" sz="2000" i="1">
                                        <a:solidFill>
                                          <a:srgbClr val="000000"/>
                                        </a:solidFill>
                                        <a:latin typeface="Cambria Math" panose="02040503050406030204" pitchFamily="18" charset="0"/>
                                      </a:rPr>
                                      <m:t>3</m:t>
                                    </m:r>
                                  </m:den>
                                </m:f>
                                <m:r>
                                  <a:rPr lang="en-US" altLang="zh-CN" sz="2000" i="1">
                                    <a:solidFill>
                                      <a:srgbClr val="000000"/>
                                    </a:solidFill>
                                    <a:latin typeface="Cambria Math" panose="02040503050406030204" pitchFamily="18" charset="0"/>
                                  </a:rPr>
                                  <m:t>)</m:t>
                                </m:r>
                              </m:e>
                            </m:mr>
                            <m:mr>
                              <m:e>
                                <m:r>
                                  <m:rPr>
                                    <m:sty m:val="p"/>
                                    <m:brk m:alnAt="7"/>
                                  </m:rPr>
                                  <a:rPr lang="en-US" altLang="zh-CN" sz="2000">
                                    <a:solidFill>
                                      <a:srgbClr val="000000"/>
                                    </a:solidFill>
                                    <a:latin typeface="Cambria Math" panose="02040503050406030204" pitchFamily="18" charset="0"/>
                                  </a:rPr>
                                  <m:t>s</m:t>
                                </m:r>
                                <m:r>
                                  <m:rPr>
                                    <m:sty m:val="p"/>
                                  </m:rPr>
                                  <a:rPr lang="en-US" altLang="zh-CN" sz="2000">
                                    <a:solidFill>
                                      <a:srgbClr val="000000"/>
                                    </a:solidFill>
                                    <a:latin typeface="Cambria Math" panose="02040503050406030204" pitchFamily="18" charset="0"/>
                                  </a:rPr>
                                  <m:t>in</m:t>
                                </m:r>
                                <m:r>
                                  <m:rPr>
                                    <m:brk m:alnAt="7"/>
                                  </m:rP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(0)</m:t>
                                </m:r>
                              </m:e>
                              <m:e>
                                <m:r>
                                  <m:rPr>
                                    <m:sty m:val="p"/>
                                  </m:rPr>
                                  <a:rPr lang="en-US" altLang="zh-CN" sz="2000">
                                    <a:solidFill>
                                      <a:srgbClr val="000000"/>
                                    </a:solidFill>
                                    <a:latin typeface="Cambria Math" panose="02040503050406030204" pitchFamily="18" charset="0"/>
                                  </a:rPr>
                                  <m:t>sin</m:t>
                                </m:r>
                                <m:r>
                                  <a:rPr lang="en-US" altLang="zh-CN" sz="2000" i="1">
                                    <a:solidFill>
                                      <a:srgbClr val="000000"/>
                                    </a:solidFill>
                                    <a:latin typeface="Cambria Math" panose="02040503050406030204" pitchFamily="18" charset="0"/>
                                  </a:rPr>
                                  <m:t>⁡(</m:t>
                                </m:r>
                                <m:f>
                                  <m:fPr>
                                    <m:ctrlPr>
                                      <a:rPr lang="en-US" altLang="zh-CN"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𝜋</m:t>
                                    </m:r>
                                  </m:num>
                                  <m:den>
                                    <m:r>
                                      <a:rPr lang="en-US" altLang="zh-CN" sz="2000" i="1">
                                        <a:solidFill>
                                          <a:srgbClr val="000000"/>
                                        </a:solidFill>
                                        <a:latin typeface="Cambria Math" panose="02040503050406030204" pitchFamily="18" charset="0"/>
                                      </a:rPr>
                                      <m:t>3</m:t>
                                    </m:r>
                                  </m:den>
                                </m:f>
                                <m:r>
                                  <a:rPr lang="en-US" altLang="zh-CN" sz="2000" i="1">
                                    <a:solidFill>
                                      <a:srgbClr val="000000"/>
                                    </a:solidFill>
                                    <a:latin typeface="Cambria Math" panose="02040503050406030204" pitchFamily="18" charset="0"/>
                                  </a:rPr>
                                  <m:t>)</m:t>
                                </m:r>
                              </m:e>
                              <m:e>
                                <m:r>
                                  <m:rPr>
                                    <m:sty m:val="p"/>
                                  </m:rPr>
                                  <a:rPr lang="en-US" altLang="zh-CN" sz="2000">
                                    <a:solidFill>
                                      <a:srgbClr val="000000"/>
                                    </a:solidFill>
                                    <a:latin typeface="Cambria Math" panose="02040503050406030204" pitchFamily="18" charset="0"/>
                                  </a:rPr>
                                  <m:t>sin</m:t>
                                </m:r>
                                <m:r>
                                  <a:rPr lang="en-US" altLang="zh-CN" sz="2000" i="1">
                                    <a:solidFill>
                                      <a:srgbClr val="000000"/>
                                    </a:solidFill>
                                    <a:latin typeface="Cambria Math" panose="02040503050406030204" pitchFamily="18" charset="0"/>
                                  </a:rPr>
                                  <m:t>⁡(</m:t>
                                </m:r>
                                <m:f>
                                  <m:fPr>
                                    <m:ctrlPr>
                                      <a:rPr lang="en-US" altLang="zh-CN"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4</m:t>
                                    </m:r>
                                    <m:r>
                                      <a:rPr lang="zh-CN" altLang="en-US" sz="2000" i="1">
                                        <a:solidFill>
                                          <a:srgbClr val="000000"/>
                                        </a:solidFill>
                                        <a:latin typeface="Cambria Math" panose="02040503050406030204" pitchFamily="18" charset="0"/>
                                      </a:rPr>
                                      <m:t>𝜋</m:t>
                                    </m:r>
                                  </m:num>
                                  <m:den>
                                    <m:r>
                                      <a:rPr lang="en-US" altLang="zh-CN" sz="2000" i="1">
                                        <a:solidFill>
                                          <a:srgbClr val="000000"/>
                                        </a:solidFill>
                                        <a:latin typeface="Cambria Math" panose="02040503050406030204" pitchFamily="18" charset="0"/>
                                      </a:rPr>
                                      <m:t>3</m:t>
                                    </m:r>
                                  </m:den>
                                </m:f>
                                <m:r>
                                  <a:rPr lang="en-US" altLang="zh-CN" sz="2000" i="1">
                                    <a:solidFill>
                                      <a:srgbClr val="000000"/>
                                    </a:solidFill>
                                    <a:latin typeface="Cambria Math" panose="02040503050406030204" pitchFamily="18" charset="0"/>
                                  </a:rPr>
                                  <m:t>)</m:t>
                                </m:r>
                              </m:e>
                            </m:mr>
                            <m:mr>
                              <m:e>
                                <m:r>
                                  <a:rPr lang="en-US" altLang="zh-CN" sz="2000" i="1">
                                    <a:solidFill>
                                      <a:srgbClr val="000000"/>
                                    </a:solidFill>
                                    <a:latin typeface="Cambria Math" panose="02040503050406030204" pitchFamily="18" charset="0"/>
                                  </a:rPr>
                                  <m:t>1/</m:t>
                                </m:r>
                                <m:rad>
                                  <m:radPr>
                                    <m:degHide m:val="on"/>
                                    <m:ctrlPr>
                                      <a:rPr lang="en-US" altLang="zh-CN" sz="2000" i="1">
                                        <a:solidFill>
                                          <a:srgbClr val="000000"/>
                                        </a:solidFill>
                                        <a:latin typeface="Cambria Math" panose="02040503050406030204" pitchFamily="18" charset="0"/>
                                      </a:rPr>
                                    </m:ctrlPr>
                                  </m:radPr>
                                  <m:deg/>
                                  <m:e>
                                    <m:r>
                                      <a:rPr lang="en-US" altLang="zh-CN" sz="2000" i="1">
                                        <a:solidFill>
                                          <a:srgbClr val="000000"/>
                                        </a:solidFill>
                                        <a:latin typeface="Cambria Math" panose="02040503050406030204" pitchFamily="18" charset="0"/>
                                      </a:rPr>
                                      <m:t>2</m:t>
                                    </m:r>
                                  </m:e>
                                </m:rad>
                              </m:e>
                              <m:e>
                                <m:r>
                                  <a:rPr lang="en-US" altLang="zh-CN" sz="2000" i="1">
                                    <a:solidFill>
                                      <a:srgbClr val="000000"/>
                                    </a:solidFill>
                                    <a:latin typeface="Cambria Math" panose="02040503050406030204" pitchFamily="18" charset="0"/>
                                  </a:rPr>
                                  <m:t>1/</m:t>
                                </m:r>
                                <m:rad>
                                  <m:radPr>
                                    <m:degHide m:val="on"/>
                                    <m:ctrlPr>
                                      <a:rPr lang="en-US" altLang="zh-CN" sz="2000" i="1">
                                        <a:solidFill>
                                          <a:srgbClr val="000000"/>
                                        </a:solidFill>
                                        <a:latin typeface="Cambria Math" panose="02040503050406030204" pitchFamily="18" charset="0"/>
                                      </a:rPr>
                                    </m:ctrlPr>
                                  </m:radPr>
                                  <m:deg/>
                                  <m:e>
                                    <m:r>
                                      <a:rPr lang="en-US" altLang="zh-CN" sz="2000" i="1">
                                        <a:solidFill>
                                          <a:srgbClr val="000000"/>
                                        </a:solidFill>
                                        <a:latin typeface="Cambria Math" panose="02040503050406030204" pitchFamily="18" charset="0"/>
                                      </a:rPr>
                                      <m:t>2</m:t>
                                    </m:r>
                                  </m:e>
                                </m:rad>
                              </m:e>
                              <m:e>
                                <m:r>
                                  <a:rPr lang="en-US" altLang="zh-CN" sz="2000" i="1">
                                    <a:solidFill>
                                      <a:srgbClr val="000000"/>
                                    </a:solidFill>
                                    <a:latin typeface="Cambria Math" panose="02040503050406030204" pitchFamily="18" charset="0"/>
                                  </a:rPr>
                                  <m:t>1/</m:t>
                                </m:r>
                                <m:rad>
                                  <m:radPr>
                                    <m:degHide m:val="on"/>
                                    <m:ctrlPr>
                                      <a:rPr lang="en-US" altLang="zh-CN" sz="2000" i="1">
                                        <a:solidFill>
                                          <a:srgbClr val="000000"/>
                                        </a:solidFill>
                                        <a:latin typeface="Cambria Math" panose="02040503050406030204" pitchFamily="18" charset="0"/>
                                      </a:rPr>
                                    </m:ctrlPr>
                                  </m:radPr>
                                  <m:deg/>
                                  <m:e>
                                    <m:r>
                                      <a:rPr lang="en-US" altLang="zh-CN" sz="2000" i="1">
                                        <a:solidFill>
                                          <a:srgbClr val="000000"/>
                                        </a:solidFill>
                                        <a:latin typeface="Cambria Math" panose="02040503050406030204" pitchFamily="18" charset="0"/>
                                      </a:rPr>
                                      <m:t>2</m:t>
                                    </m:r>
                                  </m:e>
                                </m:rad>
                              </m:e>
                            </m:mr>
                          </m:m>
                        </m:e>
                      </m:d>
                    </m:oMath>
                  </m:oMathPara>
                </a14:m>
                <a:endParaRPr lang="zh-CN" altLang="en-US" sz="2000" dirty="0"/>
              </a:p>
            </p:txBody>
          </p:sp>
        </mc:Choice>
        <mc:Fallback xmlns="">
          <p:sp>
            <p:nvSpPr>
              <p:cNvPr id="11" name="Rectangle 4">
                <a:extLst>
                  <a:ext uri="{FF2B5EF4-FFF2-40B4-BE49-F238E27FC236}">
                    <a16:creationId xmlns:a16="http://schemas.microsoft.com/office/drawing/2014/main" id="{61045279-E9DE-2101-6F58-569CB5EDFED7}"/>
                  </a:ext>
                </a:extLst>
              </p:cNvPr>
              <p:cNvSpPr>
                <a:spLocks noRot="1" noChangeAspect="1" noMove="1" noResize="1" noEditPoints="1" noAdjustHandles="1" noChangeArrowheads="1" noChangeShapeType="1" noTextEdit="1"/>
              </p:cNvSpPr>
              <p:nvPr/>
            </p:nvSpPr>
            <p:spPr>
              <a:xfrm>
                <a:off x="7614704" y="4213106"/>
                <a:ext cx="4470904" cy="1678088"/>
              </a:xfrm>
              <a:prstGeom prst="rect">
                <a:avLst/>
              </a:prstGeom>
              <a:blipFill>
                <a:blip r:embed="rId9"/>
                <a:stretch>
                  <a:fillRect/>
                </a:stretch>
              </a:blipFill>
            </p:spPr>
            <p:txBody>
              <a:bodyPr/>
              <a:lstStyle/>
              <a:p>
                <a:r>
                  <a:rPr lang="zh-CN" altLang="en-US">
                    <a:noFill/>
                  </a:rPr>
                  <a:t> </a:t>
                </a:r>
              </a:p>
            </p:txBody>
          </p:sp>
        </mc:Fallback>
      </mc:AlternateContent>
      <p:sp>
        <p:nvSpPr>
          <p:cNvPr id="12" name="TextBox 1">
            <a:extLst>
              <a:ext uri="{FF2B5EF4-FFF2-40B4-BE49-F238E27FC236}">
                <a16:creationId xmlns:a16="http://schemas.microsoft.com/office/drawing/2014/main" id="{13BFE2E2-8938-5F16-99EC-91518B5ADD82}"/>
              </a:ext>
            </a:extLst>
          </p:cNvPr>
          <p:cNvSpPr txBox="1"/>
          <p:nvPr/>
        </p:nvSpPr>
        <p:spPr>
          <a:xfrm>
            <a:off x="7475541" y="5776535"/>
            <a:ext cx="1988045" cy="523220"/>
          </a:xfrm>
          <a:prstGeom prst="rect">
            <a:avLst/>
          </a:prstGeom>
          <a:noFill/>
        </p:spPr>
        <p:txBody>
          <a:bodyPr wrap="none" rtlCol="0">
            <a:spAutoFit/>
          </a:bodyPr>
          <a:lstStyle/>
          <a:p>
            <a:r>
              <a:rPr lang="zh-CN" altLang="en-US" sz="2800" b="1" dirty="0">
                <a:solidFill>
                  <a:srgbClr val="FF0000"/>
                </a:solidFill>
              </a:rPr>
              <a:t>等幅值变换</a:t>
            </a:r>
          </a:p>
        </p:txBody>
      </p:sp>
      <p:cxnSp>
        <p:nvCxnSpPr>
          <p:cNvPr id="13" name="Straight Arrow Connector 5">
            <a:extLst>
              <a:ext uri="{FF2B5EF4-FFF2-40B4-BE49-F238E27FC236}">
                <a16:creationId xmlns:a16="http://schemas.microsoft.com/office/drawing/2014/main" id="{EB4692E5-0618-43FC-F4AD-EC062FF7C00D}"/>
              </a:ext>
            </a:extLst>
          </p:cNvPr>
          <p:cNvCxnSpPr/>
          <p:nvPr/>
        </p:nvCxnSpPr>
        <p:spPr bwMode="auto">
          <a:xfrm flipV="1">
            <a:off x="7743415" y="5274230"/>
            <a:ext cx="865922" cy="53832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9310B27B-5AF5-9AB8-4942-86E1F9342E1C}"/>
              </a:ext>
            </a:extLst>
          </p:cNvPr>
          <p:cNvSpPr txBox="1"/>
          <p:nvPr/>
        </p:nvSpPr>
        <p:spPr>
          <a:xfrm>
            <a:off x="2938785" y="5625092"/>
            <a:ext cx="1988045" cy="461665"/>
          </a:xfrm>
          <a:prstGeom prst="rect">
            <a:avLst/>
          </a:prstGeom>
          <a:noFill/>
        </p:spPr>
        <p:txBody>
          <a:bodyPr wrap="square">
            <a:spAutoFit/>
          </a:bodyPr>
          <a:lstStyle/>
          <a:p>
            <a:r>
              <a:rPr lang="en-US" altLang="zh-CN" sz="2400" b="1" dirty="0">
                <a:solidFill>
                  <a:srgbClr val="FF0000"/>
                </a:solidFill>
                <a:latin typeface="华文楷体" panose="02010600040101010101" pitchFamily="2" charset="-122"/>
                <a:ea typeface="华文楷体" panose="02010600040101010101" pitchFamily="2" charset="-122"/>
              </a:rPr>
              <a:t>Clark</a:t>
            </a:r>
            <a:r>
              <a:rPr lang="zh-CN" altLang="en-US" sz="2400" b="1" dirty="0">
                <a:solidFill>
                  <a:srgbClr val="FF0000"/>
                </a:solidFill>
                <a:latin typeface="华文楷体" panose="02010600040101010101" pitchFamily="2" charset="-122"/>
                <a:ea typeface="华文楷体" panose="02010600040101010101" pitchFamily="2" charset="-122"/>
              </a:rPr>
              <a:t>变换</a:t>
            </a:r>
            <a:endParaRPr lang="zh-CN" altLang="en-US" sz="2400" dirty="0"/>
          </a:p>
        </p:txBody>
      </p:sp>
      <p:cxnSp>
        <p:nvCxnSpPr>
          <p:cNvPr id="18" name="直线连接符 16">
            <a:extLst>
              <a:ext uri="{FF2B5EF4-FFF2-40B4-BE49-F238E27FC236}">
                <a16:creationId xmlns:a16="http://schemas.microsoft.com/office/drawing/2014/main" id="{D3358AC8-F501-F389-DFA8-6CC9E1FF6B40}"/>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873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6" y="249931"/>
              <a:ext cx="8283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四、永磁同步电机矢量控制系统</a:t>
              </a:r>
              <a:r>
                <a:rPr kumimoji="1" lang="en-US" altLang="zh-CN"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MATLAB </a:t>
              </a: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仿真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坐标变换模块</a:t>
            </a:r>
          </a:p>
        </p:txBody>
      </p:sp>
      <p:sp>
        <p:nvSpPr>
          <p:cNvPr id="15" name="文本框 14">
            <a:extLst>
              <a:ext uri="{FF2B5EF4-FFF2-40B4-BE49-F238E27FC236}">
                <a16:creationId xmlns:a16="http://schemas.microsoft.com/office/drawing/2014/main" id="{9310B27B-5AF5-9AB8-4942-86E1F9342E1C}"/>
              </a:ext>
            </a:extLst>
          </p:cNvPr>
          <p:cNvSpPr txBox="1"/>
          <p:nvPr/>
        </p:nvSpPr>
        <p:spPr>
          <a:xfrm>
            <a:off x="2938785" y="5625092"/>
            <a:ext cx="19880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Park</a:t>
            </a: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变换</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aphicFrame>
        <p:nvGraphicFramePr>
          <p:cNvPr id="14" name="对象 13">
            <a:extLst>
              <a:ext uri="{FF2B5EF4-FFF2-40B4-BE49-F238E27FC236}">
                <a16:creationId xmlns:a16="http://schemas.microsoft.com/office/drawing/2014/main" id="{BE03CBA1-F297-11D0-184C-DC1874925BA2}"/>
              </a:ext>
            </a:extLst>
          </p:cNvPr>
          <p:cNvGraphicFramePr>
            <a:graphicFrameLocks noChangeAspect="1"/>
          </p:cNvGraphicFramePr>
          <p:nvPr>
            <p:extLst>
              <p:ext uri="{D42A27DB-BD31-4B8C-83A1-F6EECF244321}">
                <p14:modId xmlns:p14="http://schemas.microsoft.com/office/powerpoint/2010/main" val="3238998284"/>
              </p:ext>
            </p:extLst>
          </p:nvPr>
        </p:nvGraphicFramePr>
        <p:xfrm>
          <a:off x="141459" y="2172938"/>
          <a:ext cx="6467680" cy="2691099"/>
        </p:xfrm>
        <a:graphic>
          <a:graphicData uri="http://schemas.openxmlformats.org/presentationml/2006/ole">
            <mc:AlternateContent xmlns:mc="http://schemas.openxmlformats.org/markup-compatibility/2006">
              <mc:Choice xmlns:v="urn:schemas-microsoft-com:vml" Requires="v">
                <p:oleObj name="Visio" r:id="rId4" imgW="11664625" imgH="4863850" progId="Visio.Drawing.15">
                  <p:embed/>
                </p:oleObj>
              </mc:Choice>
              <mc:Fallback>
                <p:oleObj name="Visio" r:id="rId4" imgW="11664625" imgH="486385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59" y="2172938"/>
                        <a:ext cx="6467680" cy="269109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3E3B5C4D-AF4C-3B0C-EFA4-B565F9C316B0}"/>
                  </a:ext>
                </a:extLst>
              </p:cNvPr>
              <p:cNvSpPr/>
              <p:nvPr/>
            </p:nvSpPr>
            <p:spPr>
              <a:xfrm>
                <a:off x="6772183" y="2323288"/>
                <a:ext cx="5419817" cy="1051185"/>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solidFill>
                                <a:srgbClr val="000000"/>
                              </a:solidFill>
                              <a:latin typeface="Cambria Math" panose="02040503050406030204" pitchFamily="18" charset="0"/>
                            </a:rPr>
                          </m:ctrlPr>
                        </m:dPr>
                        <m:e>
                          <m:m>
                            <m:mPr>
                              <m:mcs>
                                <m:mc>
                                  <m:mcPr>
                                    <m:count m:val="1"/>
                                    <m:mcJc m:val="center"/>
                                  </m:mcPr>
                                </m:mc>
                              </m:mcs>
                              <m:ctrlPr>
                                <a:rPr kumimoji="1" lang="en-US" altLang="zh-CN" sz="2800" i="1">
                                  <a:solidFill>
                                    <a:srgbClr val="000000"/>
                                  </a:solidFill>
                                  <a:latin typeface="Cambria Math" panose="02040503050406030204" pitchFamily="18" charset="0"/>
                                </a:rPr>
                              </m:ctrlPr>
                            </m:mPr>
                            <m:mr>
                              <m:e>
                                <m:sSub>
                                  <m:sSubPr>
                                    <m:ctrlPr>
                                      <a:rPr kumimoji="1" lang="en-US" altLang="zh-CN" sz="2800" i="1">
                                        <a:solidFill>
                                          <a:prstClr val="black"/>
                                        </a:solidFill>
                                        <a:latin typeface="Cambria Math" panose="02040503050406030204" pitchFamily="18" charset="0"/>
                                      </a:rPr>
                                    </m:ctrlPr>
                                  </m:sSubPr>
                                  <m:e>
                                    <m:r>
                                      <a:rPr kumimoji="1" lang="en-US" altLang="zh-CN" sz="2800" i="1">
                                        <a:solidFill>
                                          <a:prstClr val="black"/>
                                        </a:solidFill>
                                        <a:latin typeface="Cambria Math" panose="02040503050406030204" pitchFamily="18" charset="0"/>
                                      </a:rPr>
                                      <m:t>𝑓</m:t>
                                    </m:r>
                                  </m:e>
                                  <m:sub>
                                    <m:r>
                                      <a:rPr kumimoji="1" lang="en-US" altLang="zh-CN" sz="2800" b="0" i="1" smtClean="0">
                                        <a:solidFill>
                                          <a:prstClr val="black"/>
                                        </a:solidFill>
                                        <a:latin typeface="Cambria Math" panose="02040503050406030204" pitchFamily="18" charset="0"/>
                                      </a:rPr>
                                      <m:t>𝑑</m:t>
                                    </m:r>
                                  </m:sub>
                                </m:sSub>
                              </m:e>
                            </m:mr>
                            <m:mr>
                              <m:e>
                                <m:sSub>
                                  <m:sSubPr>
                                    <m:ctrlPr>
                                      <a:rPr kumimoji="1" lang="en-US" altLang="zh-CN" sz="2800" i="1">
                                        <a:solidFill>
                                          <a:prstClr val="black"/>
                                        </a:solidFill>
                                        <a:latin typeface="Cambria Math" panose="02040503050406030204" pitchFamily="18" charset="0"/>
                                      </a:rPr>
                                    </m:ctrlPr>
                                  </m:sSubPr>
                                  <m:e>
                                    <m:r>
                                      <a:rPr kumimoji="1" lang="en-US" altLang="zh-CN" sz="2800" i="1">
                                        <a:solidFill>
                                          <a:prstClr val="black"/>
                                        </a:solidFill>
                                        <a:latin typeface="Cambria Math" panose="02040503050406030204" pitchFamily="18" charset="0"/>
                                      </a:rPr>
                                      <m:t>𝑓</m:t>
                                    </m:r>
                                  </m:e>
                                  <m:sub>
                                    <m:r>
                                      <a:rPr kumimoji="1" lang="en-US" altLang="zh-CN" sz="2800" b="0" i="1" smtClean="0">
                                        <a:solidFill>
                                          <a:prstClr val="black"/>
                                        </a:solidFill>
                                        <a:latin typeface="Cambria Math" panose="02040503050406030204" pitchFamily="18" charset="0"/>
                                      </a:rPr>
                                      <m:t>𝑞</m:t>
                                    </m:r>
                                  </m:sub>
                                </m:sSub>
                              </m:e>
                            </m:mr>
                          </m:m>
                        </m:e>
                      </m:d>
                      <m:r>
                        <a:rPr kumimoji="1" lang="en-US" altLang="zh-CN" sz="2800" i="1">
                          <a:solidFill>
                            <a:srgbClr val="000000"/>
                          </a:solidFill>
                          <a:latin typeface="Cambria Math" panose="02040503050406030204" pitchFamily="18" charset="0"/>
                        </a:rPr>
                        <m:t>=</m:t>
                      </m:r>
                      <m:d>
                        <m:dPr>
                          <m:begChr m:val="["/>
                          <m:endChr m:val="]"/>
                          <m:ctrlPr>
                            <a:rPr kumimoji="1" lang="en-US" altLang="zh-CN" sz="2800" i="1">
                              <a:solidFill>
                                <a:srgbClr val="000000"/>
                              </a:solidFill>
                              <a:latin typeface="Cambria Math" panose="02040503050406030204" pitchFamily="18" charset="0"/>
                            </a:rPr>
                          </m:ctrlPr>
                        </m:dPr>
                        <m:e>
                          <m:m>
                            <m:mPr>
                              <m:mcs>
                                <m:mc>
                                  <m:mcPr>
                                    <m:count m:val="2"/>
                                    <m:mcJc m:val="center"/>
                                  </m:mcPr>
                                </m:mc>
                              </m:mcs>
                              <m:ctrlPr>
                                <a:rPr kumimoji="1" lang="en-US" altLang="zh-CN" sz="2800" i="1">
                                  <a:solidFill>
                                    <a:srgbClr val="000000"/>
                                  </a:solidFill>
                                  <a:latin typeface="Cambria Math" panose="02040503050406030204" pitchFamily="18" charset="0"/>
                                </a:rPr>
                              </m:ctrlPr>
                            </m:mPr>
                            <m:mr>
                              <m:e>
                                <m:r>
                                  <m:rPr>
                                    <m:sty m:val="p"/>
                                  </m:rPr>
                                  <a:rPr kumimoji="1" lang="en-US" altLang="zh-CN" sz="2800">
                                    <a:solidFill>
                                      <a:srgbClr val="000000"/>
                                    </a:solidFill>
                                    <a:latin typeface="Cambria Math" panose="02040503050406030204" pitchFamily="18" charset="0"/>
                                  </a:rPr>
                                  <m:t>cos</m:t>
                                </m:r>
                                <m:r>
                                  <a:rPr kumimoji="1" lang="en-US" altLang="zh-CN" sz="2800" i="1">
                                    <a:solidFill>
                                      <a:srgbClr val="000000"/>
                                    </a:solidFill>
                                    <a:latin typeface="Cambria Math" panose="02040503050406030204" pitchFamily="18" charset="0"/>
                                  </a:rPr>
                                  <m:t>⁡(</m:t>
                                </m:r>
                                <m:sSub>
                                  <m:sSubPr>
                                    <m:ctrlPr>
                                      <a:rPr kumimoji="1" lang="en-US" altLang="zh-CN" sz="2800" i="1" smtClean="0">
                                        <a:solidFill>
                                          <a:srgbClr val="000000"/>
                                        </a:solidFill>
                                        <a:latin typeface="Cambria Math" panose="02040503050406030204" pitchFamily="18" charset="0"/>
                                      </a:rPr>
                                    </m:ctrlPr>
                                  </m:sSubPr>
                                  <m:e>
                                    <m:r>
                                      <a:rPr kumimoji="1" lang="zh-CN" altLang="en-US" sz="2800" i="1">
                                        <a:solidFill>
                                          <a:srgbClr val="000000"/>
                                        </a:solidFill>
                                        <a:latin typeface="Cambria Math" panose="02040503050406030204" pitchFamily="18" charset="0"/>
                                      </a:rPr>
                                      <m:t>𝜃</m:t>
                                    </m:r>
                                  </m:e>
                                  <m:sub>
                                    <m:r>
                                      <m:rPr>
                                        <m:sty m:val="p"/>
                                      </m:rPr>
                                      <a:rPr kumimoji="1" lang="en-US" altLang="zh-CN" sz="2800" i="1">
                                        <a:solidFill>
                                          <a:srgbClr val="000000"/>
                                        </a:solidFill>
                                        <a:latin typeface="Cambria Math" panose="02040503050406030204" pitchFamily="18" charset="0"/>
                                      </a:rPr>
                                      <m:t>e</m:t>
                                    </m:r>
                                  </m:sub>
                                </m:sSub>
                                <m:r>
                                  <a:rPr kumimoji="1" lang="en-US" altLang="zh-CN" sz="2800" i="1">
                                    <a:solidFill>
                                      <a:srgbClr val="000000"/>
                                    </a:solidFill>
                                    <a:latin typeface="Cambria Math" panose="02040503050406030204" pitchFamily="18" charset="0"/>
                                  </a:rPr>
                                  <m:t>)</m:t>
                                </m:r>
                              </m:e>
                              <m:e>
                                <m:r>
                                  <m:rPr>
                                    <m:sty m:val="p"/>
                                  </m:rPr>
                                  <a:rPr kumimoji="1" lang="en-US" altLang="zh-CN" sz="2800">
                                    <a:solidFill>
                                      <a:srgbClr val="000000"/>
                                    </a:solidFill>
                                    <a:latin typeface="Cambria Math" panose="02040503050406030204" pitchFamily="18" charset="0"/>
                                  </a:rPr>
                                  <m:t>sin</m:t>
                                </m:r>
                                <m:r>
                                  <a:rPr kumimoji="1" lang="en-US" altLang="zh-CN" sz="2800" i="1">
                                    <a:solidFill>
                                      <a:srgbClr val="000000"/>
                                    </a:solidFill>
                                    <a:latin typeface="Cambria Math" panose="02040503050406030204" pitchFamily="18" charset="0"/>
                                  </a:rPr>
                                  <m:t>⁡(</m:t>
                                </m:r>
                                <m:sSub>
                                  <m:sSubPr>
                                    <m:ctrlPr>
                                      <a:rPr kumimoji="1" lang="en-US" altLang="zh-CN" sz="2800" i="1">
                                        <a:solidFill>
                                          <a:srgbClr val="000000"/>
                                        </a:solidFill>
                                        <a:latin typeface="Cambria Math" panose="02040503050406030204" pitchFamily="18" charset="0"/>
                                      </a:rPr>
                                    </m:ctrlPr>
                                  </m:sSubPr>
                                  <m:e>
                                    <m:r>
                                      <a:rPr kumimoji="1" lang="zh-CN" altLang="en-US" sz="2800" i="1">
                                        <a:solidFill>
                                          <a:srgbClr val="000000"/>
                                        </a:solidFill>
                                        <a:latin typeface="Cambria Math" panose="02040503050406030204" pitchFamily="18" charset="0"/>
                                      </a:rPr>
                                      <m:t>𝜃</m:t>
                                    </m:r>
                                  </m:e>
                                  <m:sub>
                                    <m:r>
                                      <m:rPr>
                                        <m:sty m:val="p"/>
                                      </m:rPr>
                                      <a:rPr kumimoji="1" lang="en-US" altLang="zh-CN" sz="2800" i="1">
                                        <a:solidFill>
                                          <a:srgbClr val="000000"/>
                                        </a:solidFill>
                                        <a:latin typeface="Cambria Math" panose="02040503050406030204" pitchFamily="18" charset="0"/>
                                      </a:rPr>
                                      <m:t>e</m:t>
                                    </m:r>
                                  </m:sub>
                                </m:sSub>
                                <m:r>
                                  <a:rPr kumimoji="1" lang="en-US" altLang="zh-CN" sz="2800" i="1">
                                    <a:solidFill>
                                      <a:srgbClr val="000000"/>
                                    </a:solidFill>
                                    <a:latin typeface="Cambria Math" panose="02040503050406030204" pitchFamily="18" charset="0"/>
                                  </a:rPr>
                                  <m:t>)</m:t>
                                </m:r>
                              </m:e>
                            </m:mr>
                            <m:mr>
                              <m:e>
                                <m:r>
                                  <a:rPr kumimoji="1" lang="en-US" altLang="zh-CN" sz="2800">
                                    <a:solidFill>
                                      <a:srgbClr val="000000"/>
                                    </a:solidFill>
                                    <a:latin typeface="Cambria Math" panose="02040503050406030204" pitchFamily="18" charset="0"/>
                                  </a:rPr>
                                  <m:t>−</m:t>
                                </m:r>
                                <m:r>
                                  <m:rPr>
                                    <m:sty m:val="p"/>
                                  </m:rPr>
                                  <a:rPr kumimoji="1" lang="en-US" altLang="zh-CN" sz="2800">
                                    <a:solidFill>
                                      <a:srgbClr val="000000"/>
                                    </a:solidFill>
                                    <a:latin typeface="Cambria Math" panose="02040503050406030204" pitchFamily="18" charset="0"/>
                                  </a:rPr>
                                  <m:t>sin</m:t>
                                </m:r>
                                <m:r>
                                  <a:rPr kumimoji="1" lang="en-US" altLang="zh-CN" sz="2800" i="1">
                                    <a:solidFill>
                                      <a:srgbClr val="000000"/>
                                    </a:solidFill>
                                    <a:latin typeface="Cambria Math" panose="02040503050406030204" pitchFamily="18" charset="0"/>
                                  </a:rPr>
                                  <m:t>⁡(</m:t>
                                </m:r>
                                <m:sSub>
                                  <m:sSubPr>
                                    <m:ctrlPr>
                                      <a:rPr kumimoji="1" lang="en-US" altLang="zh-CN" sz="2800" i="1">
                                        <a:solidFill>
                                          <a:srgbClr val="000000"/>
                                        </a:solidFill>
                                        <a:latin typeface="Cambria Math" panose="02040503050406030204" pitchFamily="18" charset="0"/>
                                      </a:rPr>
                                    </m:ctrlPr>
                                  </m:sSubPr>
                                  <m:e>
                                    <m:r>
                                      <a:rPr kumimoji="1" lang="zh-CN" altLang="en-US" sz="2800" i="1">
                                        <a:solidFill>
                                          <a:srgbClr val="000000"/>
                                        </a:solidFill>
                                        <a:latin typeface="Cambria Math" panose="02040503050406030204" pitchFamily="18" charset="0"/>
                                      </a:rPr>
                                      <m:t>𝜃</m:t>
                                    </m:r>
                                  </m:e>
                                  <m:sub>
                                    <m:r>
                                      <m:rPr>
                                        <m:sty m:val="p"/>
                                      </m:rPr>
                                      <a:rPr kumimoji="1" lang="en-US" altLang="zh-CN" sz="2800" i="1">
                                        <a:solidFill>
                                          <a:srgbClr val="000000"/>
                                        </a:solidFill>
                                        <a:latin typeface="Cambria Math" panose="02040503050406030204" pitchFamily="18" charset="0"/>
                                      </a:rPr>
                                      <m:t>e</m:t>
                                    </m:r>
                                  </m:sub>
                                </m:sSub>
                                <m:r>
                                  <a:rPr kumimoji="1" lang="en-US" altLang="zh-CN" sz="2800" i="1">
                                    <a:solidFill>
                                      <a:srgbClr val="000000"/>
                                    </a:solidFill>
                                    <a:latin typeface="Cambria Math" panose="02040503050406030204" pitchFamily="18" charset="0"/>
                                  </a:rPr>
                                  <m:t>)</m:t>
                                </m:r>
                              </m:e>
                              <m:e>
                                <m:r>
                                  <m:rPr>
                                    <m:sty m:val="p"/>
                                  </m:rPr>
                                  <a:rPr kumimoji="1" lang="en-US" altLang="zh-CN" sz="2800">
                                    <a:solidFill>
                                      <a:srgbClr val="000000"/>
                                    </a:solidFill>
                                    <a:latin typeface="Cambria Math" panose="02040503050406030204" pitchFamily="18" charset="0"/>
                                  </a:rPr>
                                  <m:t>cos</m:t>
                                </m:r>
                                <m:r>
                                  <a:rPr kumimoji="1" lang="en-US" altLang="zh-CN" sz="2800" i="1">
                                    <a:solidFill>
                                      <a:srgbClr val="000000"/>
                                    </a:solidFill>
                                    <a:latin typeface="Cambria Math" panose="02040503050406030204" pitchFamily="18" charset="0"/>
                                  </a:rPr>
                                  <m:t>⁡(</m:t>
                                </m:r>
                                <m:sSub>
                                  <m:sSubPr>
                                    <m:ctrlPr>
                                      <a:rPr kumimoji="1" lang="en-US" altLang="zh-CN" sz="2800" i="1">
                                        <a:solidFill>
                                          <a:srgbClr val="000000"/>
                                        </a:solidFill>
                                        <a:latin typeface="Cambria Math" panose="02040503050406030204" pitchFamily="18" charset="0"/>
                                      </a:rPr>
                                    </m:ctrlPr>
                                  </m:sSubPr>
                                  <m:e>
                                    <m:r>
                                      <a:rPr kumimoji="1" lang="zh-CN" altLang="en-US" sz="2800" i="1">
                                        <a:solidFill>
                                          <a:srgbClr val="000000"/>
                                        </a:solidFill>
                                        <a:latin typeface="Cambria Math" panose="02040503050406030204" pitchFamily="18" charset="0"/>
                                      </a:rPr>
                                      <m:t>𝜃</m:t>
                                    </m:r>
                                  </m:e>
                                  <m:sub>
                                    <m:r>
                                      <m:rPr>
                                        <m:sty m:val="p"/>
                                      </m:rPr>
                                      <a:rPr kumimoji="1" lang="en-US" altLang="zh-CN" sz="2800" i="1">
                                        <a:solidFill>
                                          <a:srgbClr val="000000"/>
                                        </a:solidFill>
                                        <a:latin typeface="Cambria Math" panose="02040503050406030204" pitchFamily="18" charset="0"/>
                                      </a:rPr>
                                      <m:t>e</m:t>
                                    </m:r>
                                  </m:sub>
                                </m:sSub>
                                <m:r>
                                  <a:rPr kumimoji="1" lang="en-US" altLang="zh-CN" sz="2800" i="1">
                                    <a:solidFill>
                                      <a:srgbClr val="000000"/>
                                    </a:solidFill>
                                    <a:latin typeface="Cambria Math" panose="02040503050406030204" pitchFamily="18" charset="0"/>
                                  </a:rPr>
                                  <m:t>)</m:t>
                                </m:r>
                              </m:e>
                            </m:mr>
                          </m:m>
                        </m:e>
                      </m:d>
                      <m:r>
                        <a:rPr kumimoji="1" lang="en-US" altLang="zh-CN" sz="2800" i="1">
                          <a:solidFill>
                            <a:srgbClr val="000000"/>
                          </a:solidFill>
                          <a:latin typeface="Cambria Math" panose="02040503050406030204" pitchFamily="18" charset="0"/>
                        </a:rPr>
                        <m:t>∗</m:t>
                      </m:r>
                      <m:d>
                        <m:dPr>
                          <m:begChr m:val="["/>
                          <m:endChr m:val="]"/>
                          <m:ctrlPr>
                            <a:rPr kumimoji="1" lang="en-US" altLang="zh-CN" sz="2800" i="1">
                              <a:solidFill>
                                <a:srgbClr val="000000"/>
                              </a:solidFill>
                              <a:latin typeface="Cambria Math" panose="02040503050406030204" pitchFamily="18" charset="0"/>
                            </a:rPr>
                          </m:ctrlPr>
                        </m:dPr>
                        <m:e>
                          <m:m>
                            <m:mPr>
                              <m:mcs>
                                <m:mc>
                                  <m:mcPr>
                                    <m:count m:val="1"/>
                                    <m:mcJc m:val="center"/>
                                  </m:mcPr>
                                </m:mc>
                              </m:mcs>
                              <m:ctrlPr>
                                <a:rPr kumimoji="1" lang="en-US" altLang="zh-CN" sz="2800" i="1">
                                  <a:solidFill>
                                    <a:prstClr val="black"/>
                                  </a:solidFill>
                                  <a:latin typeface="Cambria Math" panose="02040503050406030204" pitchFamily="18" charset="0"/>
                                </a:rPr>
                              </m:ctrlPr>
                            </m:mPr>
                            <m:mr>
                              <m:e>
                                <m:sSub>
                                  <m:sSubPr>
                                    <m:ctrlPr>
                                      <a:rPr kumimoji="1" lang="en-US" altLang="zh-CN" sz="2800" i="1">
                                        <a:solidFill>
                                          <a:prstClr val="black"/>
                                        </a:solidFill>
                                        <a:latin typeface="Cambria Math" panose="02040503050406030204" pitchFamily="18" charset="0"/>
                                      </a:rPr>
                                    </m:ctrlPr>
                                  </m:sSubPr>
                                  <m:e>
                                    <m:r>
                                      <a:rPr kumimoji="1" lang="en-US" altLang="zh-CN" sz="2800" i="1">
                                        <a:solidFill>
                                          <a:prstClr val="black"/>
                                        </a:solidFill>
                                        <a:latin typeface="Cambria Math" panose="02040503050406030204" pitchFamily="18" charset="0"/>
                                      </a:rPr>
                                      <m:t>𝑓</m:t>
                                    </m:r>
                                  </m:e>
                                  <m:sub>
                                    <m:r>
                                      <a:rPr kumimoji="1" lang="zh-CN" altLang="en-US" sz="2800" i="1">
                                        <a:solidFill>
                                          <a:prstClr val="black"/>
                                        </a:solidFill>
                                        <a:latin typeface="Cambria Math" panose="02040503050406030204" pitchFamily="18" charset="0"/>
                                      </a:rPr>
                                      <m:t>𝛼</m:t>
                                    </m:r>
                                  </m:sub>
                                </m:sSub>
                              </m:e>
                            </m:mr>
                            <m:mr>
                              <m:e>
                                <m:sSub>
                                  <m:sSubPr>
                                    <m:ctrlPr>
                                      <a:rPr kumimoji="1" lang="en-US" altLang="zh-CN" sz="2800" i="1">
                                        <a:solidFill>
                                          <a:prstClr val="black"/>
                                        </a:solidFill>
                                        <a:latin typeface="Cambria Math" panose="02040503050406030204" pitchFamily="18" charset="0"/>
                                      </a:rPr>
                                    </m:ctrlPr>
                                  </m:sSubPr>
                                  <m:e>
                                    <m:r>
                                      <a:rPr kumimoji="1" lang="en-US" altLang="zh-CN" sz="2800" i="1">
                                        <a:solidFill>
                                          <a:prstClr val="black"/>
                                        </a:solidFill>
                                        <a:latin typeface="Cambria Math" panose="02040503050406030204" pitchFamily="18" charset="0"/>
                                      </a:rPr>
                                      <m:t>𝑓</m:t>
                                    </m:r>
                                  </m:e>
                                  <m:sub>
                                    <m:r>
                                      <a:rPr kumimoji="1" lang="zh-CN" altLang="en-US" sz="2800" i="1">
                                        <a:solidFill>
                                          <a:prstClr val="black"/>
                                        </a:solidFill>
                                        <a:latin typeface="Cambria Math" panose="02040503050406030204" pitchFamily="18" charset="0"/>
                                      </a:rPr>
                                      <m:t>𝛽</m:t>
                                    </m:r>
                                  </m:sub>
                                </m:sSub>
                              </m:e>
                            </m:mr>
                          </m:m>
                        </m:e>
                      </m:d>
                    </m:oMath>
                  </m:oMathPara>
                </a14:m>
                <a:endParaRPr kumimoji="1" lang="zh-CN" altLang="en-US" sz="2800" dirty="0">
                  <a:solidFill>
                    <a:prstClr val="black"/>
                  </a:solidFill>
                  <a:latin typeface="Times New Roman" panose="02020603050405020304" pitchFamily="18" charset="0"/>
                  <a:ea typeface="宋体" panose="02010600030101010101" pitchFamily="2" charset="-122"/>
                </a:endParaRPr>
              </a:p>
            </p:txBody>
          </p:sp>
        </mc:Choice>
        <mc:Fallback xmlns="">
          <p:sp>
            <p:nvSpPr>
              <p:cNvPr id="18" name="Rectangle 11">
                <a:extLst>
                  <a:ext uri="{FF2B5EF4-FFF2-40B4-BE49-F238E27FC236}">
                    <a16:creationId xmlns:a16="http://schemas.microsoft.com/office/drawing/2014/main" id="{3E3B5C4D-AF4C-3B0C-EFA4-B565F9C316B0}"/>
                  </a:ext>
                </a:extLst>
              </p:cNvPr>
              <p:cNvSpPr>
                <a:spLocks noRot="1" noChangeAspect="1" noMove="1" noResize="1" noEditPoints="1" noAdjustHandles="1" noChangeArrowheads="1" noChangeShapeType="1" noTextEdit="1"/>
              </p:cNvSpPr>
              <p:nvPr/>
            </p:nvSpPr>
            <p:spPr>
              <a:xfrm>
                <a:off x="6772183" y="2323288"/>
                <a:ext cx="5419817" cy="1051185"/>
              </a:xfrm>
              <a:prstGeom prst="rect">
                <a:avLst/>
              </a:prstGeom>
              <a:blipFill>
                <a:blip r:embed="rId6"/>
                <a:stretch>
                  <a:fillRect/>
                </a:stretch>
              </a:blipFill>
            </p:spPr>
            <p:txBody>
              <a:bodyPr/>
              <a:lstStyle/>
              <a:p>
                <a:r>
                  <a:rPr lang="zh-CN" altLang="en-US">
                    <a:noFill/>
                  </a:rPr>
                  <a:t> </a:t>
                </a:r>
              </a:p>
            </p:txBody>
          </p:sp>
        </mc:Fallback>
      </mc:AlternateContent>
      <p:sp>
        <p:nvSpPr>
          <p:cNvPr id="19" name="Rectangle 16">
            <a:extLst>
              <a:ext uri="{FF2B5EF4-FFF2-40B4-BE49-F238E27FC236}">
                <a16:creationId xmlns:a16="http://schemas.microsoft.com/office/drawing/2014/main" id="{2F93D963-4006-B2BB-771A-644EBBBC4D6A}"/>
              </a:ext>
            </a:extLst>
          </p:cNvPr>
          <p:cNvSpPr/>
          <p:nvPr/>
        </p:nvSpPr>
        <p:spPr>
          <a:xfrm>
            <a:off x="7432995" y="959290"/>
            <a:ext cx="3767378" cy="954107"/>
          </a:xfrm>
          <a:prstGeom prst="rect">
            <a:avLst/>
          </a:prstGeom>
        </p:spPr>
        <p:txBody>
          <a:bodyPr wrap="none">
            <a:spAutoFit/>
          </a:bodyPr>
          <a:lstStyle/>
          <a:p>
            <a:pPr eaLnBrk="0" hangingPunct="0"/>
            <a:r>
              <a:rPr lang="zh-CN" altLang="en-US" sz="2800" b="1" dirty="0">
                <a:solidFill>
                  <a:srgbClr val="FF0000"/>
                </a:solidFill>
                <a:latin typeface="华文楷体" panose="02010600040101010101" pitchFamily="2" charset="-122"/>
                <a:ea typeface="华文楷体" panose="02010600040101010101" pitchFamily="2" charset="-122"/>
              </a:rPr>
              <a:t>旋转变换（</a:t>
            </a:r>
            <a:r>
              <a:rPr lang="en-US" altLang="zh-CN" sz="2800" b="1" dirty="0">
                <a:solidFill>
                  <a:srgbClr val="FF0000"/>
                </a:solidFill>
                <a:latin typeface="华文楷体" panose="02010600040101010101" pitchFamily="2" charset="-122"/>
                <a:ea typeface="华文楷体" panose="02010600040101010101" pitchFamily="2" charset="-122"/>
              </a:rPr>
              <a:t>Park</a:t>
            </a:r>
            <a:r>
              <a:rPr lang="zh-CN" altLang="en-US" sz="2800" b="1" dirty="0">
                <a:solidFill>
                  <a:srgbClr val="FF0000"/>
                </a:solidFill>
                <a:latin typeface="华文楷体" panose="02010600040101010101" pitchFamily="2" charset="-122"/>
                <a:ea typeface="华文楷体" panose="02010600040101010101" pitchFamily="2" charset="-122"/>
              </a:rPr>
              <a:t>变换）</a:t>
            </a:r>
            <a:endParaRPr lang="en-US" altLang="zh-CN" sz="2800" b="1" dirty="0">
              <a:solidFill>
                <a:srgbClr val="FF0000"/>
              </a:solidFill>
              <a:latin typeface="华文楷体" panose="02010600040101010101" pitchFamily="2" charset="-122"/>
              <a:ea typeface="华文楷体" panose="02010600040101010101" pitchFamily="2" charset="-122"/>
            </a:endParaRPr>
          </a:p>
          <a:p>
            <a:pPr eaLnBrk="0" hangingPunct="0"/>
            <a:r>
              <a:rPr lang="zh-CN" altLang="en-US" sz="2800" dirty="0">
                <a:latin typeface="华文楷体" panose="02010600040101010101" pitchFamily="2" charset="-122"/>
                <a:ea typeface="华文楷体" panose="02010600040101010101" pitchFamily="2" charset="-122"/>
              </a:rPr>
              <a:t>静止二相</a:t>
            </a:r>
            <a:r>
              <a:rPr lang="en-US" altLang="zh-CN" sz="2800" dirty="0">
                <a:latin typeface="华文楷体" panose="02010600040101010101" pitchFamily="2" charset="-122"/>
                <a:ea typeface="华文楷体" panose="02010600040101010101" pitchFamily="2" charset="-122"/>
                <a:sym typeface="Wingdings" panose="05000000000000000000" pitchFamily="2" charset="2"/>
              </a:rPr>
              <a:t></a:t>
            </a:r>
            <a:r>
              <a:rPr lang="zh-CN" altLang="en-US" sz="2800" dirty="0">
                <a:latin typeface="华文楷体" panose="02010600040101010101" pitchFamily="2" charset="-122"/>
                <a:ea typeface="华文楷体" panose="02010600040101010101" pitchFamily="2" charset="-122"/>
                <a:sym typeface="Wingdings" panose="05000000000000000000" pitchFamily="2" charset="2"/>
              </a:rPr>
              <a:t>旋转二</a:t>
            </a:r>
            <a:r>
              <a:rPr lang="zh-CN" altLang="en-US" sz="2800" dirty="0">
                <a:latin typeface="华文楷体" panose="02010600040101010101" pitchFamily="2" charset="-122"/>
                <a:ea typeface="华文楷体" panose="02010600040101010101" pitchFamily="2" charset="-122"/>
              </a:rPr>
              <a:t>相</a:t>
            </a:r>
            <a:endParaRPr lang="en-US" altLang="zh-CN" sz="2800" dirty="0">
              <a:latin typeface="华文楷体" panose="02010600040101010101" pitchFamily="2" charset="-122"/>
              <a:ea typeface="华文楷体" panose="02010600040101010101" pitchFamily="2" charset="-122"/>
            </a:endParaRPr>
          </a:p>
        </p:txBody>
      </p:sp>
      <p:graphicFrame>
        <p:nvGraphicFramePr>
          <p:cNvPr id="20" name="对象 19">
            <a:extLst>
              <a:ext uri="{FF2B5EF4-FFF2-40B4-BE49-F238E27FC236}">
                <a16:creationId xmlns:a16="http://schemas.microsoft.com/office/drawing/2014/main" id="{5FC77738-42EC-0273-9212-109B2C2D86D7}"/>
              </a:ext>
            </a:extLst>
          </p:cNvPr>
          <p:cNvGraphicFramePr>
            <a:graphicFrameLocks noChangeAspect="1"/>
          </p:cNvGraphicFramePr>
          <p:nvPr>
            <p:extLst>
              <p:ext uri="{D42A27DB-BD31-4B8C-83A1-F6EECF244321}">
                <p14:modId xmlns:p14="http://schemas.microsoft.com/office/powerpoint/2010/main" val="1123596794"/>
              </p:ext>
            </p:extLst>
          </p:nvPr>
        </p:nvGraphicFramePr>
        <p:xfrm>
          <a:off x="7432995" y="3518487"/>
          <a:ext cx="3981886" cy="3317736"/>
        </p:xfrm>
        <a:graphic>
          <a:graphicData uri="http://schemas.openxmlformats.org/presentationml/2006/ole">
            <mc:AlternateContent xmlns:mc="http://schemas.openxmlformats.org/markup-compatibility/2006">
              <mc:Choice xmlns:v="urn:schemas-microsoft-com:vml" Requires="v">
                <p:oleObj name="Visio" r:id="rId7" imgW="1821145" imgH="1516113" progId="Visio.Drawing.11">
                  <p:embed/>
                </p:oleObj>
              </mc:Choice>
              <mc:Fallback>
                <p:oleObj name="Visio" r:id="rId7" imgW="1821145" imgH="1516113" progId="Visio.Drawing.11">
                  <p:embed/>
                  <p:pic>
                    <p:nvPicPr>
                      <p:cNvPr id="32" name="对象 31">
                        <a:extLst>
                          <a:ext uri="{FF2B5EF4-FFF2-40B4-BE49-F238E27FC236}">
                            <a16:creationId xmlns:a16="http://schemas.microsoft.com/office/drawing/2014/main" id="{C587379F-BED3-A965-8418-1C5D6DA5AD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2995" y="3518487"/>
                        <a:ext cx="3981886" cy="3317736"/>
                      </a:xfrm>
                      <a:prstGeom prst="rect">
                        <a:avLst/>
                      </a:prstGeom>
                      <a:noFill/>
                    </p:spPr>
                  </p:pic>
                </p:oleObj>
              </mc:Fallback>
            </mc:AlternateContent>
          </a:graphicData>
        </a:graphic>
      </p:graphicFrame>
      <p:cxnSp>
        <p:nvCxnSpPr>
          <p:cNvPr id="21" name="直线连接符 16">
            <a:extLst>
              <a:ext uri="{FF2B5EF4-FFF2-40B4-BE49-F238E27FC236}">
                <a16:creationId xmlns:a16="http://schemas.microsoft.com/office/drawing/2014/main" id="{A45CD135-6079-0465-E859-F58773E91D73}"/>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406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6" y="249931"/>
              <a:ext cx="8283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四、永磁同步电机矢量控制系统</a:t>
              </a:r>
              <a:r>
                <a:rPr kumimoji="1" lang="en-US" altLang="zh-CN"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MATLAB </a:t>
              </a: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仿真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坐标变换模块</a:t>
            </a:r>
          </a:p>
        </p:txBody>
      </p:sp>
      <p:sp>
        <p:nvSpPr>
          <p:cNvPr id="15" name="文本框 14">
            <a:extLst>
              <a:ext uri="{FF2B5EF4-FFF2-40B4-BE49-F238E27FC236}">
                <a16:creationId xmlns:a16="http://schemas.microsoft.com/office/drawing/2014/main" id="{9310B27B-5AF5-9AB8-4942-86E1F9342E1C}"/>
              </a:ext>
            </a:extLst>
          </p:cNvPr>
          <p:cNvSpPr txBox="1"/>
          <p:nvPr/>
        </p:nvSpPr>
        <p:spPr>
          <a:xfrm>
            <a:off x="2938785" y="5625092"/>
            <a:ext cx="19880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反</a:t>
            </a:r>
            <a:r>
              <a:rPr kumimoji="0" lang="en-US" altLang="zh-CN"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Park</a:t>
            </a: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变换</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3E3B5C4D-AF4C-3B0C-EFA4-B565F9C316B0}"/>
                  </a:ext>
                </a:extLst>
              </p:cNvPr>
              <p:cNvSpPr/>
              <p:nvPr/>
            </p:nvSpPr>
            <p:spPr>
              <a:xfrm>
                <a:off x="6658517" y="2505382"/>
                <a:ext cx="5419817" cy="1051185"/>
              </a:xfrm>
              <a:prstGeom prst="rect">
                <a:avLst/>
              </a:prstGeom>
            </p:spPr>
            <p:txBody>
              <a:bodyPr wrap="none">
                <a:spAutoFit/>
              </a:bodyPr>
              <a:lstStyle/>
              <a:p>
                <a:pPr lvl="0"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kumimoji="1" lang="en-US" altLang="zh-CN"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1"/>
                                    <m:mcJc m:val="center"/>
                                  </m:mcPr>
                                </m:mc>
                              </m:mcs>
                              <m:ctrlP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sSub>
                                  <m:sSubPr>
                                    <m:ctrlP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1"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ub>
                                </m:sSub>
                              </m:e>
                            </m:mr>
                            <m:mr>
                              <m:e>
                                <m:sSub>
                                  <m:sSubPr>
                                    <m:ctrlP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1"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𝑞</m:t>
                                    </m:r>
                                  </m:sub>
                                </m:sSub>
                              </m:e>
                            </m:mr>
                          </m:m>
                        </m:e>
                      </m:d>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m>
                            <m:mPr>
                              <m:mcs>
                                <m:mc>
                                  <m:mcPr>
                                    <m:count m:val="2"/>
                                    <m:mcJc m:val="center"/>
                                  </m:mcPr>
                                </m:mc>
                              </m:mcs>
                              <m:ctrlP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r>
                                  <m:rPr>
                                    <m:sty m:val="p"/>
                                  </m:rPr>
                                  <a:rPr kumimoji="1" lang="en-US" altLang="zh-CN" sz="2800" b="0" i="0" u="none" strike="noStrike" kern="1200" cap="none" spc="0" normalizeH="0" baseline="0" noProof="0">
                                    <a:ln>
                                      <a:noFill/>
                                    </a:ln>
                                    <a:solidFill>
                                      <a:srgbClr val="000000"/>
                                    </a:solidFill>
                                    <a:effectLst/>
                                    <a:uLnTx/>
                                    <a:uFillTx/>
                                    <a:latin typeface="Cambria Math" panose="02040503050406030204" pitchFamily="18" charset="0"/>
                                    <a:cs typeface="+mn-cs"/>
                                  </a:rPr>
                                  <m:t>cos</m:t>
                                </m:r>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zh-CN" sz="2800" i="1">
                                        <a:solidFill>
                                          <a:srgbClr val="000000"/>
                                        </a:solidFill>
                                        <a:latin typeface="Cambria Math" panose="02040503050406030204" pitchFamily="18" charset="0"/>
                                      </a:rPr>
                                    </m:ctrlPr>
                                  </m:sSubPr>
                                  <m:e>
                                    <m:r>
                                      <a:rPr kumimoji="1" lang="zh-CN" altLang="en-US" sz="2800" i="1">
                                        <a:solidFill>
                                          <a:srgbClr val="000000"/>
                                        </a:solidFill>
                                        <a:latin typeface="Cambria Math" panose="02040503050406030204" pitchFamily="18" charset="0"/>
                                      </a:rPr>
                                      <m:t>𝜃</m:t>
                                    </m:r>
                                  </m:e>
                                  <m:sub>
                                    <m:r>
                                      <m:rPr>
                                        <m:sty m:val="p"/>
                                      </m:rPr>
                                      <a:rPr kumimoji="1" lang="en-US" altLang="zh-CN" sz="2800" i="1">
                                        <a:solidFill>
                                          <a:srgbClr val="000000"/>
                                        </a:solidFill>
                                        <a:latin typeface="Cambria Math" panose="02040503050406030204" pitchFamily="18" charset="0"/>
                                      </a:rPr>
                                      <m:t>e</m:t>
                                    </m:r>
                                  </m:sub>
                                </m:sSub>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a:rPr kumimoji="1" lang="en-US" altLang="zh-CN" sz="2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zh-CN" sz="2800" b="0" i="0" u="none" strike="noStrike" kern="1200" cap="none" spc="0" normalizeH="0" baseline="0" noProof="0">
                                    <a:ln>
                                      <a:noFill/>
                                    </a:ln>
                                    <a:solidFill>
                                      <a:srgbClr val="000000"/>
                                    </a:solidFill>
                                    <a:effectLst/>
                                    <a:uLnTx/>
                                    <a:uFillTx/>
                                    <a:latin typeface="Cambria Math" panose="02040503050406030204" pitchFamily="18" charset="0"/>
                                    <a:cs typeface="+mn-cs"/>
                                  </a:rPr>
                                  <m:t>sin</m:t>
                                </m:r>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zh-CN" sz="2800" i="1">
                                        <a:solidFill>
                                          <a:srgbClr val="000000"/>
                                        </a:solidFill>
                                        <a:latin typeface="Cambria Math" panose="02040503050406030204" pitchFamily="18" charset="0"/>
                                      </a:rPr>
                                    </m:ctrlPr>
                                  </m:sSubPr>
                                  <m:e>
                                    <m:r>
                                      <a:rPr kumimoji="1" lang="zh-CN" altLang="en-US" sz="2800" i="1">
                                        <a:solidFill>
                                          <a:srgbClr val="000000"/>
                                        </a:solidFill>
                                        <a:latin typeface="Cambria Math" panose="02040503050406030204" pitchFamily="18" charset="0"/>
                                      </a:rPr>
                                      <m:t>𝜃</m:t>
                                    </m:r>
                                  </m:e>
                                  <m:sub>
                                    <m:r>
                                      <m:rPr>
                                        <m:sty m:val="p"/>
                                      </m:rPr>
                                      <a:rPr kumimoji="1" lang="en-US" altLang="zh-CN" sz="2800" i="1">
                                        <a:solidFill>
                                          <a:srgbClr val="000000"/>
                                        </a:solidFill>
                                        <a:latin typeface="Cambria Math" panose="02040503050406030204" pitchFamily="18" charset="0"/>
                                      </a:rPr>
                                      <m:t>e</m:t>
                                    </m:r>
                                  </m:sub>
                                </m:sSub>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mr>
                            <m:mr>
                              <m:e>
                                <m:r>
                                  <m:rPr>
                                    <m:sty m:val="p"/>
                                  </m:rPr>
                                  <a:rPr kumimoji="1" lang="en-US" altLang="zh-CN" sz="2800" b="0" i="0" u="none" strike="noStrike" kern="1200" cap="none" spc="0" normalizeH="0" baseline="0" noProof="0">
                                    <a:ln>
                                      <a:noFill/>
                                    </a:ln>
                                    <a:solidFill>
                                      <a:srgbClr val="000000"/>
                                    </a:solidFill>
                                    <a:effectLst/>
                                    <a:uLnTx/>
                                    <a:uFillTx/>
                                    <a:latin typeface="Cambria Math" panose="02040503050406030204" pitchFamily="18" charset="0"/>
                                    <a:cs typeface="+mn-cs"/>
                                  </a:rPr>
                                  <m:t>sin</m:t>
                                </m:r>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zh-CN" sz="2800" i="1">
                                        <a:solidFill>
                                          <a:srgbClr val="000000"/>
                                        </a:solidFill>
                                        <a:latin typeface="Cambria Math" panose="02040503050406030204" pitchFamily="18" charset="0"/>
                                      </a:rPr>
                                    </m:ctrlPr>
                                  </m:sSubPr>
                                  <m:e>
                                    <m:r>
                                      <a:rPr kumimoji="1" lang="zh-CN" altLang="en-US" sz="2800" i="1">
                                        <a:solidFill>
                                          <a:srgbClr val="000000"/>
                                        </a:solidFill>
                                        <a:latin typeface="Cambria Math" panose="02040503050406030204" pitchFamily="18" charset="0"/>
                                      </a:rPr>
                                      <m:t>𝜃</m:t>
                                    </m:r>
                                  </m:e>
                                  <m:sub>
                                    <m:r>
                                      <m:rPr>
                                        <m:sty m:val="p"/>
                                      </m:rPr>
                                      <a:rPr kumimoji="1" lang="en-US" altLang="zh-CN" sz="2800" i="1">
                                        <a:solidFill>
                                          <a:srgbClr val="000000"/>
                                        </a:solidFill>
                                        <a:latin typeface="Cambria Math" panose="02040503050406030204" pitchFamily="18" charset="0"/>
                                      </a:rPr>
                                      <m:t>e</m:t>
                                    </m:r>
                                  </m:sub>
                                </m:sSub>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m:rPr>
                                    <m:sty m:val="p"/>
                                  </m:rPr>
                                  <a:rPr kumimoji="1" lang="en-US" altLang="zh-CN" sz="2800" b="0" i="0" u="none" strike="noStrike" kern="1200" cap="none" spc="0" normalizeH="0" baseline="0" noProof="0">
                                    <a:ln>
                                      <a:noFill/>
                                    </a:ln>
                                    <a:solidFill>
                                      <a:srgbClr val="000000"/>
                                    </a:solidFill>
                                    <a:effectLst/>
                                    <a:uLnTx/>
                                    <a:uFillTx/>
                                    <a:latin typeface="Cambria Math" panose="02040503050406030204" pitchFamily="18" charset="0"/>
                                    <a:cs typeface="+mn-cs"/>
                                  </a:rPr>
                                  <m:t>cos</m:t>
                                </m:r>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zh-CN" sz="2800" i="1">
                                        <a:solidFill>
                                          <a:srgbClr val="000000"/>
                                        </a:solidFill>
                                        <a:latin typeface="Cambria Math" panose="02040503050406030204" pitchFamily="18" charset="0"/>
                                      </a:rPr>
                                    </m:ctrlPr>
                                  </m:sSubPr>
                                  <m:e>
                                    <m:r>
                                      <a:rPr kumimoji="1" lang="zh-CN" altLang="en-US" sz="2800" i="1">
                                        <a:solidFill>
                                          <a:srgbClr val="000000"/>
                                        </a:solidFill>
                                        <a:latin typeface="Cambria Math" panose="02040503050406030204" pitchFamily="18" charset="0"/>
                                      </a:rPr>
                                      <m:t>𝜃</m:t>
                                    </m:r>
                                  </m:e>
                                  <m:sub>
                                    <m:r>
                                      <m:rPr>
                                        <m:sty m:val="p"/>
                                      </m:rPr>
                                      <a:rPr kumimoji="1" lang="en-US" altLang="zh-CN" sz="2800" i="1">
                                        <a:solidFill>
                                          <a:srgbClr val="000000"/>
                                        </a:solidFill>
                                        <a:latin typeface="Cambria Math" panose="02040503050406030204" pitchFamily="18" charset="0"/>
                                      </a:rPr>
                                      <m:t>e</m:t>
                                    </m:r>
                                  </m:sub>
                                </m:sSub>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mr>
                          </m:m>
                        </m:e>
                      </m:d>
                      <m: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m>
                            <m:mPr>
                              <m:mcs>
                                <m:mc>
                                  <m:mcPr>
                                    <m:count m:val="1"/>
                                    <m:mcJc m:val="center"/>
                                  </m:mcPr>
                                </m:mc>
                              </m:mcs>
                              <m:ctrlP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sSub>
                                  <m:sSubPr>
                                    <m:ctrlP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1"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sub>
                                </m:sSub>
                              </m:e>
                            </m:mr>
                            <m:mr>
                              <m:e>
                                <m:sSub>
                                  <m:sSubPr>
                                    <m:ctrlP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1"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𝛽</m:t>
                                    </m:r>
                                  </m:sub>
                                </m:sSub>
                              </m:e>
                            </m:mr>
                          </m:m>
                        </m:e>
                      </m:d>
                    </m:oMath>
                  </m:oMathPara>
                </a14:m>
                <a:endPar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18" name="Rectangle 11">
                <a:extLst>
                  <a:ext uri="{FF2B5EF4-FFF2-40B4-BE49-F238E27FC236}">
                    <a16:creationId xmlns:a16="http://schemas.microsoft.com/office/drawing/2014/main" id="{3E3B5C4D-AF4C-3B0C-EFA4-B565F9C316B0}"/>
                  </a:ext>
                </a:extLst>
              </p:cNvPr>
              <p:cNvSpPr>
                <a:spLocks noRot="1" noChangeAspect="1" noMove="1" noResize="1" noEditPoints="1" noAdjustHandles="1" noChangeArrowheads="1" noChangeShapeType="1" noTextEdit="1"/>
              </p:cNvSpPr>
              <p:nvPr/>
            </p:nvSpPr>
            <p:spPr>
              <a:xfrm>
                <a:off x="6658517" y="2505382"/>
                <a:ext cx="5419817" cy="1051185"/>
              </a:xfrm>
              <a:prstGeom prst="rect">
                <a:avLst/>
              </a:prstGeom>
              <a:blipFill>
                <a:blip r:embed="rId4"/>
                <a:stretch>
                  <a:fillRect/>
                </a:stretch>
              </a:blipFill>
            </p:spPr>
            <p:txBody>
              <a:bodyPr/>
              <a:lstStyle/>
              <a:p>
                <a:r>
                  <a:rPr lang="zh-CN" altLang="en-US">
                    <a:noFill/>
                  </a:rPr>
                  <a:t> </a:t>
                </a:r>
              </a:p>
            </p:txBody>
          </p:sp>
        </mc:Fallback>
      </mc:AlternateContent>
      <p:sp>
        <p:nvSpPr>
          <p:cNvPr id="19" name="Rectangle 16">
            <a:extLst>
              <a:ext uri="{FF2B5EF4-FFF2-40B4-BE49-F238E27FC236}">
                <a16:creationId xmlns:a16="http://schemas.microsoft.com/office/drawing/2014/main" id="{2F93D963-4006-B2BB-771A-644EBBBC4D6A}"/>
              </a:ext>
            </a:extLst>
          </p:cNvPr>
          <p:cNvSpPr/>
          <p:nvPr/>
        </p:nvSpPr>
        <p:spPr>
          <a:xfrm>
            <a:off x="6835254" y="1100646"/>
            <a:ext cx="3408305" cy="954107"/>
          </a:xfrm>
          <a:prstGeom prst="rect">
            <a:avLst/>
          </a:prstGeom>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反</a:t>
            </a:r>
            <a:r>
              <a:rPr kumimoji="0" lang="en-US" altLang="zh-CN"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Park</a:t>
            </a:r>
            <a:r>
              <a:rPr kumimoji="0" lang="zh-CN" altLang="en-US"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变换</a:t>
            </a:r>
            <a:endParaRPr kumimoji="0" lang="en-US" altLang="zh-CN"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sym typeface="Wingdings" panose="05000000000000000000" pitchFamily="2" charset="2"/>
              </a:rPr>
              <a:t>旋转二</a:t>
            </a:r>
            <a:r>
              <a:rPr kumimoji="0" lang="zh-CN" altLang="en-US" sz="2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相</a:t>
            </a:r>
            <a:r>
              <a:rPr kumimoji="0" lang="en-US" altLang="zh-CN" sz="2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sym typeface="Wingdings" panose="05000000000000000000" pitchFamily="2" charset="2"/>
              </a:rPr>
              <a:t></a:t>
            </a:r>
            <a:r>
              <a:rPr kumimoji="0" lang="zh-CN" altLang="en-US" sz="2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静止二相</a:t>
            </a:r>
            <a:endParaRPr kumimoji="0" lang="en-US" altLang="zh-CN" sz="2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graphicFrame>
        <p:nvGraphicFramePr>
          <p:cNvPr id="4" name="对象 3">
            <a:extLst>
              <a:ext uri="{FF2B5EF4-FFF2-40B4-BE49-F238E27FC236}">
                <a16:creationId xmlns:a16="http://schemas.microsoft.com/office/drawing/2014/main" id="{8BE4AC25-D049-8B33-1457-28E306E215E2}"/>
              </a:ext>
            </a:extLst>
          </p:cNvPr>
          <p:cNvGraphicFramePr>
            <a:graphicFrameLocks noChangeAspect="1"/>
          </p:cNvGraphicFramePr>
          <p:nvPr>
            <p:extLst>
              <p:ext uri="{D42A27DB-BD31-4B8C-83A1-F6EECF244321}">
                <p14:modId xmlns:p14="http://schemas.microsoft.com/office/powerpoint/2010/main" val="3011363890"/>
              </p:ext>
            </p:extLst>
          </p:nvPr>
        </p:nvGraphicFramePr>
        <p:xfrm>
          <a:off x="-2" y="2228627"/>
          <a:ext cx="6380577" cy="2733272"/>
        </p:xfrm>
        <a:graphic>
          <a:graphicData uri="http://schemas.openxmlformats.org/presentationml/2006/ole">
            <mc:AlternateContent xmlns:mc="http://schemas.openxmlformats.org/markup-compatibility/2006">
              <mc:Choice xmlns:v="urn:schemas-microsoft-com:vml" Requires="v">
                <p:oleObj name="Visio" r:id="rId5" imgW="10877343" imgH="4705133" progId="Visio.Drawing.15">
                  <p:embed/>
                </p:oleObj>
              </mc:Choice>
              <mc:Fallback>
                <p:oleObj name="Visio" r:id="rId5" imgW="10877343" imgH="4705133"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228627"/>
                        <a:ext cx="6380577" cy="2733272"/>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201F024F-9F38-C163-0CDD-FE9EADAB33F7}"/>
              </a:ext>
            </a:extLst>
          </p:cNvPr>
          <p:cNvGraphicFramePr>
            <a:graphicFrameLocks noChangeAspect="1"/>
          </p:cNvGraphicFramePr>
          <p:nvPr>
            <p:extLst>
              <p:ext uri="{D42A27DB-BD31-4B8C-83A1-F6EECF244321}">
                <p14:modId xmlns:p14="http://schemas.microsoft.com/office/powerpoint/2010/main" val="223955898"/>
              </p:ext>
            </p:extLst>
          </p:nvPr>
        </p:nvGraphicFramePr>
        <p:xfrm>
          <a:off x="7432995" y="3518487"/>
          <a:ext cx="3981886" cy="3317736"/>
        </p:xfrm>
        <a:graphic>
          <a:graphicData uri="http://schemas.openxmlformats.org/presentationml/2006/ole">
            <mc:AlternateContent xmlns:mc="http://schemas.openxmlformats.org/markup-compatibility/2006">
              <mc:Choice xmlns:v="urn:schemas-microsoft-com:vml" Requires="v">
                <p:oleObj name="Visio" r:id="rId7" imgW="1821145" imgH="1516113" progId="Visio.Drawing.11">
                  <p:embed/>
                </p:oleObj>
              </mc:Choice>
              <mc:Fallback>
                <p:oleObj name="Visio" r:id="rId7" imgW="1821145" imgH="1516113" progId="Visio.Drawing.11">
                  <p:embed/>
                  <p:pic>
                    <p:nvPicPr>
                      <p:cNvPr id="20" name="对象 19">
                        <a:extLst>
                          <a:ext uri="{FF2B5EF4-FFF2-40B4-BE49-F238E27FC236}">
                            <a16:creationId xmlns:a16="http://schemas.microsoft.com/office/drawing/2014/main" id="{5FC77738-42EC-0273-9212-109B2C2D86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2995" y="3518487"/>
                        <a:ext cx="3981886" cy="3317736"/>
                      </a:xfrm>
                      <a:prstGeom prst="rect">
                        <a:avLst/>
                      </a:prstGeom>
                      <a:noFill/>
                    </p:spPr>
                  </p:pic>
                </p:oleObj>
              </mc:Fallback>
            </mc:AlternateContent>
          </a:graphicData>
        </a:graphic>
      </p:graphicFrame>
      <p:cxnSp>
        <p:nvCxnSpPr>
          <p:cNvPr id="6" name="直线连接符 16">
            <a:extLst>
              <a:ext uri="{FF2B5EF4-FFF2-40B4-BE49-F238E27FC236}">
                <a16:creationId xmlns:a16="http://schemas.microsoft.com/office/drawing/2014/main" id="{EDC3FA1E-2BFF-415A-7E94-B9F25D742152}"/>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364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6" y="249931"/>
              <a:ext cx="8283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四、永磁同步电机矢量控制系统</a:t>
              </a:r>
              <a:r>
                <a:rPr kumimoji="1" lang="en-US" altLang="zh-CN"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MATLAB </a:t>
              </a: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仿真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PI</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调节器设计</a:t>
            </a:r>
          </a:p>
        </p:txBody>
      </p:sp>
      <p:graphicFrame>
        <p:nvGraphicFramePr>
          <p:cNvPr id="7" name="对象 6">
            <a:extLst>
              <a:ext uri="{FF2B5EF4-FFF2-40B4-BE49-F238E27FC236}">
                <a16:creationId xmlns:a16="http://schemas.microsoft.com/office/drawing/2014/main" id="{CB3C8519-5AD7-6EE0-8B5E-BAE146165B2D}"/>
              </a:ext>
            </a:extLst>
          </p:cNvPr>
          <p:cNvGraphicFramePr>
            <a:graphicFrameLocks noChangeAspect="1"/>
          </p:cNvGraphicFramePr>
          <p:nvPr>
            <p:extLst>
              <p:ext uri="{D42A27DB-BD31-4B8C-83A1-F6EECF244321}">
                <p14:modId xmlns:p14="http://schemas.microsoft.com/office/powerpoint/2010/main" val="2220890312"/>
              </p:ext>
            </p:extLst>
          </p:nvPr>
        </p:nvGraphicFramePr>
        <p:xfrm>
          <a:off x="1303703" y="3464338"/>
          <a:ext cx="10092594" cy="2375951"/>
        </p:xfrm>
        <a:graphic>
          <a:graphicData uri="http://schemas.openxmlformats.org/presentationml/2006/ole">
            <mc:AlternateContent xmlns:mc="http://schemas.openxmlformats.org/markup-compatibility/2006">
              <mc:Choice xmlns:v="urn:schemas-microsoft-com:vml" Requires="v">
                <p:oleObj name="Visio" r:id="rId4" imgW="11588543" imgH="2724249" progId="Visio.Drawing.15">
                  <p:embed/>
                </p:oleObj>
              </mc:Choice>
              <mc:Fallback>
                <p:oleObj name="Visio" r:id="rId4" imgW="11588543" imgH="2724249" progId="Visio.Drawing.1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3703" y="3464338"/>
                        <a:ext cx="10092594" cy="2375951"/>
                      </a:xfrm>
                      <a:prstGeom prst="rect">
                        <a:avLst/>
                      </a:prstGeom>
                      <a:noFill/>
                    </p:spPr>
                  </p:pic>
                </p:oleObj>
              </mc:Fallback>
            </mc:AlternateContent>
          </a:graphicData>
        </a:graphic>
      </p:graphicFrame>
      <p:sp>
        <p:nvSpPr>
          <p:cNvPr id="10" name="Rectangle 6">
            <a:extLst>
              <a:ext uri="{FF2B5EF4-FFF2-40B4-BE49-F238E27FC236}">
                <a16:creationId xmlns:a16="http://schemas.microsoft.com/office/drawing/2014/main" id="{F8C1F106-D4E3-A6A8-F295-7F287D99C372}"/>
              </a:ext>
            </a:extLst>
          </p:cNvPr>
          <p:cNvSpPr>
            <a:spLocks noChangeArrowheads="1"/>
          </p:cNvSpPr>
          <p:nvPr/>
        </p:nvSpPr>
        <p:spPr bwMode="auto">
          <a:xfrm>
            <a:off x="3550684" y="6190381"/>
            <a:ext cx="43813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28600" algn="ctr"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电流环</a:t>
            </a:r>
            <a:r>
              <a:rPr kumimoji="0" lang="en-US" altLang="zh-CN" sz="2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a:t>
            </a:r>
            <a:r>
              <a:rPr kumimoji="0" lang="zh-CN" altLang="en-US" sz="2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调节器仿真模型</a:t>
            </a:r>
            <a:endParaRPr kumimoji="0" lang="zh-CN" altLang="en-US" sz="60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66528FE-5D47-5E59-9091-691C64DF5C80}"/>
                  </a:ext>
                </a:extLst>
              </p:cNvPr>
              <p:cNvSpPr txBox="1"/>
              <p:nvPr/>
            </p:nvSpPr>
            <p:spPr>
              <a:xfrm>
                <a:off x="4133442" y="1170509"/>
                <a:ext cx="7597140" cy="1943737"/>
              </a:xfrm>
              <a:prstGeom prst="rect">
                <a:avLst/>
              </a:prstGeom>
              <a:noFill/>
            </p:spPr>
            <p:txBody>
              <a:bodyPr wrap="square">
                <a:spAutoFit/>
              </a:bodyPr>
              <a:lstStyle/>
              <a:p>
                <a:pPr>
                  <a:lnSpc>
                    <a:spcPct val="90000"/>
                  </a:lnSpc>
                </a:pPr>
                <a:r>
                  <a:rPr lang="en-US" altLang="zh-CN" sz="2800" dirty="0">
                    <a:latin typeface="仿宋_GB2312" pitchFamily="49" charset="-122"/>
                    <a:ea typeface="仿宋_GB2312" pitchFamily="49" charset="-122"/>
                  </a:rPr>
                  <a:t>PID</a:t>
                </a:r>
                <a:r>
                  <a:rPr lang="zh-CN" altLang="en-US" sz="2800" dirty="0">
                    <a:latin typeface="仿宋_GB2312" pitchFamily="49" charset="-122"/>
                    <a:ea typeface="仿宋_GB2312" pitchFamily="49" charset="-122"/>
                  </a:rPr>
                  <a:t>控制规律：</a:t>
                </a:r>
                <a:endParaRPr lang="en-US" altLang="zh-CN" sz="2800" dirty="0">
                  <a:latin typeface="仿宋_GB2312" pitchFamily="49" charset="-122"/>
                  <a:ea typeface="仿宋_GB2312" pitchFamily="49" charset="-122"/>
                </a:endParaRPr>
              </a:p>
              <a:p>
                <a:pPr>
                  <a:lnSpc>
                    <a:spcPct val="90000"/>
                  </a:lnSpc>
                </a:pPr>
                <a14:m>
                  <m:oMathPara xmlns:m="http://schemas.openxmlformats.org/officeDocument/2006/math">
                    <m:oMathParaPr>
                      <m:jc m:val="left"/>
                    </m:oMathParaPr>
                    <m:oMath xmlns:m="http://schemas.openxmlformats.org/officeDocument/2006/math">
                      <m:r>
                        <a:rPr lang="zh-CN" altLang="en-US" sz="2800" i="1" dirty="0">
                          <a:solidFill>
                            <a:srgbClr val="000000"/>
                          </a:solidFill>
                          <a:latin typeface="Cambria Math" panose="02040503050406030204" pitchFamily="18" charset="0"/>
                        </a:rPr>
                        <m:t>时</m:t>
                      </m:r>
                      <m:r>
                        <a:rPr lang="zh-CN" altLang="en-US" sz="2800" i="1" dirty="0" smtClean="0">
                          <a:solidFill>
                            <a:srgbClr val="000000"/>
                          </a:solidFill>
                          <a:latin typeface="Cambria Math" panose="02040503050406030204" pitchFamily="18" charset="0"/>
                        </a:rPr>
                        <m:t>域</m:t>
                      </m:r>
                      <m:r>
                        <a:rPr lang="zh-CN" altLang="en-US" sz="2800" i="1" dirty="0">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𝐾</m:t>
                          </m:r>
                        </m:e>
                        <m:sub>
                          <m:r>
                            <a:rPr lang="zh-CN" altLang="en-US" sz="2800" i="1">
                              <a:solidFill>
                                <a:srgbClr val="000000"/>
                              </a:solidFill>
                              <a:latin typeface="Cambria Math" panose="02040503050406030204" pitchFamily="18" charset="0"/>
                            </a:rPr>
                            <m:t>𝑃</m:t>
                          </m:r>
                        </m:sub>
                      </m:sSub>
                      <m:r>
                        <a:rPr lang="zh-CN" altLang="en-US" sz="2800" i="1">
                          <a:solidFill>
                            <a:srgbClr val="000000"/>
                          </a:solidFill>
                          <a:latin typeface="Cambria Math" panose="02040503050406030204" pitchFamily="18" charset="0"/>
                        </a:rPr>
                        <m:t>𝑒</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𝐾</m:t>
                          </m:r>
                        </m:e>
                        <m:sub>
                          <m:r>
                            <a:rPr lang="en-US" altLang="zh-CN" sz="2800" i="1">
                              <a:solidFill>
                                <a:srgbClr val="000000"/>
                              </a:solidFill>
                              <a:latin typeface="Cambria Math" panose="02040503050406030204" pitchFamily="18" charset="0"/>
                            </a:rPr>
                            <m:t>𝐼</m:t>
                          </m:r>
                        </m:sub>
                      </m:sSub>
                      <m:nary>
                        <m:naryPr>
                          <m:ctrlPr>
                            <a:rPr lang="zh-CN" altLang="en-US" sz="2800" i="1">
                              <a:solidFill>
                                <a:srgbClr val="000000"/>
                              </a:solidFill>
                              <a:latin typeface="Cambria Math" panose="02040503050406030204" pitchFamily="18" charset="0"/>
                            </a:rPr>
                          </m:ctrlPr>
                        </m:naryPr>
                        <m:sub>
                          <m:r>
                            <a:rPr lang="zh-CN" altLang="en-US" sz="2800" i="1">
                              <a:solidFill>
                                <a:srgbClr val="000000"/>
                              </a:solidFill>
                              <a:latin typeface="Cambria Math" panose="02040503050406030204" pitchFamily="18" charset="0"/>
                            </a:rPr>
                            <m:t>0</m:t>
                          </m:r>
                        </m:sub>
                        <m:sup>
                          <m:r>
                            <a:rPr lang="zh-CN" altLang="en-US" sz="2800" i="1">
                              <a:solidFill>
                                <a:srgbClr val="000000"/>
                              </a:solidFill>
                              <a:latin typeface="Cambria Math" panose="02040503050406030204" pitchFamily="18" charset="0"/>
                            </a:rPr>
                            <m:t>𝑡</m:t>
                          </m:r>
                        </m:sup>
                        <m:e>
                          <m:r>
                            <a:rPr lang="zh-CN" altLang="en-US" sz="2800" i="1">
                              <a:solidFill>
                                <a:srgbClr val="000000"/>
                              </a:solidFill>
                              <a:latin typeface="Cambria Math" panose="02040503050406030204" pitchFamily="18" charset="0"/>
                            </a:rPr>
                            <m:t>𝑒𝑑𝑡</m:t>
                          </m:r>
                        </m:e>
                      </m:nary>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𝐾</m:t>
                          </m:r>
                        </m:e>
                        <m:sub>
                          <m:r>
                            <a:rPr lang="zh-CN" altLang="en-US" sz="2800" i="1">
                              <a:solidFill>
                                <a:srgbClr val="000000"/>
                              </a:solidFill>
                              <a:latin typeface="Cambria Math" panose="02040503050406030204" pitchFamily="18" charset="0"/>
                            </a:rPr>
                            <m:t>𝐷</m:t>
                          </m:r>
                        </m:sub>
                      </m:sSub>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𝑑𝑒</m:t>
                          </m:r>
                        </m:num>
                        <m:den>
                          <m:r>
                            <a:rPr lang="zh-CN" altLang="en-US" sz="2800" i="1">
                              <a:solidFill>
                                <a:srgbClr val="000000"/>
                              </a:solidFill>
                              <a:latin typeface="Cambria Math" panose="02040503050406030204" pitchFamily="18" charset="0"/>
                            </a:rPr>
                            <m:t>𝑑𝑡</m:t>
                          </m:r>
                        </m:den>
                      </m:f>
                    </m:oMath>
                  </m:oMathPara>
                </a14:m>
                <a:endParaRPr lang="en-US" altLang="zh-CN" sz="2800" dirty="0">
                  <a:solidFill>
                    <a:srgbClr val="000000"/>
                  </a:solidFill>
                  <a:latin typeface="仿宋_GB2312" pitchFamily="49" charset="-122"/>
                </a:endParaRPr>
              </a:p>
              <a:p>
                <a:pPr>
                  <a:lnSpc>
                    <a:spcPct val="90000"/>
                  </a:lnSpc>
                </a:pPr>
                <a:r>
                  <a:rPr lang="zh-CN" altLang="en-US" sz="2800" dirty="0">
                    <a:latin typeface="仿宋_GB2312" pitchFamily="49" charset="-122"/>
                    <a:ea typeface="仿宋_GB2312" pitchFamily="49" charset="-122"/>
                  </a:rPr>
                  <a:t>频域</a:t>
                </a:r>
                <a14:m>
                  <m:oMath xmlns:m="http://schemas.openxmlformats.org/officeDocument/2006/math">
                    <m:r>
                      <a:rPr lang="zh-CN" altLang="en-US" sz="2800" i="1" smtClean="0">
                        <a:solidFill>
                          <a:srgbClr val="000000"/>
                        </a:solidFill>
                        <a:latin typeface="Cambria Math" panose="02040503050406030204" pitchFamily="18" charset="0"/>
                      </a:rPr>
                      <m:t>𝑢</m:t>
                    </m:r>
                    <m:r>
                      <a:rPr lang="zh-CN" altLang="en-US" sz="2800" i="1" smtClean="0">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𝐾</m:t>
                        </m:r>
                      </m:e>
                      <m:sub>
                        <m:r>
                          <a:rPr lang="zh-CN" altLang="en-US" sz="2800" i="1">
                            <a:solidFill>
                              <a:srgbClr val="000000"/>
                            </a:solidFill>
                            <a:latin typeface="Cambria Math" panose="02040503050406030204" pitchFamily="18" charset="0"/>
                          </a:rPr>
                          <m:t>𝑃</m:t>
                        </m:r>
                      </m:sub>
                    </m:sSub>
                    <m:r>
                      <a:rPr lang="zh-CN" altLang="en-US" sz="2800" i="1">
                        <a:solidFill>
                          <a:srgbClr val="000000"/>
                        </a:solidFill>
                        <a:latin typeface="Cambria Math" panose="02040503050406030204" pitchFamily="18" charset="0"/>
                      </a:rPr>
                      <m:t>𝑒</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𝐾</m:t>
                        </m:r>
                      </m:e>
                      <m:sub>
                        <m:r>
                          <a:rPr lang="en-US" altLang="zh-CN" sz="2800" i="1">
                            <a:solidFill>
                              <a:srgbClr val="000000"/>
                            </a:solidFill>
                            <a:latin typeface="Cambria Math" panose="02040503050406030204" pitchFamily="18" charset="0"/>
                          </a:rPr>
                          <m:t>𝐼</m:t>
                        </m:r>
                      </m:sub>
                    </m:sSub>
                    <m:f>
                      <m:fPr>
                        <m:ctrlPr>
                          <a:rPr lang="en-US" altLang="zh-CN" sz="2800" i="1" smtClean="0">
                            <a:solidFill>
                              <a:srgbClr val="000000"/>
                            </a:solidFill>
                            <a:latin typeface="Cambria Math" panose="02040503050406030204" pitchFamily="18" charset="0"/>
                          </a:rPr>
                        </m:ctrlPr>
                      </m:fPr>
                      <m:num>
                        <m:r>
                          <a:rPr lang="en-US" altLang="zh-CN" sz="2800" b="0" i="1" smtClean="0">
                            <a:solidFill>
                              <a:srgbClr val="000000"/>
                            </a:solidFill>
                            <a:latin typeface="Cambria Math" panose="02040503050406030204" pitchFamily="18" charset="0"/>
                          </a:rPr>
                          <m:t>𝑒</m:t>
                        </m:r>
                      </m:num>
                      <m:den>
                        <m:r>
                          <a:rPr lang="en-US" altLang="zh-CN" sz="2800" b="0" i="1" smtClean="0">
                            <a:solidFill>
                              <a:srgbClr val="000000"/>
                            </a:solidFill>
                            <a:latin typeface="Cambria Math" panose="02040503050406030204" pitchFamily="18" charset="0"/>
                          </a:rPr>
                          <m:t>𝑠</m:t>
                        </m:r>
                      </m:den>
                    </m:f>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𝐾</m:t>
                        </m:r>
                      </m:e>
                      <m:sub>
                        <m:r>
                          <a:rPr lang="zh-CN" altLang="en-US" sz="2800" i="1">
                            <a:solidFill>
                              <a:srgbClr val="000000"/>
                            </a:solidFill>
                            <a:latin typeface="Cambria Math" panose="02040503050406030204" pitchFamily="18" charset="0"/>
                          </a:rPr>
                          <m:t>𝐷</m:t>
                        </m:r>
                      </m:sub>
                    </m:sSub>
                    <m:r>
                      <a:rPr lang="en-US" altLang="zh-CN" sz="2800" i="1">
                        <a:solidFill>
                          <a:srgbClr val="000000"/>
                        </a:solidFill>
                        <a:latin typeface="Cambria Math" panose="02040503050406030204" pitchFamily="18" charset="0"/>
                      </a:rPr>
                      <m:t>𝑠</m:t>
                    </m:r>
                    <m:r>
                      <a:rPr lang="en-US" altLang="zh-CN" sz="2800" b="0" i="1" smtClean="0">
                        <a:solidFill>
                          <a:srgbClr val="000000"/>
                        </a:solidFill>
                        <a:latin typeface="Cambria Math" panose="02040503050406030204" pitchFamily="18" charset="0"/>
                      </a:rPr>
                      <m:t>𝑒</m:t>
                    </m:r>
                    <m:r>
                      <a:rPr lang="en-US" altLang="zh-CN" sz="2800" b="0" i="1" smtClean="0">
                        <a:solidFill>
                          <a:srgbClr val="000000"/>
                        </a:solidFill>
                        <a:latin typeface="Cambria Math" panose="02040503050406030204" pitchFamily="18" charset="0"/>
                      </a:rPr>
                      <m:t>=</m:t>
                    </m:r>
                    <m:d>
                      <m:dPr>
                        <m:ctrlPr>
                          <a:rPr lang="en-US" altLang="zh-CN" sz="2800" b="0" i="1" smtClean="0">
                            <a:solidFill>
                              <a:srgbClr val="000000"/>
                            </a:solidFill>
                            <a:latin typeface="Cambria Math" panose="02040503050406030204" pitchFamily="18" charset="0"/>
                          </a:rPr>
                        </m:ctrlPr>
                      </m:dP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𝐾</m:t>
                            </m:r>
                          </m:e>
                          <m:sub>
                            <m:r>
                              <a:rPr lang="zh-CN" altLang="en-US" sz="2800" i="1">
                                <a:solidFill>
                                  <a:srgbClr val="000000"/>
                                </a:solidFill>
                                <a:latin typeface="Cambria Math" panose="02040503050406030204" pitchFamily="18" charset="0"/>
                              </a:rPr>
                              <m:t>𝑃</m:t>
                            </m:r>
                          </m:sub>
                        </m:sSub>
                        <m:r>
                          <a:rPr lang="zh-CN" altLang="en-US" sz="2800" i="1">
                            <a:solidFill>
                              <a:srgbClr val="000000"/>
                            </a:solidFill>
                            <a:latin typeface="Cambria Math" panose="02040503050406030204" pitchFamily="18" charset="0"/>
                          </a:rPr>
                          <m:t>+</m:t>
                        </m:r>
                        <m:f>
                          <m:fPr>
                            <m:ctrlPr>
                              <a:rPr lang="en-US" altLang="zh-CN"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𝐾</m:t>
                                </m:r>
                              </m:e>
                              <m:sub>
                                <m:r>
                                  <a:rPr lang="en-US" altLang="zh-CN" sz="2800" i="1">
                                    <a:solidFill>
                                      <a:srgbClr val="000000"/>
                                    </a:solidFill>
                                    <a:latin typeface="Cambria Math" panose="02040503050406030204" pitchFamily="18" charset="0"/>
                                  </a:rPr>
                                  <m:t>𝐼</m:t>
                                </m:r>
                              </m:sub>
                            </m:sSub>
                          </m:num>
                          <m:den>
                            <m:r>
                              <a:rPr lang="en-US" altLang="zh-CN" sz="2800" i="1">
                                <a:solidFill>
                                  <a:srgbClr val="000000"/>
                                </a:solidFill>
                                <a:latin typeface="Cambria Math" panose="02040503050406030204" pitchFamily="18" charset="0"/>
                              </a:rPr>
                              <m:t>𝑠</m:t>
                            </m:r>
                          </m:den>
                        </m:f>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𝐾</m:t>
                            </m:r>
                          </m:e>
                          <m:sub>
                            <m:r>
                              <a:rPr lang="zh-CN" altLang="en-US" sz="2800" i="1">
                                <a:solidFill>
                                  <a:srgbClr val="000000"/>
                                </a:solidFill>
                                <a:latin typeface="Cambria Math" panose="02040503050406030204" pitchFamily="18" charset="0"/>
                              </a:rPr>
                              <m:t>𝐷</m:t>
                            </m:r>
                          </m:sub>
                        </m:sSub>
                        <m:r>
                          <a:rPr lang="en-US" altLang="zh-CN" sz="2800" i="1">
                            <a:solidFill>
                              <a:srgbClr val="000000"/>
                            </a:solidFill>
                            <a:latin typeface="Cambria Math" panose="02040503050406030204" pitchFamily="18" charset="0"/>
                          </a:rPr>
                          <m:t>𝑠</m:t>
                        </m:r>
                      </m:e>
                    </m:d>
                    <m:r>
                      <a:rPr lang="zh-CN" altLang="en-US" sz="2800" i="1">
                        <a:solidFill>
                          <a:srgbClr val="000000"/>
                        </a:solidFill>
                        <a:latin typeface="Cambria Math" panose="02040503050406030204" pitchFamily="18" charset="0"/>
                      </a:rPr>
                      <m:t>𝑒</m:t>
                    </m:r>
                  </m:oMath>
                </a14:m>
                <a:endParaRPr lang="en-US" altLang="zh-CN" sz="2800" dirty="0">
                  <a:latin typeface="仿宋_GB2312" pitchFamily="49" charset="-122"/>
                  <a:ea typeface="仿宋_GB2312" pitchFamily="49" charset="-122"/>
                </a:endParaRPr>
              </a:p>
            </p:txBody>
          </p:sp>
        </mc:Choice>
        <mc:Fallback xmlns="">
          <p:sp>
            <p:nvSpPr>
              <p:cNvPr id="12" name="文本框 11">
                <a:extLst>
                  <a:ext uri="{FF2B5EF4-FFF2-40B4-BE49-F238E27FC236}">
                    <a16:creationId xmlns:a16="http://schemas.microsoft.com/office/drawing/2014/main" id="{566528FE-5D47-5E59-9091-691C64DF5C80}"/>
                  </a:ext>
                </a:extLst>
              </p:cNvPr>
              <p:cNvSpPr txBox="1">
                <a:spLocks noRot="1" noChangeAspect="1" noMove="1" noResize="1" noEditPoints="1" noAdjustHandles="1" noChangeArrowheads="1" noChangeShapeType="1" noTextEdit="1"/>
              </p:cNvSpPr>
              <p:nvPr/>
            </p:nvSpPr>
            <p:spPr>
              <a:xfrm>
                <a:off x="4133442" y="1170509"/>
                <a:ext cx="7597140" cy="1943737"/>
              </a:xfrm>
              <a:prstGeom prst="rect">
                <a:avLst/>
              </a:prstGeom>
              <a:blipFill>
                <a:blip r:embed="rId6"/>
                <a:stretch>
                  <a:fillRect l="-1605" t="-5329" b="-21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3361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6" y="249931"/>
              <a:ext cx="8283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四、永磁同步电机矢量控制系统</a:t>
              </a:r>
              <a:r>
                <a:rPr kumimoji="1" lang="en-US" altLang="zh-CN"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MATLAB </a:t>
              </a: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仿真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SVPWM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算法设计</a:t>
            </a:r>
          </a:p>
        </p:txBody>
      </p:sp>
      <p:graphicFrame>
        <p:nvGraphicFramePr>
          <p:cNvPr id="4" name="对象 3">
            <a:extLst>
              <a:ext uri="{FF2B5EF4-FFF2-40B4-BE49-F238E27FC236}">
                <a16:creationId xmlns:a16="http://schemas.microsoft.com/office/drawing/2014/main" id="{A21D05AA-69E9-32AE-C239-2402674757C4}"/>
              </a:ext>
            </a:extLst>
          </p:cNvPr>
          <p:cNvGraphicFramePr>
            <a:graphicFrameLocks noChangeAspect="1"/>
          </p:cNvGraphicFramePr>
          <p:nvPr>
            <p:extLst>
              <p:ext uri="{D42A27DB-BD31-4B8C-83A1-F6EECF244321}">
                <p14:modId xmlns:p14="http://schemas.microsoft.com/office/powerpoint/2010/main" val="2909045912"/>
              </p:ext>
            </p:extLst>
          </p:nvPr>
        </p:nvGraphicFramePr>
        <p:xfrm>
          <a:off x="9057" y="1597392"/>
          <a:ext cx="7001343" cy="4294907"/>
        </p:xfrm>
        <a:graphic>
          <a:graphicData uri="http://schemas.openxmlformats.org/presentationml/2006/ole">
            <mc:AlternateContent xmlns:mc="http://schemas.openxmlformats.org/markup-compatibility/2006">
              <mc:Choice xmlns:v="urn:schemas-microsoft-com:vml" Requires="v">
                <p:oleObj name="Visio" r:id="rId4" imgW="9124625" imgH="4946762" progId="Visio.Drawing.15">
                  <p:embed/>
                </p:oleObj>
              </mc:Choice>
              <mc:Fallback>
                <p:oleObj name="Visio" r:id="rId4" imgW="9124625" imgH="494676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7" y="1597392"/>
                        <a:ext cx="7001343" cy="4294907"/>
                      </a:xfrm>
                      <a:prstGeom prst="rect">
                        <a:avLst/>
                      </a:prstGeom>
                      <a:noFill/>
                    </p:spPr>
                  </p:pic>
                </p:oleObj>
              </mc:Fallback>
            </mc:AlternateContent>
          </a:graphicData>
        </a:graphic>
      </p:graphicFrame>
      <p:sp>
        <p:nvSpPr>
          <p:cNvPr id="5" name="Rectangle 3">
            <a:extLst>
              <a:ext uri="{FF2B5EF4-FFF2-40B4-BE49-F238E27FC236}">
                <a16:creationId xmlns:a16="http://schemas.microsoft.com/office/drawing/2014/main" id="{FB3E61AD-6E5B-C733-C23D-0BDDFF41C4D5}"/>
              </a:ext>
            </a:extLst>
          </p:cNvPr>
          <p:cNvSpPr>
            <a:spLocks noChangeArrowheads="1"/>
          </p:cNvSpPr>
          <p:nvPr/>
        </p:nvSpPr>
        <p:spPr bwMode="auto">
          <a:xfrm>
            <a:off x="1772358" y="6154277"/>
            <a:ext cx="34515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286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SVPWM</a:t>
            </a:r>
            <a:r>
              <a:rPr kumimoji="0" lang="zh-CN" altLang="en-US" sz="24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算法仿真模型</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pic>
        <p:nvPicPr>
          <p:cNvPr id="6" name="Picture 7">
            <a:extLst>
              <a:ext uri="{FF2B5EF4-FFF2-40B4-BE49-F238E27FC236}">
                <a16:creationId xmlns:a16="http://schemas.microsoft.com/office/drawing/2014/main" id="{EC3B2B3E-F23D-6B5B-CC5B-E3390C1B0FA0}"/>
              </a:ext>
            </a:extLst>
          </p:cNvPr>
          <p:cNvPicPr>
            <a:picLocks noChangeAspect="1"/>
          </p:cNvPicPr>
          <p:nvPr/>
        </p:nvPicPr>
        <p:blipFill>
          <a:blip r:embed="rId6"/>
          <a:stretch>
            <a:fillRect/>
          </a:stretch>
        </p:blipFill>
        <p:spPr>
          <a:xfrm>
            <a:off x="7103730" y="738475"/>
            <a:ext cx="5013163" cy="3468963"/>
          </a:xfrm>
          <a:prstGeom prst="rect">
            <a:avLst/>
          </a:prstGeom>
        </p:spPr>
      </p:pic>
      <p:pic>
        <p:nvPicPr>
          <p:cNvPr id="7" name="Picture 8">
            <a:extLst>
              <a:ext uri="{FF2B5EF4-FFF2-40B4-BE49-F238E27FC236}">
                <a16:creationId xmlns:a16="http://schemas.microsoft.com/office/drawing/2014/main" id="{394C4ABF-FB7D-185C-F0DD-4EEE1EE8BE2E}"/>
              </a:ext>
            </a:extLst>
          </p:cNvPr>
          <p:cNvPicPr>
            <a:picLocks noChangeAspect="1"/>
          </p:cNvPicPr>
          <p:nvPr/>
        </p:nvPicPr>
        <p:blipFill>
          <a:blip r:embed="rId7"/>
          <a:stretch>
            <a:fillRect/>
          </a:stretch>
        </p:blipFill>
        <p:spPr>
          <a:xfrm>
            <a:off x="7856181" y="4207438"/>
            <a:ext cx="3451586" cy="2635333"/>
          </a:xfrm>
          <a:prstGeom prst="rect">
            <a:avLst/>
          </a:prstGeom>
        </p:spPr>
      </p:pic>
      <p:cxnSp>
        <p:nvCxnSpPr>
          <p:cNvPr id="11" name="直线连接符 16">
            <a:extLst>
              <a:ext uri="{FF2B5EF4-FFF2-40B4-BE49-F238E27FC236}">
                <a16:creationId xmlns:a16="http://schemas.microsoft.com/office/drawing/2014/main" id="{2394342F-5BB0-F2A9-CFAA-840BF7BE772F}"/>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538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1019907" y="8010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259959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永磁同步电机的结构</a:t>
            </a:r>
          </a:p>
        </p:txBody>
      </p:sp>
      <p:sp>
        <p:nvSpPr>
          <p:cNvPr id="5" name="文本框 4">
            <a:extLst>
              <a:ext uri="{FF2B5EF4-FFF2-40B4-BE49-F238E27FC236}">
                <a16:creationId xmlns:a16="http://schemas.microsoft.com/office/drawing/2014/main" id="{91198F4D-5219-AF9B-E307-DAF632E63D07}"/>
              </a:ext>
            </a:extLst>
          </p:cNvPr>
          <p:cNvSpPr txBox="1"/>
          <p:nvPr/>
        </p:nvSpPr>
        <p:spPr>
          <a:xfrm>
            <a:off x="1019907" y="2108187"/>
            <a:ext cx="10336431" cy="3329758"/>
          </a:xfrm>
          <a:prstGeom prst="rect">
            <a:avLst/>
          </a:prstGeom>
          <a:noFill/>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根据转子旋转方向与永磁体磁化方向的相互关系，径向磁通结构永磁电机一般可分为</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742950" lvl="1" indent="-285750" algn="just">
              <a:lnSpc>
                <a:spcPct val="150000"/>
              </a:lnSpc>
              <a:buFont typeface="Wingdings" panose="05000000000000000000" pitchFamily="2" charset="2"/>
              <a:buChar char="Ø"/>
            </a:pP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径向式磁路结构</a:t>
            </a:r>
            <a:endPar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742950" lvl="1" indent="-285750" algn="just">
              <a:lnSpc>
                <a:spcPct val="150000"/>
              </a:lnSpc>
              <a:buFont typeface="Wingdings" panose="05000000000000000000" pitchFamily="2" charset="2"/>
              <a:buChar char="Ø"/>
            </a:pP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切向式磁路结构</a:t>
            </a:r>
            <a:endParaRPr lang="en-US"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marL="742950" lvl="1" indent="-285750" algn="just">
              <a:lnSpc>
                <a:spcPct val="150000"/>
              </a:lnSpc>
              <a:buFont typeface="Wingdings" panose="05000000000000000000" pitchFamily="2" charset="2"/>
              <a:buChar char="Ø"/>
            </a:pP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混合式转子磁路结构</a:t>
            </a:r>
            <a:endParaRPr lang="zh-CN" altLang="zh-CN" sz="2400" dirty="0">
              <a:solidFill>
                <a:srgbClr val="000000"/>
              </a:solidFill>
              <a:effectLst/>
              <a:latin typeface="黑体" panose="02010609060101010101" pitchFamily="49" charset="-122"/>
              <a:ea typeface="黑体" panose="02010609060101010101" pitchFamily="49" charset="-122"/>
              <a:cs typeface="等线" panose="02010600030101010101" pitchFamily="2" charset="-122"/>
            </a:endParaRPr>
          </a:p>
        </p:txBody>
      </p:sp>
    </p:spTree>
    <p:extLst>
      <p:ext uri="{BB962C8B-B14F-4D97-AF65-F5344CB8AC3E}">
        <p14:creationId xmlns:p14="http://schemas.microsoft.com/office/powerpoint/2010/main" val="1876523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6" y="249931"/>
              <a:ext cx="8283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四、永磁同步电机矢量控制系统</a:t>
              </a:r>
              <a:r>
                <a:rPr kumimoji="1" lang="en-US" altLang="zh-CN"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MATLAB </a:t>
              </a: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仿真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仿真及结果</a:t>
            </a:r>
          </a:p>
        </p:txBody>
      </p:sp>
      <p:graphicFrame>
        <p:nvGraphicFramePr>
          <p:cNvPr id="4" name="对象 3">
            <a:extLst>
              <a:ext uri="{FF2B5EF4-FFF2-40B4-BE49-F238E27FC236}">
                <a16:creationId xmlns:a16="http://schemas.microsoft.com/office/drawing/2014/main" id="{992A7789-27EB-2F1F-70CE-0E3FC8C15BF0}"/>
              </a:ext>
            </a:extLst>
          </p:cNvPr>
          <p:cNvGraphicFramePr>
            <a:graphicFrameLocks noChangeAspect="1"/>
          </p:cNvGraphicFramePr>
          <p:nvPr>
            <p:extLst>
              <p:ext uri="{D42A27DB-BD31-4B8C-83A1-F6EECF244321}">
                <p14:modId xmlns:p14="http://schemas.microsoft.com/office/powerpoint/2010/main" val="578955182"/>
              </p:ext>
            </p:extLst>
          </p:nvPr>
        </p:nvGraphicFramePr>
        <p:xfrm>
          <a:off x="6502530" y="1417637"/>
          <a:ext cx="5562470" cy="4503290"/>
        </p:xfrm>
        <a:graphic>
          <a:graphicData uri="http://schemas.openxmlformats.org/presentationml/2006/ole">
            <mc:AlternateContent xmlns:mc="http://schemas.openxmlformats.org/markup-compatibility/2006">
              <mc:Choice xmlns:v="urn:schemas-microsoft-com:vml" Requires="v">
                <p:oleObj name="Visio" r:id="rId4" imgW="4971784" imgH="4025729" progId="Visio.Drawing.15">
                  <p:embed/>
                </p:oleObj>
              </mc:Choice>
              <mc:Fallback>
                <p:oleObj name="Visio" r:id="rId4" imgW="4971784" imgH="402572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530" y="1417637"/>
                        <a:ext cx="5562470" cy="4503290"/>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C9C98261-BC86-DF11-3123-66462D5D7D7E}"/>
              </a:ext>
            </a:extLst>
          </p:cNvPr>
          <p:cNvSpPr txBox="1"/>
          <p:nvPr/>
        </p:nvSpPr>
        <p:spPr>
          <a:xfrm>
            <a:off x="747204" y="6103748"/>
            <a:ext cx="11180192" cy="461665"/>
          </a:xfrm>
          <a:prstGeom prst="rect">
            <a:avLst/>
          </a:prstGeom>
          <a:noFill/>
        </p:spPr>
        <p:txBody>
          <a:bodyPr wrap="square">
            <a:spAutoFit/>
          </a:bodyPr>
          <a:lstStyle/>
          <a:p>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仿真时设置的参考转速为</a:t>
            </a:r>
            <a:r>
              <a:rPr lang="en-US" altLang="zh-CN" sz="2400" dirty="0">
                <a:solidFill>
                  <a:srgbClr val="000000"/>
                </a:solidFill>
                <a:effectLst/>
                <a:latin typeface="Times New Roman" panose="02020603050405020304" pitchFamily="18" charset="0"/>
                <a:ea typeface="宋体" panose="02010600030101010101" pitchFamily="2" charset="-122"/>
              </a:rPr>
              <a:t>"n=2000rpm" ,</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在系统运行</a:t>
            </a:r>
            <a:r>
              <a:rPr lang="en-US" altLang="zh-CN" sz="2400" dirty="0">
                <a:solidFill>
                  <a:srgbClr val="000000"/>
                </a:solidFill>
                <a:effectLst/>
                <a:latin typeface="Times New Roman" panose="02020603050405020304" pitchFamily="18" charset="0"/>
                <a:ea typeface="宋体" panose="02010600030101010101" pitchFamily="2" charset="-122"/>
              </a:rPr>
              <a:t>0.08s</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后加入负载转矩</a:t>
            </a:r>
            <a:r>
              <a:rPr lang="en-US" altLang="zh-CN" sz="2400" i="1" dirty="0">
                <a:solidFill>
                  <a:srgbClr val="000000"/>
                </a:solidFill>
                <a:effectLst/>
                <a:latin typeface="Times New Roman" panose="02020603050405020304" pitchFamily="18" charset="0"/>
                <a:ea typeface="宋体" panose="02010600030101010101" pitchFamily="2" charset="-122"/>
              </a:rPr>
              <a:t>T</a:t>
            </a:r>
            <a:r>
              <a:rPr lang="en-US" altLang="zh-CN" sz="2400" i="1" baseline="-25000" dirty="0">
                <a:solidFill>
                  <a:srgbClr val="000000"/>
                </a:solidFill>
                <a:effectLst/>
                <a:latin typeface="Times New Roman" panose="02020603050405020304" pitchFamily="18" charset="0"/>
                <a:ea typeface="宋体" panose="02010600030101010101" pitchFamily="2" charset="-122"/>
              </a:rPr>
              <a:t>L</a:t>
            </a:r>
            <a:r>
              <a:rPr lang="en-US" altLang="zh-CN" sz="2400" dirty="0">
                <a:solidFill>
                  <a:srgbClr val="000000"/>
                </a:solidFill>
                <a:effectLst/>
                <a:latin typeface="Times New Roman" panose="02020603050405020304" pitchFamily="18" charset="0"/>
                <a:ea typeface="宋体" panose="02010600030101010101" pitchFamily="2" charset="-122"/>
              </a:rPr>
              <a:t>=8N</a:t>
            </a:r>
            <a:r>
              <a:rPr lang="en-US" altLang="zh-CN" sz="2400" dirty="0">
                <a:solidFill>
                  <a:srgbClr val="000000"/>
                </a:solidFill>
                <a:effectLst/>
                <a:latin typeface="Times New Roman" panose="02020603050405020304" pitchFamily="18" charset="0"/>
                <a:ea typeface="微软雅黑" panose="020B0503020204020204" pitchFamily="34" charset="-122"/>
              </a:rPr>
              <a:t>∙</a:t>
            </a:r>
            <a:r>
              <a:rPr lang="en-US" altLang="zh-CN" sz="2400" dirty="0">
                <a:solidFill>
                  <a:srgbClr val="000000"/>
                </a:solidFill>
                <a:effectLst/>
                <a:latin typeface="Times New Roman" panose="02020603050405020304" pitchFamily="18" charset="0"/>
                <a:ea typeface="宋体" panose="02010600030101010101" pitchFamily="2" charset="-122"/>
              </a:rPr>
              <a:t>m</a:t>
            </a:r>
            <a:r>
              <a:rPr lang="zh-CN" altLang="zh-CN" sz="2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3600" dirty="0"/>
          </a:p>
        </p:txBody>
      </p:sp>
      <p:sp>
        <p:nvSpPr>
          <p:cNvPr id="7" name="Rectangle 4">
            <a:extLst>
              <a:ext uri="{FF2B5EF4-FFF2-40B4-BE49-F238E27FC236}">
                <a16:creationId xmlns:a16="http://schemas.microsoft.com/office/drawing/2014/main" id="{9B7519A8-49F5-50A3-AA09-83F9D70873B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EB647524-21E9-D841-43B9-CA72FA8F08D2}"/>
              </a:ext>
            </a:extLst>
          </p:cNvPr>
          <p:cNvGraphicFramePr>
            <a:graphicFrameLocks noChangeAspect="1"/>
          </p:cNvGraphicFramePr>
          <p:nvPr>
            <p:extLst>
              <p:ext uri="{D42A27DB-BD31-4B8C-83A1-F6EECF244321}">
                <p14:modId xmlns:p14="http://schemas.microsoft.com/office/powerpoint/2010/main" val="1911530247"/>
              </p:ext>
            </p:extLst>
          </p:nvPr>
        </p:nvGraphicFramePr>
        <p:xfrm>
          <a:off x="0" y="1469769"/>
          <a:ext cx="6337300" cy="4458272"/>
        </p:xfrm>
        <a:graphic>
          <a:graphicData uri="http://schemas.openxmlformats.org/presentationml/2006/ole">
            <mc:AlternateContent xmlns:mc="http://schemas.openxmlformats.org/markup-compatibility/2006">
              <mc:Choice xmlns:v="urn:schemas-microsoft-com:vml" Requires="v">
                <p:oleObj name="Visio" r:id="rId6" imgW="4787959" imgH="3371909" progId="Visio.Drawing.15">
                  <p:embed/>
                </p:oleObj>
              </mc:Choice>
              <mc:Fallback>
                <p:oleObj name="Visio" r:id="rId6" imgW="4787959" imgH="3371909"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469769"/>
                        <a:ext cx="6337300" cy="4458272"/>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874DF79E-47DE-A355-4DC1-38959136A18F}"/>
              </a:ext>
            </a:extLst>
          </p:cNvPr>
          <p:cNvSpPr txBox="1"/>
          <p:nvPr/>
        </p:nvSpPr>
        <p:spPr>
          <a:xfrm>
            <a:off x="838200" y="2434467"/>
            <a:ext cx="1415772" cy="461665"/>
          </a:xfrm>
          <a:prstGeom prst="rect">
            <a:avLst/>
          </a:prstGeom>
          <a:noFill/>
        </p:spPr>
        <p:txBody>
          <a:bodyPr wrap="none" rtlCol="0">
            <a:spAutoFit/>
          </a:bodyPr>
          <a:lstStyle/>
          <a:p>
            <a:r>
              <a:rPr lang="zh-CN" altLang="en-US" sz="2400" dirty="0"/>
              <a:t>速度波形</a:t>
            </a:r>
          </a:p>
        </p:txBody>
      </p:sp>
      <p:sp>
        <p:nvSpPr>
          <p:cNvPr id="12" name="文本框 11">
            <a:extLst>
              <a:ext uri="{FF2B5EF4-FFF2-40B4-BE49-F238E27FC236}">
                <a16:creationId xmlns:a16="http://schemas.microsoft.com/office/drawing/2014/main" id="{250FC0A1-93CF-2EA9-F758-4DA22274E2C5}"/>
              </a:ext>
            </a:extLst>
          </p:cNvPr>
          <p:cNvSpPr txBox="1"/>
          <p:nvPr/>
        </p:nvSpPr>
        <p:spPr>
          <a:xfrm>
            <a:off x="7038289" y="2203634"/>
            <a:ext cx="1415772" cy="461665"/>
          </a:xfrm>
          <a:prstGeom prst="rect">
            <a:avLst/>
          </a:prstGeom>
          <a:noFill/>
        </p:spPr>
        <p:txBody>
          <a:bodyPr wrap="none" rtlCol="0">
            <a:spAutoFit/>
          </a:bodyPr>
          <a:lstStyle/>
          <a:p>
            <a:r>
              <a:rPr lang="zh-CN" altLang="en-US" sz="2400" dirty="0"/>
              <a:t>转矩波形</a:t>
            </a:r>
          </a:p>
        </p:txBody>
      </p:sp>
      <p:cxnSp>
        <p:nvCxnSpPr>
          <p:cNvPr id="13" name="直线连接符 16">
            <a:extLst>
              <a:ext uri="{FF2B5EF4-FFF2-40B4-BE49-F238E27FC236}">
                <a16:creationId xmlns:a16="http://schemas.microsoft.com/office/drawing/2014/main" id="{512CAB57-C9C2-A40C-CA57-60BE239F0C93}"/>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7657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对象 13">
            <a:extLst>
              <a:ext uri="{FF2B5EF4-FFF2-40B4-BE49-F238E27FC236}">
                <a16:creationId xmlns:a16="http://schemas.microsoft.com/office/drawing/2014/main" id="{179F19A1-CC21-4D78-91FB-A01CAE29D528}"/>
              </a:ext>
            </a:extLst>
          </p:cNvPr>
          <p:cNvGraphicFramePr>
            <a:graphicFrameLocks noChangeAspect="1"/>
          </p:cNvGraphicFramePr>
          <p:nvPr>
            <p:extLst>
              <p:ext uri="{D42A27DB-BD31-4B8C-83A1-F6EECF244321}">
                <p14:modId xmlns:p14="http://schemas.microsoft.com/office/powerpoint/2010/main" val="2556888757"/>
              </p:ext>
            </p:extLst>
          </p:nvPr>
        </p:nvGraphicFramePr>
        <p:xfrm>
          <a:off x="6533521" y="1434112"/>
          <a:ext cx="5457375" cy="4439327"/>
        </p:xfrm>
        <a:graphic>
          <a:graphicData uri="http://schemas.openxmlformats.org/presentationml/2006/ole">
            <mc:AlternateContent xmlns:mc="http://schemas.openxmlformats.org/markup-compatibility/2006">
              <mc:Choice xmlns:v="urn:schemas-microsoft-com:vml" Requires="v">
                <p:oleObj name="Visio" r:id="rId3" imgW="4971784" imgH="4032362" progId="Visio.Drawing.15">
                  <p:embed/>
                </p:oleObj>
              </mc:Choice>
              <mc:Fallback>
                <p:oleObj name="Visio" r:id="rId3" imgW="4971784" imgH="4032362"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521" y="1434112"/>
                        <a:ext cx="5457375" cy="4439327"/>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CA10021A-02DC-B8DC-CF96-42D235D61262}"/>
              </a:ext>
            </a:extLst>
          </p:cNvPr>
          <p:cNvGraphicFramePr>
            <a:graphicFrameLocks noChangeAspect="1"/>
          </p:cNvGraphicFramePr>
          <p:nvPr>
            <p:extLst>
              <p:ext uri="{D42A27DB-BD31-4B8C-83A1-F6EECF244321}">
                <p14:modId xmlns:p14="http://schemas.microsoft.com/office/powerpoint/2010/main" val="2133313810"/>
              </p:ext>
            </p:extLst>
          </p:nvPr>
        </p:nvGraphicFramePr>
        <p:xfrm>
          <a:off x="63500" y="1488924"/>
          <a:ext cx="5651500" cy="4447082"/>
        </p:xfrm>
        <a:graphic>
          <a:graphicData uri="http://schemas.openxmlformats.org/presentationml/2006/ole">
            <mc:AlternateContent xmlns:mc="http://schemas.openxmlformats.org/markup-compatibility/2006">
              <mc:Choice xmlns:v="urn:schemas-microsoft-com:vml" Requires="v">
                <p:oleObj name="Visio" r:id="rId5" imgW="5092759" imgH="4025729" progId="Visio.Drawing.15">
                  <p:embed/>
                </p:oleObj>
              </mc:Choice>
              <mc:Fallback>
                <p:oleObj name="Visio" r:id="rId5" imgW="5092759" imgH="402572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00" y="1488924"/>
                        <a:ext cx="5651500" cy="4447082"/>
                      </a:xfrm>
                      <a:prstGeom prst="rect">
                        <a:avLst/>
                      </a:prstGeom>
                      <a:noFill/>
                    </p:spPr>
                  </p:pic>
                </p:oleObj>
              </mc:Fallback>
            </mc:AlternateContent>
          </a:graphicData>
        </a:graphic>
      </p:graphicFrame>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776794"/>
            <a:chOff x="-1" y="246156"/>
            <a:chExt cx="12192001" cy="776794"/>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6" y="249931"/>
              <a:ext cx="8283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四、永磁同步电机矢量控制系统</a:t>
              </a:r>
              <a:r>
                <a:rPr kumimoji="1" lang="en-US" altLang="zh-CN"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MATLAB </a:t>
              </a: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仿真</a:t>
              </a: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7"/>
            <a:srcRect/>
            <a:stretch>
              <a:fillRect/>
            </a:stretch>
          </p:blipFill>
          <p:spPr>
            <a:xfrm>
              <a:off x="10006785" y="327625"/>
              <a:ext cx="2185215" cy="695325"/>
            </a:xfrm>
            <a:prstGeom prst="rect">
              <a:avLst/>
            </a:prstGeom>
          </p:spPr>
        </p:pic>
      </p:grpSp>
      <p:sp>
        <p:nvSpPr>
          <p:cNvPr id="26" name="矩形: 圆角 25">
            <a:extLst>
              <a:ext uri="{FF2B5EF4-FFF2-40B4-BE49-F238E27FC236}">
                <a16:creationId xmlns:a16="http://schemas.microsoft.com/office/drawing/2014/main" id="{CE06A3BB-0672-1F92-2A00-9AEA3A9D6ECA}"/>
              </a:ext>
            </a:extLst>
          </p:cNvPr>
          <p:cNvSpPr/>
          <p:nvPr/>
        </p:nvSpPr>
        <p:spPr>
          <a:xfrm>
            <a:off x="372518" y="921774"/>
            <a:ext cx="3560290"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仿真及结果</a:t>
            </a:r>
          </a:p>
        </p:txBody>
      </p:sp>
      <p:sp>
        <p:nvSpPr>
          <p:cNvPr id="6" name="文本框 5">
            <a:extLst>
              <a:ext uri="{FF2B5EF4-FFF2-40B4-BE49-F238E27FC236}">
                <a16:creationId xmlns:a16="http://schemas.microsoft.com/office/drawing/2014/main" id="{C9C98261-BC86-DF11-3123-66462D5D7D7E}"/>
              </a:ext>
            </a:extLst>
          </p:cNvPr>
          <p:cNvSpPr txBox="1"/>
          <p:nvPr/>
        </p:nvSpPr>
        <p:spPr>
          <a:xfrm>
            <a:off x="747204" y="6103748"/>
            <a:ext cx="1118019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仿真时设置的参考转速为</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"n=2000rpm" ,</a:t>
            </a:r>
            <a:r>
              <a:rPr kumimoji="0" lang="zh-CN"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在系统运行</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0.08s</a:t>
            </a:r>
            <a:r>
              <a:rPr kumimoji="0" lang="zh-CN"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后加入负载转矩</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T</a:t>
            </a:r>
            <a:r>
              <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L</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=8N</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a:t>
            </a:r>
            <a:r>
              <a:rPr kumimoji="0" lang="zh-CN"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3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 name="Rectangle 4">
            <a:extLst>
              <a:ext uri="{FF2B5EF4-FFF2-40B4-BE49-F238E27FC236}">
                <a16:creationId xmlns:a16="http://schemas.microsoft.com/office/drawing/2014/main" id="{9B7519A8-49F5-50A3-AA09-83F9D70873B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874DF79E-47DE-A355-4DC1-38959136A18F}"/>
              </a:ext>
            </a:extLst>
          </p:cNvPr>
          <p:cNvSpPr txBox="1"/>
          <p:nvPr/>
        </p:nvSpPr>
        <p:spPr>
          <a:xfrm>
            <a:off x="901700" y="2434467"/>
            <a:ext cx="17235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相电流波形</a:t>
            </a:r>
          </a:p>
        </p:txBody>
      </p:sp>
      <p:sp>
        <p:nvSpPr>
          <p:cNvPr id="12" name="文本框 11">
            <a:extLst>
              <a:ext uri="{FF2B5EF4-FFF2-40B4-BE49-F238E27FC236}">
                <a16:creationId xmlns:a16="http://schemas.microsoft.com/office/drawing/2014/main" id="{250FC0A1-93CF-2EA9-F758-4DA22274E2C5}"/>
              </a:ext>
            </a:extLst>
          </p:cNvPr>
          <p:cNvSpPr txBox="1"/>
          <p:nvPr/>
        </p:nvSpPr>
        <p:spPr>
          <a:xfrm>
            <a:off x="7101789" y="2203634"/>
            <a:ext cx="16145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dq</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轴电流</a:t>
            </a:r>
          </a:p>
        </p:txBody>
      </p:sp>
      <p:cxnSp>
        <p:nvCxnSpPr>
          <p:cNvPr id="15" name="直线连接符 16">
            <a:extLst>
              <a:ext uri="{FF2B5EF4-FFF2-40B4-BE49-F238E27FC236}">
                <a16:creationId xmlns:a16="http://schemas.microsoft.com/office/drawing/2014/main" id="{BC93E887-CD19-4C72-D6AF-882EAA5DE74B}"/>
              </a:ext>
            </a:extLst>
          </p:cNvPr>
          <p:cNvCxnSpPr>
            <a:cxnSpLocks/>
          </p:cNvCxnSpPr>
          <p:nvPr/>
        </p:nvCxnSpPr>
        <p:spPr>
          <a:xfrm flipH="1">
            <a:off x="975200" y="7883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2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F70013-C064-CF86-497B-DA21612C2F48}"/>
              </a:ext>
            </a:extLst>
          </p:cNvPr>
          <p:cNvSpPr txBox="1"/>
          <p:nvPr/>
        </p:nvSpPr>
        <p:spPr>
          <a:xfrm>
            <a:off x="4038600" y="2705725"/>
            <a:ext cx="4363695" cy="1446550"/>
          </a:xfrm>
          <a:prstGeom prst="rect">
            <a:avLst/>
          </a:prstGeom>
          <a:noFill/>
        </p:spPr>
        <p:txBody>
          <a:bodyPr wrap="none" rtlCol="0">
            <a:spAutoFit/>
          </a:bodyPr>
          <a:lstStyle/>
          <a:p>
            <a:r>
              <a:rPr lang="en-US" altLang="zh-CN" sz="8800" b="1" dirty="0"/>
              <a:t>End</a:t>
            </a:r>
            <a:r>
              <a:rPr lang="zh-CN" altLang="en-US" sz="8800" b="1" dirty="0"/>
              <a:t>！！</a:t>
            </a:r>
          </a:p>
        </p:txBody>
      </p:sp>
      <p:pic>
        <p:nvPicPr>
          <p:cNvPr id="5" name="图片 4" descr="C:\Users\Echi\Desktop\微信图片_20210423152212.png微信图片_20210423152212">
            <a:extLst>
              <a:ext uri="{FF2B5EF4-FFF2-40B4-BE49-F238E27FC236}">
                <a16:creationId xmlns:a16="http://schemas.microsoft.com/office/drawing/2014/main" id="{D3A30F8A-BC98-5EF8-8D53-3F8A07F1DAB1}"/>
              </a:ext>
            </a:extLst>
          </p:cNvPr>
          <p:cNvPicPr>
            <a:picLocks noChangeAspect="1"/>
          </p:cNvPicPr>
          <p:nvPr/>
        </p:nvPicPr>
        <p:blipFill>
          <a:blip r:embed="rId2"/>
          <a:srcRect/>
          <a:stretch>
            <a:fillRect/>
          </a:stretch>
        </p:blipFill>
        <p:spPr>
          <a:xfrm>
            <a:off x="4454298" y="160385"/>
            <a:ext cx="3014709" cy="959485"/>
          </a:xfrm>
          <a:prstGeom prst="rect">
            <a:avLst/>
          </a:prstGeom>
        </p:spPr>
      </p:pic>
    </p:spTree>
    <p:extLst>
      <p:ext uri="{BB962C8B-B14F-4D97-AF65-F5344CB8AC3E}">
        <p14:creationId xmlns:p14="http://schemas.microsoft.com/office/powerpoint/2010/main" val="78709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1051082" y="760726"/>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B383B011-5A14-8DD7-619E-BA33AC257311}"/>
              </a:ext>
            </a:extLst>
          </p:cNvPr>
          <p:cNvSpPr txBox="1"/>
          <p:nvPr/>
        </p:nvSpPr>
        <p:spPr>
          <a:xfrm>
            <a:off x="458474" y="1533638"/>
            <a:ext cx="3174506" cy="559769"/>
          </a:xfrm>
          <a:prstGeom prst="rect">
            <a:avLst/>
          </a:prstGeom>
          <a:noFill/>
        </p:spPr>
        <p:txBody>
          <a:bodyPr wrap="square">
            <a:spAutoFit/>
          </a:bodyPr>
          <a:lstStyle/>
          <a:p>
            <a:pPr marL="742950" lvl="1" indent="-285750" algn="just">
              <a:lnSpc>
                <a:spcPct val="150000"/>
              </a:lnSpc>
              <a:buFont typeface="Wingdings" panose="05000000000000000000" pitchFamily="2" charset="2"/>
              <a:buChar char="Ø"/>
            </a:pP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径向式磁路结构</a:t>
            </a:r>
            <a:endPar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3E60183A-5E3C-2681-FD31-75265EFA634E}"/>
              </a:ext>
            </a:extLst>
          </p:cNvPr>
          <p:cNvGraphicFramePr>
            <a:graphicFrameLocks noChangeAspect="1"/>
          </p:cNvGraphicFramePr>
          <p:nvPr>
            <p:extLst>
              <p:ext uri="{D42A27DB-BD31-4B8C-83A1-F6EECF244321}">
                <p14:modId xmlns:p14="http://schemas.microsoft.com/office/powerpoint/2010/main" val="3092042037"/>
              </p:ext>
            </p:extLst>
          </p:nvPr>
        </p:nvGraphicFramePr>
        <p:xfrm>
          <a:off x="430053" y="3302005"/>
          <a:ext cx="2176054" cy="2176054"/>
        </p:xfrm>
        <a:graphic>
          <a:graphicData uri="http://schemas.openxmlformats.org/presentationml/2006/ole">
            <mc:AlternateContent xmlns:mc="http://schemas.openxmlformats.org/markup-compatibility/2006">
              <mc:Choice xmlns:v="urn:schemas-microsoft-com:vml" Requires="v">
                <p:oleObj name="Visio" r:id="rId4" imgW="2549247" imgH="2549247" progId="Visio.Drawing.11">
                  <p:embed/>
                </p:oleObj>
              </mc:Choice>
              <mc:Fallback>
                <p:oleObj name="Visio" r:id="rId4" imgW="2549247" imgH="2549247"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053" y="3302005"/>
                        <a:ext cx="2176054" cy="2176054"/>
                      </a:xfrm>
                      <a:prstGeom prst="rect">
                        <a:avLst/>
                      </a:prstGeom>
                      <a:noFill/>
                    </p:spPr>
                  </p:pic>
                </p:oleObj>
              </mc:Fallback>
            </mc:AlternateContent>
          </a:graphicData>
        </a:graphic>
      </p:graphicFrame>
      <p:sp>
        <p:nvSpPr>
          <p:cNvPr id="15" name="文本框 14">
            <a:extLst>
              <a:ext uri="{FF2B5EF4-FFF2-40B4-BE49-F238E27FC236}">
                <a16:creationId xmlns:a16="http://schemas.microsoft.com/office/drawing/2014/main" id="{0B29AA54-F852-B615-9783-A70ED81D944C}"/>
              </a:ext>
            </a:extLst>
          </p:cNvPr>
          <p:cNvSpPr txBox="1"/>
          <p:nvPr/>
        </p:nvSpPr>
        <p:spPr>
          <a:xfrm>
            <a:off x="257450" y="5478059"/>
            <a:ext cx="3187428" cy="1130246"/>
          </a:xfrm>
          <a:prstGeom prst="rect">
            <a:avLst/>
          </a:prstGeom>
          <a:noFill/>
        </p:spPr>
        <p:txBody>
          <a:bodyPr wrap="square">
            <a:spAutoFit/>
          </a:bodyPr>
          <a:lstStyle/>
          <a:p>
            <a:pPr indent="229235" algn="ctr">
              <a:lnSpc>
                <a:spcPct val="150000"/>
              </a:lnSpc>
            </a:pPr>
            <a:r>
              <a:rPr lang="zh-CN" altLang="zh-CN" sz="2400" b="1" kern="12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表贴式</a:t>
            </a: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永磁同步电机转子结构示意图</a:t>
            </a:r>
            <a:endParaRPr lang="zh-CN" altLang="zh-CN" sz="40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p:txBody>
      </p:sp>
      <p:sp>
        <p:nvSpPr>
          <p:cNvPr id="18" name="Rectangle 9">
            <a:extLst>
              <a:ext uri="{FF2B5EF4-FFF2-40B4-BE49-F238E27FC236}">
                <a16:creationId xmlns:a16="http://schemas.microsoft.com/office/drawing/2014/main" id="{3F730B73-A8B9-DFFA-14FC-3AD0BB0A516C}"/>
              </a:ext>
            </a:extLst>
          </p:cNvPr>
          <p:cNvSpPr>
            <a:spLocks noChangeArrowheads="1"/>
          </p:cNvSpPr>
          <p:nvPr/>
        </p:nvSpPr>
        <p:spPr bwMode="auto">
          <a:xfrm>
            <a:off x="6348260" y="34590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7FC0A3E9-5D58-FA2C-4C68-B24EB756A9CB}"/>
              </a:ext>
            </a:extLst>
          </p:cNvPr>
          <p:cNvGraphicFramePr>
            <a:graphicFrameLocks noChangeAspect="1"/>
          </p:cNvGraphicFramePr>
          <p:nvPr>
            <p:extLst>
              <p:ext uri="{D42A27DB-BD31-4B8C-83A1-F6EECF244321}">
                <p14:modId xmlns:p14="http://schemas.microsoft.com/office/powerpoint/2010/main" val="2411467769"/>
              </p:ext>
            </p:extLst>
          </p:nvPr>
        </p:nvGraphicFramePr>
        <p:xfrm>
          <a:off x="4628793" y="3398973"/>
          <a:ext cx="7064347" cy="2133401"/>
        </p:xfrm>
        <a:graphic>
          <a:graphicData uri="http://schemas.openxmlformats.org/presentationml/2006/ole">
            <mc:AlternateContent xmlns:mc="http://schemas.openxmlformats.org/markup-compatibility/2006">
              <mc:Choice xmlns:v="urn:schemas-microsoft-com:vml" Requires="v">
                <p:oleObj name="Visio" r:id="rId6" imgW="6604754" imgH="2014538" progId="Visio.Drawing.11">
                  <p:embed/>
                </p:oleObj>
              </mc:Choice>
              <mc:Fallback>
                <p:oleObj name="Visio" r:id="rId6" imgW="6604754" imgH="2014538" progId="Visio.Drawing.11">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8793" y="3398973"/>
                        <a:ext cx="7064347" cy="2133401"/>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id="{58E07459-0DD5-1049-A37F-AB774F8E59A3}"/>
              </a:ext>
            </a:extLst>
          </p:cNvPr>
          <p:cNvSpPr txBox="1"/>
          <p:nvPr/>
        </p:nvSpPr>
        <p:spPr>
          <a:xfrm>
            <a:off x="5680232" y="5824229"/>
            <a:ext cx="6094520" cy="461665"/>
          </a:xfrm>
          <a:prstGeom prst="rect">
            <a:avLst/>
          </a:prstGeom>
          <a:noFill/>
        </p:spPr>
        <p:txBody>
          <a:bodyPr wrap="square">
            <a:spAutoFit/>
          </a:bodyPr>
          <a:lstStyle/>
          <a:p>
            <a:r>
              <a:rPr lang="zh-CN" altLang="zh-CN" sz="2400" b="1" kern="12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内置式</a:t>
            </a:r>
            <a:r>
              <a:rPr lang="zh-CN" altLang="zh-CN" sz="24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永磁同步电机转子结构示意图</a:t>
            </a:r>
            <a:endParaRPr lang="zh-CN" altLang="en-US" sz="5400" dirty="0"/>
          </a:p>
        </p:txBody>
      </p:sp>
      <p:sp>
        <p:nvSpPr>
          <p:cNvPr id="23" name="文本框 22">
            <a:extLst>
              <a:ext uri="{FF2B5EF4-FFF2-40B4-BE49-F238E27FC236}">
                <a16:creationId xmlns:a16="http://schemas.microsoft.com/office/drawing/2014/main" id="{B3A38971-0F1F-70DE-89B6-A258DBFD942D}"/>
              </a:ext>
            </a:extLst>
          </p:cNvPr>
          <p:cNvSpPr txBox="1"/>
          <p:nvPr/>
        </p:nvSpPr>
        <p:spPr>
          <a:xfrm>
            <a:off x="4145726" y="1616208"/>
            <a:ext cx="7253202" cy="1200329"/>
          </a:xfrm>
          <a:prstGeom prst="rect">
            <a:avLst/>
          </a:prstGeom>
          <a:noFill/>
        </p:spPr>
        <p:txBody>
          <a:bodyPr wrap="square">
            <a:spAutoFit/>
          </a:bodyPr>
          <a:lstStyle/>
          <a:p>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径向转子磁路结构</a:t>
            </a:r>
            <a:r>
              <a:rPr lang="zh-CN" altLang="zh-CN" sz="2400" dirty="0">
                <a:solidFill>
                  <a:srgbClr val="00B0F0"/>
                </a:solidFill>
                <a:effectLst/>
                <a:latin typeface="黑体" panose="02010609060101010101" pitchFamily="49" charset="-122"/>
                <a:ea typeface="黑体" panose="02010609060101010101" pitchFamily="49" charset="-122"/>
                <a:cs typeface="Times New Roman" panose="02020603050405020304" pitchFamily="18" charset="0"/>
              </a:rPr>
              <a:t>气隙磁通的轴线</a:t>
            </a: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与</a:t>
            </a:r>
            <a:r>
              <a:rPr lang="zh-CN" altLang="zh-CN" sz="2400" dirty="0">
                <a:solidFill>
                  <a:srgbClr val="00B0F0"/>
                </a:solidFill>
                <a:effectLst/>
                <a:latin typeface="黑体" panose="02010609060101010101" pitchFamily="49" charset="-122"/>
                <a:ea typeface="黑体" panose="02010609060101010101" pitchFamily="49" charset="-122"/>
                <a:cs typeface="Times New Roman" panose="02020603050405020304" pitchFamily="18" charset="0"/>
              </a:rPr>
              <a:t>永磁体磁化方向</a:t>
            </a: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相同，并且离气隙比较近，根据永磁体与转子铁心的相对位置，又可分为</a:t>
            </a:r>
            <a:r>
              <a:rPr lang="zh-CN" altLang="zh-CN" sz="240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rPr>
              <a:t>表贴式</a:t>
            </a: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和</a:t>
            </a:r>
            <a:r>
              <a:rPr lang="zh-CN" altLang="zh-CN" sz="24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内置式</a:t>
            </a:r>
            <a:r>
              <a:rPr lang="zh-CN" altLang="zh-CN" sz="2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两大类。</a:t>
            </a:r>
            <a:endParaRPr lang="zh-CN" altLang="en-US" sz="3600" dirty="0">
              <a:latin typeface="黑体" panose="02010609060101010101" pitchFamily="49" charset="-122"/>
              <a:ea typeface="黑体" panose="02010609060101010101" pitchFamily="49" charset="-122"/>
            </a:endParaRPr>
          </a:p>
        </p:txBody>
      </p:sp>
      <p:sp>
        <p:nvSpPr>
          <p:cNvPr id="24" name="矩形: 圆角 23">
            <a:extLst>
              <a:ext uri="{FF2B5EF4-FFF2-40B4-BE49-F238E27FC236}">
                <a16:creationId xmlns:a16="http://schemas.microsoft.com/office/drawing/2014/main" id="{A2442388-EB8F-418F-9FFC-B205A2F87684}"/>
              </a:ext>
            </a:extLst>
          </p:cNvPr>
          <p:cNvSpPr/>
          <p:nvPr/>
        </p:nvSpPr>
        <p:spPr>
          <a:xfrm>
            <a:off x="372518" y="921774"/>
            <a:ext cx="259959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永磁同步电机的结构</a:t>
            </a:r>
          </a:p>
        </p:txBody>
      </p:sp>
    </p:spTree>
    <p:extLst>
      <p:ext uri="{BB962C8B-B14F-4D97-AF65-F5344CB8AC3E}">
        <p14:creationId xmlns:p14="http://schemas.microsoft.com/office/powerpoint/2010/main" val="3560565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975200" y="760726"/>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259959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永磁同步电机的结构</a:t>
            </a:r>
          </a:p>
        </p:txBody>
      </p:sp>
      <mc:AlternateContent xmlns:mc="http://schemas.openxmlformats.org/markup-compatibility/2006" xmlns:a14="http://schemas.microsoft.com/office/drawing/2010/main">
        <mc:Choice Requires="a14">
          <p:sp>
            <p:nvSpPr>
              <p:cNvPr id="11" name="TextBox 8">
                <a:extLst>
                  <a:ext uri="{FF2B5EF4-FFF2-40B4-BE49-F238E27FC236}">
                    <a16:creationId xmlns:a16="http://schemas.microsoft.com/office/drawing/2014/main" id="{F0FCA770-D102-530F-A37F-4DC3952B0638}"/>
                  </a:ext>
                </a:extLst>
              </p:cNvPr>
              <p:cNvSpPr txBox="1"/>
              <p:nvPr/>
            </p:nvSpPr>
            <p:spPr>
              <a:xfrm>
                <a:off x="7113666" y="5948776"/>
                <a:ext cx="3915367" cy="839332"/>
              </a:xfrm>
              <a:prstGeom prst="rect">
                <a:avLst/>
              </a:prstGeom>
              <a:noFill/>
            </p:spPr>
            <p:txBody>
              <a:bodyPr wrap="none" rtlCol="0">
                <a:spAutoFit/>
              </a:bodyPr>
              <a:lstStyle/>
              <a:p>
                <a:r>
                  <a:rPr lang="zh-CN" altLang="en-US" dirty="0">
                    <a:solidFill>
                      <a:srgbClr val="3333FF"/>
                    </a:solidFill>
                  </a:rPr>
                  <a:t>磁场强度</a:t>
                </a:r>
                <a:r>
                  <a:rPr lang="en-US" altLang="zh-CN" dirty="0">
                    <a:solidFill>
                      <a:srgbClr val="3333FF"/>
                    </a:solidFill>
                  </a:rPr>
                  <a:t>H: </a:t>
                </a:r>
              </a:p>
              <a:p>
                <a:r>
                  <a:rPr lang="en-US" altLang="zh-CN" dirty="0">
                    <a:solidFill>
                      <a:srgbClr val="3333FF"/>
                    </a:solidFill>
                  </a:rPr>
                  <a:t>1A/m=</a:t>
                </a:r>
                <a14:m>
                  <m:oMath xmlns:m="http://schemas.openxmlformats.org/officeDocument/2006/math">
                    <m:r>
                      <a:rPr lang="en-US" altLang="zh-CN" b="1" i="1" smtClean="0">
                        <a:solidFill>
                          <a:srgbClr val="3333FF"/>
                        </a:solidFill>
                        <a:latin typeface="Cambria Math" panose="02040503050406030204" pitchFamily="18" charset="0"/>
                      </a:rPr>
                      <m:t>𝟒</m:t>
                    </m:r>
                    <m:r>
                      <a:rPr lang="zh-CN" altLang="en-US" i="1" smtClean="0">
                        <a:solidFill>
                          <a:srgbClr val="3333FF"/>
                        </a:solidFill>
                        <a:latin typeface="Cambria Math" panose="02040503050406030204" pitchFamily="18" charset="0"/>
                      </a:rPr>
                      <m:t>𝝅</m:t>
                    </m:r>
                    <m:r>
                      <a:rPr lang="zh-CN" altLang="en-US" i="1" smtClean="0">
                        <a:solidFill>
                          <a:srgbClr val="3333FF"/>
                        </a:solidFill>
                        <a:latin typeface="Cambria Math" panose="02040503050406030204" pitchFamily="18" charset="0"/>
                      </a:rPr>
                      <m:t>∙</m:t>
                    </m:r>
                    <m:sSup>
                      <m:sSupPr>
                        <m:ctrlPr>
                          <a:rPr lang="en-US" altLang="zh-CN" b="1" i="1" smtClean="0">
                            <a:solidFill>
                              <a:srgbClr val="3333FF"/>
                            </a:solidFill>
                            <a:latin typeface="Cambria Math" panose="02040503050406030204" pitchFamily="18" charset="0"/>
                          </a:rPr>
                        </m:ctrlPr>
                      </m:sSupPr>
                      <m:e>
                        <m:r>
                          <a:rPr lang="en-US" altLang="zh-CN">
                            <a:solidFill>
                              <a:srgbClr val="3333FF"/>
                            </a:solidFill>
                            <a:latin typeface="Cambria Math" panose="02040503050406030204" pitchFamily="18" charset="0"/>
                          </a:rPr>
                          <m:t>𝟏𝟎</m:t>
                        </m:r>
                      </m:e>
                      <m:sup>
                        <m:r>
                          <a:rPr lang="en-US" altLang="zh-CN" b="1" i="1" smtClean="0">
                            <a:solidFill>
                              <a:srgbClr val="3333FF"/>
                            </a:solidFill>
                            <a:latin typeface="Cambria Math" panose="02040503050406030204" pitchFamily="18" charset="0"/>
                          </a:rPr>
                          <m:t>−</m:t>
                        </m:r>
                        <m:r>
                          <a:rPr lang="en-US" altLang="zh-CN" b="1" i="1" smtClean="0">
                            <a:solidFill>
                              <a:srgbClr val="3333FF"/>
                            </a:solidFill>
                            <a:latin typeface="Cambria Math" panose="02040503050406030204" pitchFamily="18" charset="0"/>
                          </a:rPr>
                          <m:t>𝟑</m:t>
                        </m:r>
                      </m:sup>
                    </m:sSup>
                    <m:r>
                      <a:rPr lang="en-US" altLang="zh-CN" b="1" i="1" smtClean="0">
                        <a:solidFill>
                          <a:srgbClr val="3333FF"/>
                        </a:solidFill>
                        <a:latin typeface="Cambria Math" panose="02040503050406030204" pitchFamily="18" charset="0"/>
                      </a:rPr>
                      <m:t>𝑶𝒆</m:t>
                    </m:r>
                    <m:r>
                      <a:rPr lang="en-US" altLang="zh-CN" b="1" i="1" smtClean="0">
                        <a:solidFill>
                          <a:srgbClr val="3333FF"/>
                        </a:solidFill>
                        <a:latin typeface="Cambria Math" panose="02040503050406030204" pitchFamily="18" charset="0"/>
                      </a:rPr>
                      <m:t>(</m:t>
                    </m:r>
                    <m:r>
                      <a:rPr lang="zh-CN" altLang="en-US">
                        <a:solidFill>
                          <a:srgbClr val="3333FF"/>
                        </a:solidFill>
                        <a:latin typeface="Cambria Math" panose="02040503050406030204" pitchFamily="18" charset="0"/>
                      </a:rPr>
                      <m:t>奥</m:t>
                    </m:r>
                    <m:r>
                      <a:rPr lang="zh-CN" altLang="en-US" smtClean="0">
                        <a:solidFill>
                          <a:srgbClr val="3333FF"/>
                        </a:solidFill>
                        <a:latin typeface="Cambria Math" panose="02040503050406030204" pitchFamily="18" charset="0"/>
                      </a:rPr>
                      <m:t>斯</m:t>
                    </m:r>
                    <m:r>
                      <a:rPr lang="zh-CN" altLang="en-US">
                        <a:solidFill>
                          <a:srgbClr val="3333FF"/>
                        </a:solidFill>
                        <a:latin typeface="Cambria Math" panose="02040503050406030204" pitchFamily="18" charset="0"/>
                      </a:rPr>
                      <m:t>特</m:t>
                    </m:r>
                    <m:r>
                      <a:rPr lang="en-US" altLang="zh-CN" b="1" i="1" smtClean="0">
                        <a:solidFill>
                          <a:srgbClr val="3333FF"/>
                        </a:solidFill>
                        <a:latin typeface="Cambria Math" panose="02040503050406030204" pitchFamily="18" charset="0"/>
                      </a:rPr>
                      <m:t>)</m:t>
                    </m:r>
                  </m:oMath>
                </a14:m>
                <a:endParaRPr lang="zh-CN" altLang="en-US" dirty="0">
                  <a:solidFill>
                    <a:srgbClr val="3333FF"/>
                  </a:solidFill>
                </a:endParaRPr>
              </a:p>
            </p:txBody>
          </p:sp>
        </mc:Choice>
        <mc:Fallback xmlns="">
          <p:sp>
            <p:nvSpPr>
              <p:cNvPr id="11" name="TextBox 8">
                <a:extLst>
                  <a:ext uri="{FF2B5EF4-FFF2-40B4-BE49-F238E27FC236}">
                    <a16:creationId xmlns:a16="http://schemas.microsoft.com/office/drawing/2014/main" id="{F0FCA770-D102-530F-A37F-4DC3952B0638}"/>
                  </a:ext>
                </a:extLst>
              </p:cNvPr>
              <p:cNvSpPr txBox="1">
                <a:spLocks noRot="1" noChangeAspect="1" noMove="1" noResize="1" noEditPoints="1" noAdjustHandles="1" noChangeArrowheads="1" noChangeShapeType="1" noTextEdit="1"/>
              </p:cNvSpPr>
              <p:nvPr/>
            </p:nvSpPr>
            <p:spPr>
              <a:xfrm>
                <a:off x="7113666" y="5948776"/>
                <a:ext cx="3915367" cy="839332"/>
              </a:xfrm>
              <a:prstGeom prst="rect">
                <a:avLst/>
              </a:prstGeom>
              <a:blipFill>
                <a:blip r:embed="rId4"/>
                <a:stretch>
                  <a:fillRect l="-1402" t="-4348"/>
                </a:stretch>
              </a:blipFill>
            </p:spPr>
            <p:txBody>
              <a:bodyPr/>
              <a:lstStyle/>
              <a:p>
                <a:r>
                  <a:rPr lang="zh-CN" altLang="en-US">
                    <a:noFill/>
                  </a:rPr>
                  <a:t> </a:t>
                </a:r>
              </a:p>
            </p:txBody>
          </p:sp>
        </mc:Fallback>
      </mc:AlternateContent>
      <p:sp>
        <p:nvSpPr>
          <p:cNvPr id="12" name="TextBox 9">
            <a:extLst>
              <a:ext uri="{FF2B5EF4-FFF2-40B4-BE49-F238E27FC236}">
                <a16:creationId xmlns:a16="http://schemas.microsoft.com/office/drawing/2014/main" id="{AFDCBC6D-A939-31A6-B6EF-AB1B172A0C3C}"/>
              </a:ext>
            </a:extLst>
          </p:cNvPr>
          <p:cNvSpPr txBox="1"/>
          <p:nvPr/>
        </p:nvSpPr>
        <p:spPr>
          <a:xfrm>
            <a:off x="6961970" y="2170373"/>
            <a:ext cx="4432624" cy="1569660"/>
          </a:xfrm>
          <a:prstGeom prst="rect">
            <a:avLst/>
          </a:prstGeom>
          <a:noFill/>
        </p:spPr>
        <p:txBody>
          <a:bodyPr wrap="none" rtlCol="0">
            <a:spAutoFit/>
          </a:bodyPr>
          <a:lstStyle/>
          <a:p>
            <a:r>
              <a:rPr lang="en-US" altLang="zh-CN" sz="2400" dirty="0"/>
              <a:t>1.</a:t>
            </a:r>
            <a:r>
              <a:rPr lang="zh-CN" altLang="en-US" sz="2400" dirty="0"/>
              <a:t>铝镍钴：较高剩磁</a:t>
            </a:r>
            <a:r>
              <a:rPr lang="en-US" altLang="zh-CN" sz="2400" dirty="0"/>
              <a:t>Br </a:t>
            </a:r>
            <a:r>
              <a:rPr lang="zh-CN" altLang="en-US" sz="2400" dirty="0"/>
              <a:t>（</a:t>
            </a:r>
            <a:r>
              <a:rPr lang="en-US" altLang="zh-CN" sz="2400" dirty="0"/>
              <a:t>H=0</a:t>
            </a:r>
            <a:r>
              <a:rPr lang="zh-CN" altLang="en-US" sz="2400" dirty="0"/>
              <a:t>）</a:t>
            </a:r>
            <a:endParaRPr lang="en-US" altLang="zh-CN" sz="2400" dirty="0"/>
          </a:p>
          <a:p>
            <a:r>
              <a:rPr lang="en-US" altLang="zh-CN" sz="2400" dirty="0"/>
              <a:t>2.</a:t>
            </a:r>
            <a:r>
              <a:rPr lang="zh-CN" altLang="en-US" sz="2400" dirty="0"/>
              <a:t>铁氧体：较高矫顽力</a:t>
            </a:r>
            <a:endParaRPr lang="en-US" altLang="zh-CN" sz="2400" dirty="0"/>
          </a:p>
          <a:p>
            <a:r>
              <a:rPr lang="en-US" altLang="zh-CN" sz="2400" dirty="0"/>
              <a:t>3.</a:t>
            </a:r>
            <a:r>
              <a:rPr lang="zh-CN" altLang="en-US" sz="2400" dirty="0"/>
              <a:t>稀土钐钴</a:t>
            </a:r>
            <a:endParaRPr lang="en-US" altLang="zh-CN" sz="2400" dirty="0"/>
          </a:p>
          <a:p>
            <a:r>
              <a:rPr lang="en-US" altLang="zh-CN" sz="2400" dirty="0"/>
              <a:t>4.</a:t>
            </a:r>
            <a:r>
              <a:rPr lang="zh-CN" altLang="en-US" sz="2400" dirty="0"/>
              <a:t>稀土钕铁硼</a:t>
            </a:r>
          </a:p>
        </p:txBody>
      </p:sp>
      <p:grpSp>
        <p:nvGrpSpPr>
          <p:cNvPr id="19" name="组合 18">
            <a:extLst>
              <a:ext uri="{FF2B5EF4-FFF2-40B4-BE49-F238E27FC236}">
                <a16:creationId xmlns:a16="http://schemas.microsoft.com/office/drawing/2014/main" id="{0BE9E81E-F867-9298-5865-691094D879D6}"/>
              </a:ext>
            </a:extLst>
          </p:cNvPr>
          <p:cNvGrpSpPr/>
          <p:nvPr/>
        </p:nvGrpSpPr>
        <p:grpSpPr>
          <a:xfrm>
            <a:off x="1272312" y="2108186"/>
            <a:ext cx="4907530" cy="4687931"/>
            <a:chOff x="1885011" y="1749195"/>
            <a:chExt cx="5391150" cy="5038700"/>
          </a:xfrm>
        </p:grpSpPr>
        <p:pic>
          <p:nvPicPr>
            <p:cNvPr id="7" name="Picture 1">
              <a:extLst>
                <a:ext uri="{FF2B5EF4-FFF2-40B4-BE49-F238E27FC236}">
                  <a16:creationId xmlns:a16="http://schemas.microsoft.com/office/drawing/2014/main" id="{677D8322-7061-5017-EA26-A9B3A7E851F6}"/>
                </a:ext>
              </a:extLst>
            </p:cNvPr>
            <p:cNvPicPr>
              <a:picLocks noChangeAspect="1"/>
            </p:cNvPicPr>
            <p:nvPr/>
          </p:nvPicPr>
          <p:blipFill>
            <a:blip r:embed="rId5"/>
            <a:stretch>
              <a:fillRect/>
            </a:stretch>
          </p:blipFill>
          <p:spPr>
            <a:xfrm>
              <a:off x="1885011" y="1749195"/>
              <a:ext cx="5391150" cy="5038700"/>
            </a:xfrm>
            <a:prstGeom prst="rect">
              <a:avLst/>
            </a:prstGeom>
          </p:spPr>
        </p:pic>
        <mc:AlternateContent xmlns:mc="http://schemas.openxmlformats.org/markup-compatibility/2006" xmlns:a14="http://schemas.microsoft.com/office/drawing/2010/main">
          <mc:Choice Requires="a14">
            <p:sp>
              <p:nvSpPr>
                <p:cNvPr id="10" name="TextBox 7">
                  <a:extLst>
                    <a:ext uri="{FF2B5EF4-FFF2-40B4-BE49-F238E27FC236}">
                      <a16:creationId xmlns:a16="http://schemas.microsoft.com/office/drawing/2014/main" id="{27E21F7F-EDEE-097E-DB3A-ED99CF469C7C}"/>
                    </a:ext>
                  </a:extLst>
                </p:cNvPr>
                <p:cNvSpPr txBox="1"/>
                <p:nvPr/>
              </p:nvSpPr>
              <p:spPr>
                <a:xfrm>
                  <a:off x="2803721" y="1969550"/>
                  <a:ext cx="3536481" cy="461665"/>
                </a:xfrm>
                <a:prstGeom prst="rect">
                  <a:avLst/>
                </a:prstGeom>
                <a:noFill/>
              </p:spPr>
              <p:txBody>
                <a:bodyPr wrap="none" rtlCol="0">
                  <a:spAutoFit/>
                </a:bodyPr>
                <a:lstStyle/>
                <a:p>
                  <a:r>
                    <a:rPr lang="en-US" altLang="zh-CN" b="0" i="0" dirty="0">
                      <a:solidFill>
                        <a:srgbClr val="C00000"/>
                      </a:solidFill>
                    </a:rPr>
                    <a:t>1T(</a:t>
                  </a:r>
                  <a:r>
                    <a:rPr lang="zh-CN" altLang="en-US" b="0" i="0" dirty="0">
                      <a:solidFill>
                        <a:srgbClr val="C00000"/>
                      </a:solidFill>
                    </a:rPr>
                    <a:t>特斯拉</a:t>
                  </a:r>
                  <a:r>
                    <a:rPr lang="en-US" altLang="zh-CN" b="0" i="0" dirty="0">
                      <a:solidFill>
                        <a:srgbClr val="C00000"/>
                      </a:solidFill>
                    </a:rPr>
                    <a:t>)=</a:t>
                  </a:r>
                  <a14:m>
                    <m:oMath xmlns:m="http://schemas.openxmlformats.org/officeDocument/2006/math">
                      <m:sSup>
                        <m:sSupPr>
                          <m:ctrlPr>
                            <a:rPr lang="en-US" altLang="zh-CN" b="0" i="1" smtClean="0">
                              <a:solidFill>
                                <a:srgbClr val="C00000"/>
                              </a:solidFill>
                              <a:latin typeface="Cambria Math" panose="02040503050406030204" pitchFamily="18" charset="0"/>
                            </a:rPr>
                          </m:ctrlPr>
                        </m:sSupPr>
                        <m:e>
                          <m:r>
                            <a:rPr lang="en-US" altLang="zh-CN" b="0" i="0" smtClean="0">
                              <a:solidFill>
                                <a:srgbClr val="C00000"/>
                              </a:solidFill>
                              <a:latin typeface="Cambria Math" panose="02040503050406030204" pitchFamily="18" charset="0"/>
                            </a:rPr>
                            <m:t>10</m:t>
                          </m:r>
                        </m:e>
                        <m:sup>
                          <m:r>
                            <a:rPr lang="en-US" altLang="zh-CN" b="0" i="0">
                              <a:solidFill>
                                <a:srgbClr val="C00000"/>
                              </a:solidFill>
                              <a:latin typeface="Cambria Math" panose="02040503050406030204" pitchFamily="18" charset="0"/>
                            </a:rPr>
                            <m:t>4</m:t>
                          </m:r>
                        </m:sup>
                      </m:sSup>
                    </m:oMath>
                  </a14:m>
                  <a:r>
                    <a:rPr lang="en-US" altLang="zh-CN" b="0" i="0" dirty="0">
                      <a:solidFill>
                        <a:srgbClr val="C00000"/>
                      </a:solidFill>
                    </a:rPr>
                    <a:t>Gs</a:t>
                  </a:r>
                  <a14:m>
                    <m:oMath xmlns:m="http://schemas.openxmlformats.org/officeDocument/2006/math">
                      <m:r>
                        <a:rPr lang="en-US" altLang="zh-CN" b="0" i="0" smtClean="0">
                          <a:solidFill>
                            <a:srgbClr val="C00000"/>
                          </a:solidFill>
                          <a:latin typeface="Cambria Math" panose="02040503050406030204" pitchFamily="18" charset="0"/>
                        </a:rPr>
                        <m:t>(</m:t>
                      </m:r>
                      <m:r>
                        <a:rPr lang="zh-CN" altLang="en-US" b="0" i="0" smtClean="0">
                          <a:solidFill>
                            <a:srgbClr val="C00000"/>
                          </a:solidFill>
                          <a:latin typeface="Cambria Math" panose="02040503050406030204" pitchFamily="18" charset="0"/>
                        </a:rPr>
                        <m:t>高</m:t>
                      </m:r>
                    </m:oMath>
                  </a14:m>
                  <a:r>
                    <a:rPr lang="zh-CN" altLang="en-US" b="0" i="0" dirty="0">
                      <a:solidFill>
                        <a:srgbClr val="C00000"/>
                      </a:solidFill>
                    </a:rPr>
                    <a:t>斯</a:t>
                  </a:r>
                  <a:r>
                    <a:rPr lang="en-US" altLang="zh-CN" b="0" i="0" dirty="0">
                      <a:solidFill>
                        <a:srgbClr val="C00000"/>
                      </a:solidFill>
                    </a:rPr>
                    <a:t>)</a:t>
                  </a:r>
                  <a:endParaRPr lang="zh-CN" altLang="en-US" b="0" i="0" dirty="0">
                    <a:solidFill>
                      <a:srgbClr val="C00000"/>
                    </a:solidFill>
                  </a:endParaRPr>
                </a:p>
              </p:txBody>
            </p:sp>
          </mc:Choice>
          <mc:Fallback xmlns="">
            <p:sp>
              <p:nvSpPr>
                <p:cNvPr id="10" name="TextBox 7">
                  <a:extLst>
                    <a:ext uri="{FF2B5EF4-FFF2-40B4-BE49-F238E27FC236}">
                      <a16:creationId xmlns:a16="http://schemas.microsoft.com/office/drawing/2014/main" id="{27E21F7F-EDEE-097E-DB3A-ED99CF469C7C}"/>
                    </a:ext>
                  </a:extLst>
                </p:cNvPr>
                <p:cNvSpPr txBox="1">
                  <a:spLocks noRot="1" noChangeAspect="1" noMove="1" noResize="1" noEditPoints="1" noAdjustHandles="1" noChangeArrowheads="1" noChangeShapeType="1" noTextEdit="1"/>
                </p:cNvSpPr>
                <p:nvPr/>
              </p:nvSpPr>
              <p:spPr>
                <a:xfrm>
                  <a:off x="2803721" y="1969550"/>
                  <a:ext cx="3536481" cy="461665"/>
                </a:xfrm>
                <a:prstGeom prst="rect">
                  <a:avLst/>
                </a:prstGeom>
                <a:blipFill>
                  <a:blip r:embed="rId6"/>
                  <a:stretch>
                    <a:fillRect l="-1705" t="-7042" b="-7042"/>
                  </a:stretch>
                </a:blipFill>
              </p:spPr>
              <p:txBody>
                <a:bodyPr/>
                <a:lstStyle/>
                <a:p>
                  <a:r>
                    <a:rPr lang="zh-CN" altLang="en-US">
                      <a:noFill/>
                    </a:rPr>
                    <a:t> </a:t>
                  </a:r>
                </a:p>
              </p:txBody>
            </p:sp>
          </mc:Fallback>
        </mc:AlternateContent>
        <p:sp>
          <p:nvSpPr>
            <p:cNvPr id="13" name="Rectangle 2">
              <a:extLst>
                <a:ext uri="{FF2B5EF4-FFF2-40B4-BE49-F238E27FC236}">
                  <a16:creationId xmlns:a16="http://schemas.microsoft.com/office/drawing/2014/main" id="{8F7B96B0-A462-5CCB-2D60-38859635DBD6}"/>
                </a:ext>
              </a:extLst>
            </p:cNvPr>
            <p:cNvSpPr/>
            <p:nvPr/>
          </p:nvSpPr>
          <p:spPr>
            <a:xfrm rot="16200000">
              <a:off x="1398086" y="2446977"/>
              <a:ext cx="1723549" cy="461665"/>
            </a:xfrm>
            <a:prstGeom prst="rect">
              <a:avLst/>
            </a:prstGeom>
          </p:spPr>
          <p:txBody>
            <a:bodyPr wrap="none">
              <a:spAutoFit/>
            </a:bodyPr>
            <a:lstStyle/>
            <a:p>
              <a:r>
                <a:rPr lang="zh-CN" altLang="en-US" b="0" i="0" dirty="0">
                  <a:solidFill>
                    <a:srgbClr val="CC0000"/>
                  </a:solidFill>
                  <a:latin typeface="arial" panose="020B0604020202020204" pitchFamily="34" charset="0"/>
                </a:rPr>
                <a:t>磁感应强度</a:t>
              </a:r>
              <a:endParaRPr lang="en-US" dirty="0"/>
            </a:p>
          </p:txBody>
        </p:sp>
      </p:grpSp>
      <p:sp>
        <p:nvSpPr>
          <p:cNvPr id="15" name="TextBox 14">
            <a:extLst>
              <a:ext uri="{FF2B5EF4-FFF2-40B4-BE49-F238E27FC236}">
                <a16:creationId xmlns:a16="http://schemas.microsoft.com/office/drawing/2014/main" id="{BC540A0E-373C-7695-77D7-3357139DD8F2}"/>
              </a:ext>
            </a:extLst>
          </p:cNvPr>
          <p:cNvSpPr txBox="1"/>
          <p:nvPr/>
        </p:nvSpPr>
        <p:spPr>
          <a:xfrm>
            <a:off x="7040437" y="4963133"/>
            <a:ext cx="3816424" cy="830997"/>
          </a:xfrm>
          <a:prstGeom prst="rect">
            <a:avLst/>
          </a:prstGeom>
          <a:noFill/>
        </p:spPr>
        <p:txBody>
          <a:bodyPr wrap="square" rtlCol="0">
            <a:spAutoFit/>
          </a:bodyPr>
          <a:lstStyle/>
          <a:p>
            <a:r>
              <a:rPr lang="zh-CN" altLang="en-US" dirty="0">
                <a:solidFill>
                  <a:srgbClr val="FF0000"/>
                </a:solidFill>
              </a:rPr>
              <a:t>参考</a:t>
            </a:r>
            <a:r>
              <a:rPr lang="en-US" altLang="zh-CN" dirty="0">
                <a:solidFill>
                  <a:srgbClr val="FF0000"/>
                </a:solidFill>
              </a:rPr>
              <a:t>《</a:t>
            </a:r>
            <a:r>
              <a:rPr lang="zh-CN" altLang="en-US" dirty="0">
                <a:solidFill>
                  <a:srgbClr val="FF0000"/>
                </a:solidFill>
              </a:rPr>
              <a:t>现代永磁电机理论与设计</a:t>
            </a:r>
            <a:r>
              <a:rPr lang="en-US" altLang="zh-CN" dirty="0">
                <a:solidFill>
                  <a:srgbClr val="FF0000"/>
                </a:solidFill>
              </a:rPr>
              <a:t>》</a:t>
            </a:r>
            <a:r>
              <a:rPr lang="zh-CN" altLang="en-US" dirty="0">
                <a:solidFill>
                  <a:srgbClr val="FF0000"/>
                </a:solidFill>
              </a:rPr>
              <a:t>唐任远</a:t>
            </a:r>
            <a:endParaRPr lang="en-US" dirty="0">
              <a:solidFill>
                <a:srgbClr val="FF0000"/>
              </a:solidFill>
            </a:endParaRPr>
          </a:p>
        </p:txBody>
      </p:sp>
      <p:sp>
        <p:nvSpPr>
          <p:cNvPr id="18" name="Rectangle 4">
            <a:extLst>
              <a:ext uri="{FF2B5EF4-FFF2-40B4-BE49-F238E27FC236}">
                <a16:creationId xmlns:a16="http://schemas.microsoft.com/office/drawing/2014/main" id="{D21316D3-987B-1549-6C36-823B2A59C530}"/>
              </a:ext>
            </a:extLst>
          </p:cNvPr>
          <p:cNvSpPr/>
          <p:nvPr/>
        </p:nvSpPr>
        <p:spPr>
          <a:xfrm>
            <a:off x="7040438" y="3813147"/>
            <a:ext cx="4198324" cy="707886"/>
          </a:xfrm>
          <a:prstGeom prst="rect">
            <a:avLst/>
          </a:prstGeom>
        </p:spPr>
        <p:txBody>
          <a:bodyPr wrap="square">
            <a:spAutoFit/>
          </a:bodyPr>
          <a:lstStyle/>
          <a:p>
            <a:r>
              <a:rPr lang="zh-CN" altLang="en-US" sz="2000" dirty="0"/>
              <a:t>剩磁</a:t>
            </a:r>
            <a:r>
              <a:rPr lang="en-US" altLang="zh-CN" sz="2000" dirty="0"/>
              <a:t>Br</a:t>
            </a:r>
            <a:r>
              <a:rPr lang="zh-CN" altLang="en-US" sz="2000" dirty="0"/>
              <a:t>，矫顽力</a:t>
            </a:r>
            <a:r>
              <a:rPr lang="en-US" altLang="zh-CN" sz="2000" dirty="0" err="1"/>
              <a:t>Hc</a:t>
            </a:r>
            <a:r>
              <a:rPr lang="zh-CN" altLang="en-US" sz="2000" dirty="0"/>
              <a:t>，最大磁能积</a:t>
            </a:r>
            <a:r>
              <a:rPr lang="en-US" altLang="zh-CN" sz="2000" dirty="0"/>
              <a:t>(BH)max</a:t>
            </a:r>
            <a:r>
              <a:rPr lang="zh-CN" altLang="en-US" sz="2000" dirty="0"/>
              <a:t>，用于衡量永磁材料的性能</a:t>
            </a:r>
          </a:p>
        </p:txBody>
      </p:sp>
      <p:sp>
        <p:nvSpPr>
          <p:cNvPr id="20" name="文本框 19">
            <a:extLst>
              <a:ext uri="{FF2B5EF4-FFF2-40B4-BE49-F238E27FC236}">
                <a16:creationId xmlns:a16="http://schemas.microsoft.com/office/drawing/2014/main" id="{82C6EA2D-A838-8448-842B-38C5C250E188}"/>
              </a:ext>
            </a:extLst>
          </p:cNvPr>
          <p:cNvSpPr txBox="1"/>
          <p:nvPr/>
        </p:nvSpPr>
        <p:spPr>
          <a:xfrm>
            <a:off x="3167806" y="834912"/>
            <a:ext cx="7701060" cy="830997"/>
          </a:xfrm>
          <a:prstGeom prst="rect">
            <a:avLst/>
          </a:prstGeom>
          <a:noFill/>
        </p:spPr>
        <p:txBody>
          <a:bodyPr wrap="square">
            <a:spAutoFit/>
          </a:bodyPr>
          <a:lstStyle/>
          <a:p>
            <a:r>
              <a:rPr lang="zh-CN" altLang="zh-CN" sz="2400" kern="12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永磁体性能对永磁电机的动态性能、稳态性能和体积都有很大的影响</a:t>
            </a:r>
            <a:endParaRPr lang="zh-CN" altLang="en-US"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0535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4DF290-6468-0FC8-159A-07DDDF35B898}"/>
              </a:ext>
            </a:extLst>
          </p:cNvPr>
          <p:cNvGrpSpPr/>
          <p:nvPr/>
        </p:nvGrpSpPr>
        <p:grpSpPr>
          <a:xfrm>
            <a:off x="-1" y="246156"/>
            <a:ext cx="12192001" cy="865549"/>
            <a:chOff x="-1" y="246156"/>
            <a:chExt cx="12192001" cy="865549"/>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4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p:cNvSpPr txBox="1"/>
            <p:nvPr/>
          </p:nvSpPr>
          <p:spPr>
            <a:xfrm>
              <a:off x="1019907" y="249931"/>
              <a:ext cx="592982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微软雅黑" panose="020B0503020204020204" pitchFamily="34" charset="-122"/>
                  <a:cs typeface="微软雅黑" panose="020B0503020204020204" charset="-122"/>
                </a:rPr>
                <a:t>一、永磁同步电机的结构与基本原理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200" b="1" i="0" u="none" strike="noStrike" kern="1200" cap="none" spc="0" normalizeH="0" baseline="0" noProof="0" dirty="0">
                <a:ln>
                  <a:noFill/>
                </a:ln>
                <a:solidFill>
                  <a:srgbClr val="AE0204"/>
                </a:solidFill>
                <a:effectLst/>
                <a:uLnTx/>
                <a:uFillTx/>
                <a:latin typeface="Times New Roman" panose="02020603050405020304" pitchFamily="18" charset="0"/>
                <a:ea typeface="微软雅黑" panose="020B0503020204020204" pitchFamily="3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3"/>
            <a:srcRect/>
            <a:stretch>
              <a:fillRect/>
            </a:stretch>
          </p:blipFill>
          <p:spPr>
            <a:xfrm>
              <a:off x="10006785" y="327625"/>
              <a:ext cx="2185215" cy="695325"/>
            </a:xfrm>
            <a:prstGeom prst="rect">
              <a:avLst/>
            </a:prstGeom>
          </p:spPr>
        </p:pic>
        <p:cxnSp>
          <p:nvCxnSpPr>
            <p:cNvPr id="17" name="直线连接符 16"/>
            <p:cNvCxnSpPr>
              <a:cxnSpLocks/>
            </p:cNvCxnSpPr>
            <p:nvPr/>
          </p:nvCxnSpPr>
          <p:spPr>
            <a:xfrm flipH="1">
              <a:off x="975200" y="762914"/>
              <a:ext cx="597453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圆角 2">
            <a:extLst>
              <a:ext uri="{FF2B5EF4-FFF2-40B4-BE49-F238E27FC236}">
                <a16:creationId xmlns:a16="http://schemas.microsoft.com/office/drawing/2014/main" id="{7B67167F-C380-2F62-D933-C1B0BF3E8136}"/>
              </a:ext>
            </a:extLst>
          </p:cNvPr>
          <p:cNvSpPr/>
          <p:nvPr/>
        </p:nvSpPr>
        <p:spPr>
          <a:xfrm>
            <a:off x="372518" y="921774"/>
            <a:ext cx="2599593" cy="514570"/>
          </a:xfrm>
          <a:prstGeom prst="roundRect">
            <a:avLst/>
          </a:prstGeom>
          <a:gradFill flip="none" rotWithShape="1">
            <a:gsLst>
              <a:gs pos="0">
                <a:schemeClr val="accent2">
                  <a:lumMod val="50000"/>
                </a:schemeClr>
              </a:gs>
              <a:gs pos="70000">
                <a:schemeClr val="accent2">
                  <a:lumMod val="75000"/>
                </a:schemeClr>
              </a:gs>
              <a:gs pos="100000">
                <a:schemeClr val="accent2">
                  <a:lumMod val="60000"/>
                  <a:lumOff val="40000"/>
                </a:schemeClr>
              </a:gs>
            </a:gsLst>
            <a:path path="circle">
              <a:fillToRect l="50000" t="50000" r="50000" b="50000"/>
            </a:path>
            <a:tileRect/>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永磁同步电机的结构</a:t>
            </a:r>
          </a:p>
        </p:txBody>
      </p:sp>
      <p:sp>
        <p:nvSpPr>
          <p:cNvPr id="20" name="Rectangle 95">
            <a:extLst>
              <a:ext uri="{FF2B5EF4-FFF2-40B4-BE49-F238E27FC236}">
                <a16:creationId xmlns:a16="http://schemas.microsoft.com/office/drawing/2014/main" id="{1BBFF753-5327-CBAC-3BF2-AD0C7A490C9F}"/>
              </a:ext>
            </a:extLst>
          </p:cNvPr>
          <p:cNvSpPr>
            <a:spLocks noChangeArrowheads="1"/>
          </p:cNvSpPr>
          <p:nvPr/>
        </p:nvSpPr>
        <p:spPr bwMode="auto">
          <a:xfrm>
            <a:off x="3429000" y="911366"/>
            <a:ext cx="5334000" cy="579438"/>
          </a:xfrm>
          <a:prstGeom prst="rect">
            <a:avLst/>
          </a:prstGeom>
          <a:solidFill>
            <a:schemeClr val="bg1"/>
          </a:solidFill>
          <a:ln>
            <a:noFill/>
          </a:ln>
          <a:effectLst/>
        </p:spPr>
        <p:txBody>
          <a:bodyPr>
            <a:spAutoFit/>
          </a:bodyPr>
          <a:lstStyle/>
          <a:p>
            <a:pPr fontAlgn="base">
              <a:spcBef>
                <a:spcPct val="50000"/>
              </a:spcBef>
              <a:spcAft>
                <a:spcPct val="0"/>
              </a:spcAft>
            </a:pPr>
            <a:r>
              <a:rPr kumimoji="1" lang="zh-CN" altLang="en-US" sz="3200" b="1" dirty="0">
                <a:solidFill>
                  <a:srgbClr val="3333FF"/>
                </a:solidFill>
                <a:latin typeface="华文楷体" panose="02010600040101010101" pitchFamily="2" charset="-122"/>
                <a:ea typeface="华文楷体" panose="02010600040101010101" pitchFamily="2" charset="-122"/>
              </a:rPr>
              <a:t>永磁同步电动机的材料</a:t>
            </a:r>
            <a:endParaRPr kumimoji="1" lang="en-US" altLang="zh-CN" sz="3200" b="1" dirty="0">
              <a:solidFill>
                <a:srgbClr val="3333FF"/>
              </a:solidFill>
              <a:latin typeface="华文楷体" panose="02010600040101010101" pitchFamily="2" charset="-122"/>
              <a:ea typeface="华文楷体" panose="02010600040101010101" pitchFamily="2" charset="-122"/>
            </a:endParaRPr>
          </a:p>
        </p:txBody>
      </p:sp>
      <p:grpSp>
        <p:nvGrpSpPr>
          <p:cNvPr id="121" name="组合 120">
            <a:extLst>
              <a:ext uri="{FF2B5EF4-FFF2-40B4-BE49-F238E27FC236}">
                <a16:creationId xmlns:a16="http://schemas.microsoft.com/office/drawing/2014/main" id="{00B1108A-84EF-E301-A680-505D6F72BA87}"/>
              </a:ext>
            </a:extLst>
          </p:cNvPr>
          <p:cNvGrpSpPr/>
          <p:nvPr/>
        </p:nvGrpSpPr>
        <p:grpSpPr>
          <a:xfrm>
            <a:off x="142619" y="2080690"/>
            <a:ext cx="8620381" cy="4419600"/>
            <a:chOff x="1672314" y="1905802"/>
            <a:chExt cx="8620381" cy="4419600"/>
          </a:xfrm>
        </p:grpSpPr>
        <p:grpSp>
          <p:nvGrpSpPr>
            <p:cNvPr id="21" name="Group 1">
              <a:extLst>
                <a:ext uri="{FF2B5EF4-FFF2-40B4-BE49-F238E27FC236}">
                  <a16:creationId xmlns:a16="http://schemas.microsoft.com/office/drawing/2014/main" id="{4A9CD9A4-8180-A121-27AF-13E2586C3B87}"/>
                </a:ext>
              </a:extLst>
            </p:cNvPr>
            <p:cNvGrpSpPr/>
            <p:nvPr/>
          </p:nvGrpSpPr>
          <p:grpSpPr>
            <a:xfrm>
              <a:off x="1672314" y="1905802"/>
              <a:ext cx="8620381" cy="4419600"/>
              <a:chOff x="827584" y="1484784"/>
              <a:chExt cx="6705600" cy="4419600"/>
            </a:xfrm>
          </p:grpSpPr>
          <p:grpSp>
            <p:nvGrpSpPr>
              <p:cNvPr id="22" name="Group 2">
                <a:extLst>
                  <a:ext uri="{FF2B5EF4-FFF2-40B4-BE49-F238E27FC236}">
                    <a16:creationId xmlns:a16="http://schemas.microsoft.com/office/drawing/2014/main" id="{6258B518-6CFF-3E52-4DBA-C384427B025F}"/>
                  </a:ext>
                </a:extLst>
              </p:cNvPr>
              <p:cNvGrpSpPr>
                <a:grpSpLocks/>
              </p:cNvGrpSpPr>
              <p:nvPr/>
            </p:nvGrpSpPr>
            <p:grpSpPr bwMode="auto">
              <a:xfrm>
                <a:off x="827584" y="1484784"/>
                <a:ext cx="6705600" cy="4419600"/>
                <a:chOff x="-2" y="-2"/>
                <a:chExt cx="4005" cy="3634"/>
              </a:xfrm>
            </p:grpSpPr>
            <p:grpSp>
              <p:nvGrpSpPr>
                <p:cNvPr id="24" name="Group 3">
                  <a:extLst>
                    <a:ext uri="{FF2B5EF4-FFF2-40B4-BE49-F238E27FC236}">
                      <a16:creationId xmlns:a16="http://schemas.microsoft.com/office/drawing/2014/main" id="{7A5833B0-E8A7-8CA2-A632-A3A56AD12938}"/>
                    </a:ext>
                  </a:extLst>
                </p:cNvPr>
                <p:cNvGrpSpPr>
                  <a:grpSpLocks/>
                </p:cNvGrpSpPr>
                <p:nvPr/>
              </p:nvGrpSpPr>
              <p:grpSpPr bwMode="auto">
                <a:xfrm>
                  <a:off x="0" y="0"/>
                  <a:ext cx="4001" cy="3630"/>
                  <a:chOff x="0" y="0"/>
                  <a:chExt cx="4001" cy="3630"/>
                </a:xfrm>
              </p:grpSpPr>
              <p:grpSp>
                <p:nvGrpSpPr>
                  <p:cNvPr id="26" name="Group 4">
                    <a:extLst>
                      <a:ext uri="{FF2B5EF4-FFF2-40B4-BE49-F238E27FC236}">
                        <a16:creationId xmlns:a16="http://schemas.microsoft.com/office/drawing/2014/main" id="{E0837864-C6FE-36A2-EC07-6F84D5931CF5}"/>
                      </a:ext>
                    </a:extLst>
                  </p:cNvPr>
                  <p:cNvGrpSpPr>
                    <a:grpSpLocks/>
                  </p:cNvGrpSpPr>
                  <p:nvPr/>
                </p:nvGrpSpPr>
                <p:grpSpPr bwMode="auto">
                  <a:xfrm>
                    <a:off x="0" y="0"/>
                    <a:ext cx="633" cy="576"/>
                    <a:chOff x="0" y="0"/>
                    <a:chExt cx="633" cy="576"/>
                  </a:xfrm>
                </p:grpSpPr>
                <p:sp>
                  <p:nvSpPr>
                    <p:cNvPr id="114" name="Rectangle 5">
                      <a:extLst>
                        <a:ext uri="{FF2B5EF4-FFF2-40B4-BE49-F238E27FC236}">
                          <a16:creationId xmlns:a16="http://schemas.microsoft.com/office/drawing/2014/main" id="{D51ECBE2-B535-C34E-258A-4844E7957370}"/>
                        </a:ext>
                      </a:extLst>
                    </p:cNvPr>
                    <p:cNvSpPr>
                      <a:spLocks noChangeArrowheads="1"/>
                    </p:cNvSpPr>
                    <p:nvPr/>
                  </p:nvSpPr>
                  <p:spPr bwMode="auto">
                    <a:xfrm>
                      <a:off x="43" y="0"/>
                      <a:ext cx="547"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年代</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115" name="Rectangle 6">
                      <a:extLst>
                        <a:ext uri="{FF2B5EF4-FFF2-40B4-BE49-F238E27FC236}">
                          <a16:creationId xmlns:a16="http://schemas.microsoft.com/office/drawing/2014/main" id="{4C494E45-E76E-F105-1969-D45EDFD1765C}"/>
                        </a:ext>
                      </a:extLst>
                    </p:cNvPr>
                    <p:cNvSpPr>
                      <a:spLocks noChangeArrowheads="1"/>
                    </p:cNvSpPr>
                    <p:nvPr/>
                  </p:nvSpPr>
                  <p:spPr bwMode="auto">
                    <a:xfrm>
                      <a:off x="0" y="0"/>
                      <a:ext cx="633"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27" name="Group 7">
                    <a:extLst>
                      <a:ext uri="{FF2B5EF4-FFF2-40B4-BE49-F238E27FC236}">
                        <a16:creationId xmlns:a16="http://schemas.microsoft.com/office/drawing/2014/main" id="{DF21F4A3-BE26-753A-A2B7-951AA55B3E45}"/>
                      </a:ext>
                    </a:extLst>
                  </p:cNvPr>
                  <p:cNvGrpSpPr>
                    <a:grpSpLocks/>
                  </p:cNvGrpSpPr>
                  <p:nvPr/>
                </p:nvGrpSpPr>
                <p:grpSpPr bwMode="auto">
                  <a:xfrm>
                    <a:off x="633" y="0"/>
                    <a:ext cx="1022" cy="576"/>
                    <a:chOff x="633" y="0"/>
                    <a:chExt cx="1022" cy="576"/>
                  </a:xfrm>
                </p:grpSpPr>
                <p:sp>
                  <p:nvSpPr>
                    <p:cNvPr id="112" name="Rectangle 8">
                      <a:extLst>
                        <a:ext uri="{FF2B5EF4-FFF2-40B4-BE49-F238E27FC236}">
                          <a16:creationId xmlns:a16="http://schemas.microsoft.com/office/drawing/2014/main" id="{9FED6C09-DC6E-DA22-2C5F-5A00567074B2}"/>
                        </a:ext>
                      </a:extLst>
                    </p:cNvPr>
                    <p:cNvSpPr>
                      <a:spLocks noChangeArrowheads="1"/>
                    </p:cNvSpPr>
                    <p:nvPr/>
                  </p:nvSpPr>
                  <p:spPr bwMode="auto">
                    <a:xfrm>
                      <a:off x="676" y="0"/>
                      <a:ext cx="936"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材料名称</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113" name="Rectangle 9">
                      <a:extLst>
                        <a:ext uri="{FF2B5EF4-FFF2-40B4-BE49-F238E27FC236}">
                          <a16:creationId xmlns:a16="http://schemas.microsoft.com/office/drawing/2014/main" id="{54B0FBA2-D972-E0F4-5E7F-E3005D39A756}"/>
                        </a:ext>
                      </a:extLst>
                    </p:cNvPr>
                    <p:cNvSpPr>
                      <a:spLocks noChangeArrowheads="1"/>
                    </p:cNvSpPr>
                    <p:nvPr/>
                  </p:nvSpPr>
                  <p:spPr bwMode="auto">
                    <a:xfrm>
                      <a:off x="633" y="0"/>
                      <a:ext cx="1022"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28" name="Group 10">
                    <a:extLst>
                      <a:ext uri="{FF2B5EF4-FFF2-40B4-BE49-F238E27FC236}">
                        <a16:creationId xmlns:a16="http://schemas.microsoft.com/office/drawing/2014/main" id="{3B6EA813-7911-9445-80FD-122066EC84AA}"/>
                      </a:ext>
                    </a:extLst>
                  </p:cNvPr>
                  <p:cNvGrpSpPr>
                    <a:grpSpLocks/>
                  </p:cNvGrpSpPr>
                  <p:nvPr/>
                </p:nvGrpSpPr>
                <p:grpSpPr bwMode="auto">
                  <a:xfrm>
                    <a:off x="1655" y="0"/>
                    <a:ext cx="878" cy="576"/>
                    <a:chOff x="1655" y="0"/>
                    <a:chExt cx="878" cy="576"/>
                  </a:xfrm>
                </p:grpSpPr>
                <p:sp>
                  <p:nvSpPr>
                    <p:cNvPr id="110" name="Rectangle 11">
                      <a:extLst>
                        <a:ext uri="{FF2B5EF4-FFF2-40B4-BE49-F238E27FC236}">
                          <a16:creationId xmlns:a16="http://schemas.microsoft.com/office/drawing/2014/main" id="{E770A0C2-4A8C-FE00-EA09-6D3C08AE0814}"/>
                        </a:ext>
                      </a:extLst>
                    </p:cNvPr>
                    <p:cNvSpPr>
                      <a:spLocks noChangeArrowheads="1"/>
                    </p:cNvSpPr>
                    <p:nvPr/>
                  </p:nvSpPr>
                  <p:spPr bwMode="auto">
                    <a:xfrm>
                      <a:off x="1698" y="0"/>
                      <a:ext cx="79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最大磁积</a:t>
                      </a:r>
                      <a:endParaRPr kumimoji="1" lang="en-US" altLang="zh-CN" sz="1600" b="1" dirty="0">
                        <a:solidFill>
                          <a:srgbClr val="000000"/>
                        </a:solidFill>
                        <a:latin typeface="Times New Roman" panose="02020603050405020304" pitchFamily="18" charset="0"/>
                        <a:ea typeface="宋体" panose="02010600030101010101" pitchFamily="2" charset="-122"/>
                      </a:endParaRPr>
                    </a:p>
                    <a:p>
                      <a:pPr algn="ctr" fontAlgn="base">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a:t>
                      </a:r>
                      <a:r>
                        <a:rPr kumimoji="1" lang="zh-CN" altLang="en-US" sz="1600" b="1" dirty="0">
                          <a:solidFill>
                            <a:srgbClr val="000000"/>
                          </a:solidFill>
                          <a:latin typeface="Times New Roman" panose="02020603050405020304" pitchFamily="18" charset="0"/>
                          <a:ea typeface="宋体" panose="02010600030101010101" pitchFamily="2" charset="-122"/>
                        </a:rPr>
                        <a:t>兆高奥</a:t>
                      </a:r>
                      <a:r>
                        <a:rPr kumimoji="1" lang="en-US" altLang="zh-CN" sz="1600" b="1" dirty="0">
                          <a:solidFill>
                            <a:srgbClr val="000000"/>
                          </a:solidFill>
                          <a:latin typeface="Times New Roman" panose="02020603050405020304" pitchFamily="18" charset="0"/>
                          <a:ea typeface="宋体" panose="02010600030101010101" pitchFamily="2" charset="-122"/>
                        </a:rPr>
                        <a:t>)(HB)</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111" name="Rectangle 12">
                      <a:extLst>
                        <a:ext uri="{FF2B5EF4-FFF2-40B4-BE49-F238E27FC236}">
                          <a16:creationId xmlns:a16="http://schemas.microsoft.com/office/drawing/2014/main" id="{260271F8-4E9A-37E8-3F87-81F9CC1C672E}"/>
                        </a:ext>
                      </a:extLst>
                    </p:cNvPr>
                    <p:cNvSpPr>
                      <a:spLocks noChangeArrowheads="1"/>
                    </p:cNvSpPr>
                    <p:nvPr/>
                  </p:nvSpPr>
                  <p:spPr bwMode="auto">
                    <a:xfrm>
                      <a:off x="1655" y="0"/>
                      <a:ext cx="878"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29" name="Group 13">
                    <a:extLst>
                      <a:ext uri="{FF2B5EF4-FFF2-40B4-BE49-F238E27FC236}">
                        <a16:creationId xmlns:a16="http://schemas.microsoft.com/office/drawing/2014/main" id="{33EF21AB-E79D-66B3-D0F4-B47F9927FBA3}"/>
                      </a:ext>
                    </a:extLst>
                  </p:cNvPr>
                  <p:cNvGrpSpPr>
                    <a:grpSpLocks/>
                  </p:cNvGrpSpPr>
                  <p:nvPr/>
                </p:nvGrpSpPr>
                <p:grpSpPr bwMode="auto">
                  <a:xfrm>
                    <a:off x="2533" y="0"/>
                    <a:ext cx="1094" cy="576"/>
                    <a:chOff x="2533" y="0"/>
                    <a:chExt cx="1094" cy="576"/>
                  </a:xfrm>
                </p:grpSpPr>
                <p:sp>
                  <p:nvSpPr>
                    <p:cNvPr id="108" name="Rectangle 14">
                      <a:extLst>
                        <a:ext uri="{FF2B5EF4-FFF2-40B4-BE49-F238E27FC236}">
                          <a16:creationId xmlns:a16="http://schemas.microsoft.com/office/drawing/2014/main" id="{9DE2AD40-31EE-EEC4-917A-8BF3A411145E}"/>
                        </a:ext>
                      </a:extLst>
                    </p:cNvPr>
                    <p:cNvSpPr>
                      <a:spLocks noChangeArrowheads="1"/>
                    </p:cNvSpPr>
                    <p:nvPr/>
                  </p:nvSpPr>
                  <p:spPr bwMode="auto">
                    <a:xfrm>
                      <a:off x="2576" y="0"/>
                      <a:ext cx="100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特色</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109" name="Rectangle 15">
                      <a:extLst>
                        <a:ext uri="{FF2B5EF4-FFF2-40B4-BE49-F238E27FC236}">
                          <a16:creationId xmlns:a16="http://schemas.microsoft.com/office/drawing/2014/main" id="{3DA59EF2-108C-789B-D6FB-7431D62B67EB}"/>
                        </a:ext>
                      </a:extLst>
                    </p:cNvPr>
                    <p:cNvSpPr>
                      <a:spLocks noChangeArrowheads="1"/>
                    </p:cNvSpPr>
                    <p:nvPr/>
                  </p:nvSpPr>
                  <p:spPr bwMode="auto">
                    <a:xfrm>
                      <a:off x="2533" y="0"/>
                      <a:ext cx="109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0" name="Group 16">
                    <a:extLst>
                      <a:ext uri="{FF2B5EF4-FFF2-40B4-BE49-F238E27FC236}">
                        <a16:creationId xmlns:a16="http://schemas.microsoft.com/office/drawing/2014/main" id="{5A35AE16-9AD3-B610-5175-076EDC38DE72}"/>
                      </a:ext>
                    </a:extLst>
                  </p:cNvPr>
                  <p:cNvGrpSpPr>
                    <a:grpSpLocks/>
                  </p:cNvGrpSpPr>
                  <p:nvPr/>
                </p:nvGrpSpPr>
                <p:grpSpPr bwMode="auto">
                  <a:xfrm>
                    <a:off x="3627" y="0"/>
                    <a:ext cx="374" cy="576"/>
                    <a:chOff x="3627" y="0"/>
                    <a:chExt cx="374" cy="576"/>
                  </a:xfrm>
                </p:grpSpPr>
                <p:sp>
                  <p:nvSpPr>
                    <p:cNvPr id="106" name="Rectangle 17">
                      <a:extLst>
                        <a:ext uri="{FF2B5EF4-FFF2-40B4-BE49-F238E27FC236}">
                          <a16:creationId xmlns:a16="http://schemas.microsoft.com/office/drawing/2014/main" id="{AA30DB47-DB4E-6BCE-75A1-95F0914105E3}"/>
                        </a:ext>
                      </a:extLst>
                    </p:cNvPr>
                    <p:cNvSpPr>
                      <a:spLocks noChangeArrowheads="1"/>
                    </p:cNvSpPr>
                    <p:nvPr/>
                  </p:nvSpPr>
                  <p:spPr bwMode="auto">
                    <a:xfrm>
                      <a:off x="3670" y="0"/>
                      <a:ext cx="28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a:solidFill>
                            <a:srgbClr val="000000"/>
                          </a:solidFill>
                          <a:latin typeface="Times New Roman" panose="02020603050405020304" pitchFamily="18" charset="0"/>
                          <a:ea typeface="宋体" panose="02010600030101010101" pitchFamily="2" charset="-122"/>
                        </a:rPr>
                        <a:t>曲线</a:t>
                      </a:r>
                      <a:endParaRPr kumimoji="1" lang="zh-CN" altLang="en-US" sz="160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endParaRPr kumimoji="1" lang="en-US" altLang="zh-CN" sz="1600">
                        <a:solidFill>
                          <a:srgbClr val="000000"/>
                        </a:solidFill>
                        <a:latin typeface="Times New Roman" panose="02020603050405020304" pitchFamily="18" charset="0"/>
                        <a:ea typeface="宋体" panose="02010600030101010101" pitchFamily="2" charset="-122"/>
                      </a:endParaRPr>
                    </a:p>
                  </p:txBody>
                </p:sp>
                <p:sp>
                  <p:nvSpPr>
                    <p:cNvPr id="107" name="Rectangle 18">
                      <a:extLst>
                        <a:ext uri="{FF2B5EF4-FFF2-40B4-BE49-F238E27FC236}">
                          <a16:creationId xmlns:a16="http://schemas.microsoft.com/office/drawing/2014/main" id="{7022B1A9-009F-46C9-2A68-337C56944356}"/>
                        </a:ext>
                      </a:extLst>
                    </p:cNvPr>
                    <p:cNvSpPr>
                      <a:spLocks noChangeArrowheads="1"/>
                    </p:cNvSpPr>
                    <p:nvPr/>
                  </p:nvSpPr>
                  <p:spPr bwMode="auto">
                    <a:xfrm>
                      <a:off x="3627" y="0"/>
                      <a:ext cx="37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1" name="Group 19">
                    <a:extLst>
                      <a:ext uri="{FF2B5EF4-FFF2-40B4-BE49-F238E27FC236}">
                        <a16:creationId xmlns:a16="http://schemas.microsoft.com/office/drawing/2014/main" id="{4E0B1AEC-3C9B-8250-4E67-BD6EA3F885E6}"/>
                      </a:ext>
                    </a:extLst>
                  </p:cNvPr>
                  <p:cNvGrpSpPr>
                    <a:grpSpLocks/>
                  </p:cNvGrpSpPr>
                  <p:nvPr/>
                </p:nvGrpSpPr>
                <p:grpSpPr bwMode="auto">
                  <a:xfrm>
                    <a:off x="0" y="576"/>
                    <a:ext cx="633" cy="576"/>
                    <a:chOff x="0" y="576"/>
                    <a:chExt cx="633" cy="576"/>
                  </a:xfrm>
                </p:grpSpPr>
                <p:sp>
                  <p:nvSpPr>
                    <p:cNvPr id="104" name="Rectangle 20">
                      <a:extLst>
                        <a:ext uri="{FF2B5EF4-FFF2-40B4-BE49-F238E27FC236}">
                          <a16:creationId xmlns:a16="http://schemas.microsoft.com/office/drawing/2014/main" id="{D037831E-DFA0-2D0C-C438-02C52DC9822B}"/>
                        </a:ext>
                      </a:extLst>
                    </p:cNvPr>
                    <p:cNvSpPr>
                      <a:spLocks noChangeArrowheads="1"/>
                    </p:cNvSpPr>
                    <p:nvPr/>
                  </p:nvSpPr>
                  <p:spPr bwMode="auto">
                    <a:xfrm>
                      <a:off x="43" y="576"/>
                      <a:ext cx="547"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en-US" altLang="zh-CN" b="1" dirty="0">
                          <a:solidFill>
                            <a:srgbClr val="000000"/>
                          </a:solidFill>
                          <a:latin typeface="Times New Roman" panose="02020603050405020304" pitchFamily="18" charset="0"/>
                          <a:ea typeface="宋体" panose="02010600030101010101" pitchFamily="2" charset="-122"/>
                        </a:rPr>
                        <a:t>30</a:t>
                      </a:r>
                      <a:r>
                        <a:rPr kumimoji="1" lang="zh-CN" altLang="en-US" b="1" dirty="0">
                          <a:solidFill>
                            <a:srgbClr val="000000"/>
                          </a:solidFill>
                          <a:latin typeface="Times New Roman" panose="02020603050405020304" pitchFamily="18" charset="0"/>
                          <a:ea typeface="宋体" panose="02010600030101010101" pitchFamily="2" charset="-122"/>
                        </a:rPr>
                        <a:t>年代</a:t>
                      </a:r>
                      <a:endParaRPr kumimoji="1" lang="en-US" altLang="zh-CN" dirty="0">
                        <a:solidFill>
                          <a:srgbClr val="000000"/>
                        </a:solidFill>
                        <a:latin typeface="Times New Roman" panose="02020603050405020304" pitchFamily="18" charset="0"/>
                        <a:ea typeface="宋体" panose="02010600030101010101" pitchFamily="2" charset="-122"/>
                      </a:endParaRPr>
                    </a:p>
                  </p:txBody>
                </p:sp>
                <p:sp>
                  <p:nvSpPr>
                    <p:cNvPr id="105" name="Rectangle 21">
                      <a:extLst>
                        <a:ext uri="{FF2B5EF4-FFF2-40B4-BE49-F238E27FC236}">
                          <a16:creationId xmlns:a16="http://schemas.microsoft.com/office/drawing/2014/main" id="{C570AD76-2E88-8583-3C48-7C66A036CB3B}"/>
                        </a:ext>
                      </a:extLst>
                    </p:cNvPr>
                    <p:cNvSpPr>
                      <a:spLocks noChangeArrowheads="1"/>
                    </p:cNvSpPr>
                    <p:nvPr/>
                  </p:nvSpPr>
                  <p:spPr bwMode="auto">
                    <a:xfrm>
                      <a:off x="0" y="576"/>
                      <a:ext cx="633"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2" name="Group 22">
                    <a:extLst>
                      <a:ext uri="{FF2B5EF4-FFF2-40B4-BE49-F238E27FC236}">
                        <a16:creationId xmlns:a16="http://schemas.microsoft.com/office/drawing/2014/main" id="{95A79473-4D36-1D81-D431-658A81640F4E}"/>
                      </a:ext>
                    </a:extLst>
                  </p:cNvPr>
                  <p:cNvGrpSpPr>
                    <a:grpSpLocks/>
                  </p:cNvGrpSpPr>
                  <p:nvPr/>
                </p:nvGrpSpPr>
                <p:grpSpPr bwMode="auto">
                  <a:xfrm>
                    <a:off x="633" y="576"/>
                    <a:ext cx="1022" cy="576"/>
                    <a:chOff x="633" y="576"/>
                    <a:chExt cx="1022" cy="576"/>
                  </a:xfrm>
                </p:grpSpPr>
                <p:sp>
                  <p:nvSpPr>
                    <p:cNvPr id="102" name="Rectangle 23">
                      <a:extLst>
                        <a:ext uri="{FF2B5EF4-FFF2-40B4-BE49-F238E27FC236}">
                          <a16:creationId xmlns:a16="http://schemas.microsoft.com/office/drawing/2014/main" id="{2A9D4481-DA29-178F-8613-94E61C07C461}"/>
                        </a:ext>
                      </a:extLst>
                    </p:cNvPr>
                    <p:cNvSpPr>
                      <a:spLocks noChangeArrowheads="1"/>
                    </p:cNvSpPr>
                    <p:nvPr/>
                  </p:nvSpPr>
                  <p:spPr bwMode="auto">
                    <a:xfrm>
                      <a:off x="676" y="750"/>
                      <a:ext cx="936"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铝镍钴</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103" name="Rectangle 24">
                      <a:extLst>
                        <a:ext uri="{FF2B5EF4-FFF2-40B4-BE49-F238E27FC236}">
                          <a16:creationId xmlns:a16="http://schemas.microsoft.com/office/drawing/2014/main" id="{9881070B-5AB4-8173-2D9E-4CACAF109E80}"/>
                        </a:ext>
                      </a:extLst>
                    </p:cNvPr>
                    <p:cNvSpPr>
                      <a:spLocks noChangeArrowheads="1"/>
                    </p:cNvSpPr>
                    <p:nvPr/>
                  </p:nvSpPr>
                  <p:spPr bwMode="auto">
                    <a:xfrm>
                      <a:off x="633" y="576"/>
                      <a:ext cx="1022"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3" name="Group 25">
                    <a:extLst>
                      <a:ext uri="{FF2B5EF4-FFF2-40B4-BE49-F238E27FC236}">
                        <a16:creationId xmlns:a16="http://schemas.microsoft.com/office/drawing/2014/main" id="{6EA6FEAD-036E-0CA8-8F9B-6E3C2D39FD81}"/>
                      </a:ext>
                    </a:extLst>
                  </p:cNvPr>
                  <p:cNvGrpSpPr>
                    <a:grpSpLocks/>
                  </p:cNvGrpSpPr>
                  <p:nvPr/>
                </p:nvGrpSpPr>
                <p:grpSpPr bwMode="auto">
                  <a:xfrm>
                    <a:off x="1655" y="576"/>
                    <a:ext cx="878" cy="576"/>
                    <a:chOff x="1655" y="576"/>
                    <a:chExt cx="878" cy="576"/>
                  </a:xfrm>
                </p:grpSpPr>
                <p:sp>
                  <p:nvSpPr>
                    <p:cNvPr id="100" name="Rectangle 26">
                      <a:extLst>
                        <a:ext uri="{FF2B5EF4-FFF2-40B4-BE49-F238E27FC236}">
                          <a16:creationId xmlns:a16="http://schemas.microsoft.com/office/drawing/2014/main" id="{1B0F2B22-10DB-2706-B48A-9573C82C0B4F}"/>
                        </a:ext>
                      </a:extLst>
                    </p:cNvPr>
                    <p:cNvSpPr>
                      <a:spLocks noChangeArrowheads="1"/>
                    </p:cNvSpPr>
                    <p:nvPr/>
                  </p:nvSpPr>
                  <p:spPr bwMode="auto">
                    <a:xfrm>
                      <a:off x="1698" y="576"/>
                      <a:ext cx="79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差</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101" name="Rectangle 27">
                      <a:extLst>
                        <a:ext uri="{FF2B5EF4-FFF2-40B4-BE49-F238E27FC236}">
                          <a16:creationId xmlns:a16="http://schemas.microsoft.com/office/drawing/2014/main" id="{3C410636-7CFF-2360-EA81-2AE671FD80C0}"/>
                        </a:ext>
                      </a:extLst>
                    </p:cNvPr>
                    <p:cNvSpPr>
                      <a:spLocks noChangeArrowheads="1"/>
                    </p:cNvSpPr>
                    <p:nvPr/>
                  </p:nvSpPr>
                  <p:spPr bwMode="auto">
                    <a:xfrm>
                      <a:off x="1655" y="576"/>
                      <a:ext cx="878"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4" name="Group 28">
                    <a:extLst>
                      <a:ext uri="{FF2B5EF4-FFF2-40B4-BE49-F238E27FC236}">
                        <a16:creationId xmlns:a16="http://schemas.microsoft.com/office/drawing/2014/main" id="{4620C141-C399-E03C-B2EE-52804AD80996}"/>
                      </a:ext>
                    </a:extLst>
                  </p:cNvPr>
                  <p:cNvGrpSpPr>
                    <a:grpSpLocks/>
                  </p:cNvGrpSpPr>
                  <p:nvPr/>
                </p:nvGrpSpPr>
                <p:grpSpPr bwMode="auto">
                  <a:xfrm>
                    <a:off x="2533" y="576"/>
                    <a:ext cx="1094" cy="576"/>
                    <a:chOff x="2533" y="576"/>
                    <a:chExt cx="1094" cy="576"/>
                  </a:xfrm>
                </p:grpSpPr>
                <p:sp>
                  <p:nvSpPr>
                    <p:cNvPr id="98" name="Rectangle 29">
                      <a:extLst>
                        <a:ext uri="{FF2B5EF4-FFF2-40B4-BE49-F238E27FC236}">
                          <a16:creationId xmlns:a16="http://schemas.microsoft.com/office/drawing/2014/main" id="{39C25AD2-613C-D85B-0592-DB82C4614EEC}"/>
                        </a:ext>
                      </a:extLst>
                    </p:cNvPr>
                    <p:cNvSpPr>
                      <a:spLocks noChangeArrowheads="1"/>
                    </p:cNvSpPr>
                    <p:nvPr/>
                  </p:nvSpPr>
                  <p:spPr bwMode="auto">
                    <a:xfrm>
                      <a:off x="2576" y="576"/>
                      <a:ext cx="100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矫顽力小，易去磁</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99" name="Rectangle 30">
                      <a:extLst>
                        <a:ext uri="{FF2B5EF4-FFF2-40B4-BE49-F238E27FC236}">
                          <a16:creationId xmlns:a16="http://schemas.microsoft.com/office/drawing/2014/main" id="{E46716C9-C0A3-B8A0-F1F2-C7DD29FDCD84}"/>
                        </a:ext>
                      </a:extLst>
                    </p:cNvPr>
                    <p:cNvSpPr>
                      <a:spLocks noChangeArrowheads="1"/>
                    </p:cNvSpPr>
                    <p:nvPr/>
                  </p:nvSpPr>
                  <p:spPr bwMode="auto">
                    <a:xfrm>
                      <a:off x="2533" y="576"/>
                      <a:ext cx="109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5" name="Group 31">
                    <a:extLst>
                      <a:ext uri="{FF2B5EF4-FFF2-40B4-BE49-F238E27FC236}">
                        <a16:creationId xmlns:a16="http://schemas.microsoft.com/office/drawing/2014/main" id="{C3B961D8-4BF5-ABFF-298C-F64AE83EB061}"/>
                      </a:ext>
                    </a:extLst>
                  </p:cNvPr>
                  <p:cNvGrpSpPr>
                    <a:grpSpLocks/>
                  </p:cNvGrpSpPr>
                  <p:nvPr/>
                </p:nvGrpSpPr>
                <p:grpSpPr bwMode="auto">
                  <a:xfrm>
                    <a:off x="3627" y="576"/>
                    <a:ext cx="374" cy="576"/>
                    <a:chOff x="3627" y="576"/>
                    <a:chExt cx="374" cy="576"/>
                  </a:xfrm>
                </p:grpSpPr>
                <p:sp>
                  <p:nvSpPr>
                    <p:cNvPr id="96" name="Rectangle 32">
                      <a:extLst>
                        <a:ext uri="{FF2B5EF4-FFF2-40B4-BE49-F238E27FC236}">
                          <a16:creationId xmlns:a16="http://schemas.microsoft.com/office/drawing/2014/main" id="{9ACB0AB7-A91F-C2DE-FDDF-3C7D609EB423}"/>
                        </a:ext>
                      </a:extLst>
                    </p:cNvPr>
                    <p:cNvSpPr>
                      <a:spLocks noChangeArrowheads="1"/>
                    </p:cNvSpPr>
                    <p:nvPr/>
                  </p:nvSpPr>
                  <p:spPr bwMode="auto">
                    <a:xfrm>
                      <a:off x="3670" y="718"/>
                      <a:ext cx="288" cy="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1</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97" name="Rectangle 33">
                      <a:extLst>
                        <a:ext uri="{FF2B5EF4-FFF2-40B4-BE49-F238E27FC236}">
                          <a16:creationId xmlns:a16="http://schemas.microsoft.com/office/drawing/2014/main" id="{30FBFFD2-CB87-D106-D2AB-FC331813465A}"/>
                        </a:ext>
                      </a:extLst>
                    </p:cNvPr>
                    <p:cNvSpPr>
                      <a:spLocks noChangeArrowheads="1"/>
                    </p:cNvSpPr>
                    <p:nvPr/>
                  </p:nvSpPr>
                  <p:spPr bwMode="auto">
                    <a:xfrm>
                      <a:off x="3627" y="576"/>
                      <a:ext cx="37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6" name="Group 34">
                    <a:extLst>
                      <a:ext uri="{FF2B5EF4-FFF2-40B4-BE49-F238E27FC236}">
                        <a16:creationId xmlns:a16="http://schemas.microsoft.com/office/drawing/2014/main" id="{0B615D0A-C6C6-D73E-0768-0A8224F0E277}"/>
                      </a:ext>
                    </a:extLst>
                  </p:cNvPr>
                  <p:cNvGrpSpPr>
                    <a:grpSpLocks/>
                  </p:cNvGrpSpPr>
                  <p:nvPr/>
                </p:nvGrpSpPr>
                <p:grpSpPr bwMode="auto">
                  <a:xfrm>
                    <a:off x="0" y="1152"/>
                    <a:ext cx="633" cy="576"/>
                    <a:chOff x="0" y="1152"/>
                    <a:chExt cx="633" cy="576"/>
                  </a:xfrm>
                </p:grpSpPr>
                <p:sp>
                  <p:nvSpPr>
                    <p:cNvPr id="94" name="Rectangle 35">
                      <a:extLst>
                        <a:ext uri="{FF2B5EF4-FFF2-40B4-BE49-F238E27FC236}">
                          <a16:creationId xmlns:a16="http://schemas.microsoft.com/office/drawing/2014/main" id="{8734F9A8-41FF-E90A-5130-590981AA82B3}"/>
                        </a:ext>
                      </a:extLst>
                    </p:cNvPr>
                    <p:cNvSpPr>
                      <a:spLocks noChangeArrowheads="1"/>
                    </p:cNvSpPr>
                    <p:nvPr/>
                  </p:nvSpPr>
                  <p:spPr bwMode="auto">
                    <a:xfrm>
                      <a:off x="43" y="1152"/>
                      <a:ext cx="547"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95" name="Rectangle 36">
                      <a:extLst>
                        <a:ext uri="{FF2B5EF4-FFF2-40B4-BE49-F238E27FC236}">
                          <a16:creationId xmlns:a16="http://schemas.microsoft.com/office/drawing/2014/main" id="{4EF5EC76-CC8F-6FB9-94E4-A9A9A2DAD386}"/>
                        </a:ext>
                      </a:extLst>
                    </p:cNvPr>
                    <p:cNvSpPr>
                      <a:spLocks noChangeArrowheads="1"/>
                    </p:cNvSpPr>
                    <p:nvPr/>
                  </p:nvSpPr>
                  <p:spPr bwMode="auto">
                    <a:xfrm>
                      <a:off x="0" y="1152"/>
                      <a:ext cx="633"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7" name="Group 37">
                    <a:extLst>
                      <a:ext uri="{FF2B5EF4-FFF2-40B4-BE49-F238E27FC236}">
                        <a16:creationId xmlns:a16="http://schemas.microsoft.com/office/drawing/2014/main" id="{0DEE0284-FE1B-D669-4E82-91C14F679204}"/>
                      </a:ext>
                    </a:extLst>
                  </p:cNvPr>
                  <p:cNvGrpSpPr>
                    <a:grpSpLocks/>
                  </p:cNvGrpSpPr>
                  <p:nvPr/>
                </p:nvGrpSpPr>
                <p:grpSpPr bwMode="auto">
                  <a:xfrm>
                    <a:off x="633" y="1152"/>
                    <a:ext cx="1022" cy="576"/>
                    <a:chOff x="633" y="1152"/>
                    <a:chExt cx="1022" cy="576"/>
                  </a:xfrm>
                </p:grpSpPr>
                <p:sp>
                  <p:nvSpPr>
                    <p:cNvPr id="92" name="Rectangle 38">
                      <a:extLst>
                        <a:ext uri="{FF2B5EF4-FFF2-40B4-BE49-F238E27FC236}">
                          <a16:creationId xmlns:a16="http://schemas.microsoft.com/office/drawing/2014/main" id="{E712105E-5DB2-50AB-21D7-EDA594464B2E}"/>
                        </a:ext>
                      </a:extLst>
                    </p:cNvPr>
                    <p:cNvSpPr>
                      <a:spLocks noChangeArrowheads="1"/>
                    </p:cNvSpPr>
                    <p:nvPr/>
                  </p:nvSpPr>
                  <p:spPr bwMode="auto">
                    <a:xfrm>
                      <a:off x="676" y="1310"/>
                      <a:ext cx="936"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铁氧体</a:t>
                      </a:r>
                      <a:endParaRPr kumimoji="1" lang="zh-CN" altLang="en-US" sz="1600" dirty="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93" name="Rectangle 39">
                      <a:extLst>
                        <a:ext uri="{FF2B5EF4-FFF2-40B4-BE49-F238E27FC236}">
                          <a16:creationId xmlns:a16="http://schemas.microsoft.com/office/drawing/2014/main" id="{9E6B885F-9CCF-362A-24C7-5E7319837FE7}"/>
                        </a:ext>
                      </a:extLst>
                    </p:cNvPr>
                    <p:cNvSpPr>
                      <a:spLocks noChangeArrowheads="1"/>
                    </p:cNvSpPr>
                    <p:nvPr/>
                  </p:nvSpPr>
                  <p:spPr bwMode="auto">
                    <a:xfrm>
                      <a:off x="633" y="1152"/>
                      <a:ext cx="1022"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8" name="Group 40">
                    <a:extLst>
                      <a:ext uri="{FF2B5EF4-FFF2-40B4-BE49-F238E27FC236}">
                        <a16:creationId xmlns:a16="http://schemas.microsoft.com/office/drawing/2014/main" id="{32A8B0EE-881A-7799-FBB4-05D62EDDDB9F}"/>
                      </a:ext>
                    </a:extLst>
                  </p:cNvPr>
                  <p:cNvGrpSpPr>
                    <a:grpSpLocks/>
                  </p:cNvGrpSpPr>
                  <p:nvPr/>
                </p:nvGrpSpPr>
                <p:grpSpPr bwMode="auto">
                  <a:xfrm>
                    <a:off x="1655" y="1152"/>
                    <a:ext cx="878" cy="576"/>
                    <a:chOff x="1655" y="1152"/>
                    <a:chExt cx="878" cy="576"/>
                  </a:xfrm>
                </p:grpSpPr>
                <p:sp>
                  <p:nvSpPr>
                    <p:cNvPr id="90" name="Rectangle 41">
                      <a:extLst>
                        <a:ext uri="{FF2B5EF4-FFF2-40B4-BE49-F238E27FC236}">
                          <a16:creationId xmlns:a16="http://schemas.microsoft.com/office/drawing/2014/main" id="{4114DB5F-E340-B777-2597-0F8E711A9598}"/>
                        </a:ext>
                      </a:extLst>
                    </p:cNvPr>
                    <p:cNvSpPr>
                      <a:spLocks noChangeArrowheads="1"/>
                    </p:cNvSpPr>
                    <p:nvPr/>
                  </p:nvSpPr>
                  <p:spPr bwMode="auto">
                    <a:xfrm>
                      <a:off x="1698" y="1152"/>
                      <a:ext cx="79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3.6~4.0</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91" name="Rectangle 42">
                      <a:extLst>
                        <a:ext uri="{FF2B5EF4-FFF2-40B4-BE49-F238E27FC236}">
                          <a16:creationId xmlns:a16="http://schemas.microsoft.com/office/drawing/2014/main" id="{1864D13D-BCD4-E86D-A704-DEE39252682F}"/>
                        </a:ext>
                      </a:extLst>
                    </p:cNvPr>
                    <p:cNvSpPr>
                      <a:spLocks noChangeArrowheads="1"/>
                    </p:cNvSpPr>
                    <p:nvPr/>
                  </p:nvSpPr>
                  <p:spPr bwMode="auto">
                    <a:xfrm>
                      <a:off x="1655" y="1152"/>
                      <a:ext cx="878"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39" name="Group 43">
                    <a:extLst>
                      <a:ext uri="{FF2B5EF4-FFF2-40B4-BE49-F238E27FC236}">
                        <a16:creationId xmlns:a16="http://schemas.microsoft.com/office/drawing/2014/main" id="{CB7486E1-3CEB-5799-D4CD-1840DB0054FA}"/>
                      </a:ext>
                    </a:extLst>
                  </p:cNvPr>
                  <p:cNvGrpSpPr>
                    <a:grpSpLocks/>
                  </p:cNvGrpSpPr>
                  <p:nvPr/>
                </p:nvGrpSpPr>
                <p:grpSpPr bwMode="auto">
                  <a:xfrm>
                    <a:off x="2533" y="1152"/>
                    <a:ext cx="1094" cy="576"/>
                    <a:chOff x="2533" y="1152"/>
                    <a:chExt cx="1094" cy="576"/>
                  </a:xfrm>
                </p:grpSpPr>
                <p:sp>
                  <p:nvSpPr>
                    <p:cNvPr id="88" name="Rectangle 44">
                      <a:extLst>
                        <a:ext uri="{FF2B5EF4-FFF2-40B4-BE49-F238E27FC236}">
                          <a16:creationId xmlns:a16="http://schemas.microsoft.com/office/drawing/2014/main" id="{DCC6FB66-9677-D5D0-C13F-57A7489C7F42}"/>
                        </a:ext>
                      </a:extLst>
                    </p:cNvPr>
                    <p:cNvSpPr>
                      <a:spLocks noChangeArrowheads="1"/>
                    </p:cNvSpPr>
                    <p:nvPr/>
                  </p:nvSpPr>
                  <p:spPr bwMode="auto">
                    <a:xfrm>
                      <a:off x="2576" y="1152"/>
                      <a:ext cx="100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剩磁感应感强度，矫顽力中，价格低</a:t>
                      </a:r>
                      <a:endParaRPr kumimoji="1" lang="zh-CN" altLang="en-US" sz="1600" dirty="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（稀土的</a:t>
                      </a:r>
                      <a:r>
                        <a:rPr kumimoji="1" lang="en-US" altLang="zh-CN" sz="1600" b="1" dirty="0">
                          <a:solidFill>
                            <a:srgbClr val="000000"/>
                          </a:solidFill>
                          <a:latin typeface="Times New Roman" panose="02020603050405020304" pitchFamily="18" charset="0"/>
                          <a:ea typeface="宋体" panose="02010600030101010101" pitchFamily="2" charset="-122"/>
                        </a:rPr>
                        <a:t>1/10</a:t>
                      </a:r>
                      <a:r>
                        <a:rPr kumimoji="1" lang="zh-CN" altLang="en-US" sz="1600" b="1" dirty="0">
                          <a:solidFill>
                            <a:srgbClr val="000000"/>
                          </a:solidFill>
                          <a:latin typeface="Times New Roman" panose="02020603050405020304" pitchFamily="18" charset="0"/>
                          <a:ea typeface="宋体" panose="02010600030101010101" pitchFamily="2" charset="-122"/>
                        </a:rPr>
                        <a:t>）</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89" name="Rectangle 45">
                      <a:extLst>
                        <a:ext uri="{FF2B5EF4-FFF2-40B4-BE49-F238E27FC236}">
                          <a16:creationId xmlns:a16="http://schemas.microsoft.com/office/drawing/2014/main" id="{6E865070-226B-10B8-3679-98BBFFBBA966}"/>
                        </a:ext>
                      </a:extLst>
                    </p:cNvPr>
                    <p:cNvSpPr>
                      <a:spLocks noChangeArrowheads="1"/>
                    </p:cNvSpPr>
                    <p:nvPr/>
                  </p:nvSpPr>
                  <p:spPr bwMode="auto">
                    <a:xfrm>
                      <a:off x="2533" y="1152"/>
                      <a:ext cx="109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0" name="Group 46">
                    <a:extLst>
                      <a:ext uri="{FF2B5EF4-FFF2-40B4-BE49-F238E27FC236}">
                        <a16:creationId xmlns:a16="http://schemas.microsoft.com/office/drawing/2014/main" id="{F192F375-8E53-4486-C562-49E878F9397D}"/>
                      </a:ext>
                    </a:extLst>
                  </p:cNvPr>
                  <p:cNvGrpSpPr>
                    <a:grpSpLocks/>
                  </p:cNvGrpSpPr>
                  <p:nvPr/>
                </p:nvGrpSpPr>
                <p:grpSpPr bwMode="auto">
                  <a:xfrm>
                    <a:off x="3627" y="1152"/>
                    <a:ext cx="374" cy="576"/>
                    <a:chOff x="3627" y="1152"/>
                    <a:chExt cx="374" cy="576"/>
                  </a:xfrm>
                </p:grpSpPr>
                <p:sp>
                  <p:nvSpPr>
                    <p:cNvPr id="86" name="Rectangle 47">
                      <a:extLst>
                        <a:ext uri="{FF2B5EF4-FFF2-40B4-BE49-F238E27FC236}">
                          <a16:creationId xmlns:a16="http://schemas.microsoft.com/office/drawing/2014/main" id="{FD84FB8C-48A0-A312-8C34-F9E77CB23C62}"/>
                        </a:ext>
                      </a:extLst>
                    </p:cNvPr>
                    <p:cNvSpPr>
                      <a:spLocks noChangeArrowheads="1"/>
                    </p:cNvSpPr>
                    <p:nvPr/>
                  </p:nvSpPr>
                  <p:spPr bwMode="auto">
                    <a:xfrm>
                      <a:off x="3670" y="1294"/>
                      <a:ext cx="288" cy="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2</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87" name="Rectangle 48">
                      <a:extLst>
                        <a:ext uri="{FF2B5EF4-FFF2-40B4-BE49-F238E27FC236}">
                          <a16:creationId xmlns:a16="http://schemas.microsoft.com/office/drawing/2014/main" id="{690A2401-77CF-09CD-3CEE-4AB41E433428}"/>
                        </a:ext>
                      </a:extLst>
                    </p:cNvPr>
                    <p:cNvSpPr>
                      <a:spLocks noChangeArrowheads="1"/>
                    </p:cNvSpPr>
                    <p:nvPr/>
                  </p:nvSpPr>
                  <p:spPr bwMode="auto">
                    <a:xfrm>
                      <a:off x="3627" y="1152"/>
                      <a:ext cx="37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1" name="Group 49">
                    <a:extLst>
                      <a:ext uri="{FF2B5EF4-FFF2-40B4-BE49-F238E27FC236}">
                        <a16:creationId xmlns:a16="http://schemas.microsoft.com/office/drawing/2014/main" id="{2F9B86A9-AC0C-D4C7-3AF1-1A5A67C63D67}"/>
                      </a:ext>
                    </a:extLst>
                  </p:cNvPr>
                  <p:cNvGrpSpPr>
                    <a:grpSpLocks/>
                  </p:cNvGrpSpPr>
                  <p:nvPr/>
                </p:nvGrpSpPr>
                <p:grpSpPr bwMode="auto">
                  <a:xfrm>
                    <a:off x="0" y="1728"/>
                    <a:ext cx="633" cy="636"/>
                    <a:chOff x="0" y="1728"/>
                    <a:chExt cx="633" cy="636"/>
                  </a:xfrm>
                </p:grpSpPr>
                <p:sp>
                  <p:nvSpPr>
                    <p:cNvPr id="84" name="Rectangle 50">
                      <a:extLst>
                        <a:ext uri="{FF2B5EF4-FFF2-40B4-BE49-F238E27FC236}">
                          <a16:creationId xmlns:a16="http://schemas.microsoft.com/office/drawing/2014/main" id="{877E0B6A-89B5-D7AD-4C62-265B084297F9}"/>
                        </a:ext>
                      </a:extLst>
                    </p:cNvPr>
                    <p:cNvSpPr>
                      <a:spLocks noChangeArrowheads="1"/>
                    </p:cNvSpPr>
                    <p:nvPr/>
                  </p:nvSpPr>
                  <p:spPr bwMode="auto">
                    <a:xfrm>
                      <a:off x="33" y="1788"/>
                      <a:ext cx="59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60</a:t>
                      </a:r>
                      <a:r>
                        <a:rPr kumimoji="1" lang="zh-CN" altLang="en-US" sz="1600" b="1" dirty="0">
                          <a:solidFill>
                            <a:srgbClr val="000000"/>
                          </a:solidFill>
                          <a:latin typeface="Times New Roman" panose="02020603050405020304" pitchFamily="18" charset="0"/>
                          <a:ea typeface="宋体" panose="02010600030101010101" pitchFamily="2" charset="-122"/>
                        </a:rPr>
                        <a:t>年代后期</a:t>
                      </a:r>
                      <a:endParaRPr kumimoji="1" lang="en-US" altLang="zh-CN" sz="1600" b="1" dirty="0">
                        <a:solidFill>
                          <a:srgbClr val="000000"/>
                        </a:solidFill>
                        <a:latin typeface="Times New Roman" panose="02020603050405020304" pitchFamily="18" charset="0"/>
                        <a:ea typeface="宋体" panose="02010600030101010101" pitchFamily="2" charset="-122"/>
                      </a:endParaRPr>
                    </a:p>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华文楷体" panose="02010600040101010101" pitchFamily="2" charset="-122"/>
                        </a:rPr>
                        <a:t>第一代</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85" name="Rectangle 51">
                      <a:extLst>
                        <a:ext uri="{FF2B5EF4-FFF2-40B4-BE49-F238E27FC236}">
                          <a16:creationId xmlns:a16="http://schemas.microsoft.com/office/drawing/2014/main" id="{F2277ECC-1EC5-3DCD-0BE5-F338DE25AD8C}"/>
                        </a:ext>
                      </a:extLst>
                    </p:cNvPr>
                    <p:cNvSpPr>
                      <a:spLocks noChangeArrowheads="1"/>
                    </p:cNvSpPr>
                    <p:nvPr/>
                  </p:nvSpPr>
                  <p:spPr bwMode="auto">
                    <a:xfrm>
                      <a:off x="0" y="1728"/>
                      <a:ext cx="633"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2" name="Group 52">
                    <a:extLst>
                      <a:ext uri="{FF2B5EF4-FFF2-40B4-BE49-F238E27FC236}">
                        <a16:creationId xmlns:a16="http://schemas.microsoft.com/office/drawing/2014/main" id="{4CDFC79D-5147-0271-F733-46F2556F9048}"/>
                      </a:ext>
                    </a:extLst>
                  </p:cNvPr>
                  <p:cNvGrpSpPr>
                    <a:grpSpLocks/>
                  </p:cNvGrpSpPr>
                  <p:nvPr/>
                </p:nvGrpSpPr>
                <p:grpSpPr bwMode="auto">
                  <a:xfrm>
                    <a:off x="633" y="1728"/>
                    <a:ext cx="1022" cy="636"/>
                    <a:chOff x="633" y="1728"/>
                    <a:chExt cx="1022" cy="636"/>
                  </a:xfrm>
                </p:grpSpPr>
                <p:sp>
                  <p:nvSpPr>
                    <p:cNvPr id="82" name="Rectangle 53">
                      <a:extLst>
                        <a:ext uri="{FF2B5EF4-FFF2-40B4-BE49-F238E27FC236}">
                          <a16:creationId xmlns:a16="http://schemas.microsoft.com/office/drawing/2014/main" id="{54BC8700-CD72-87ED-0B44-C3DC2C1D1A35}"/>
                        </a:ext>
                      </a:extLst>
                    </p:cNvPr>
                    <p:cNvSpPr>
                      <a:spLocks noChangeArrowheads="1"/>
                    </p:cNvSpPr>
                    <p:nvPr/>
                  </p:nvSpPr>
                  <p:spPr bwMode="auto">
                    <a:xfrm>
                      <a:off x="686" y="1788"/>
                      <a:ext cx="936"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稀土永磁：</a:t>
                      </a:r>
                      <a:endParaRPr kumimoji="1" lang="zh-CN" altLang="en-US" sz="1600" dirty="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SmC</a:t>
                      </a:r>
                      <a:r>
                        <a:rPr kumimoji="1" lang="en-US" altLang="zh-CN" sz="1600" b="1" baseline="-30000" dirty="0">
                          <a:solidFill>
                            <a:srgbClr val="000000"/>
                          </a:solidFill>
                          <a:latin typeface="Times New Roman" panose="02020603050405020304" pitchFamily="18" charset="0"/>
                          <a:ea typeface="宋体" panose="02010600030101010101" pitchFamily="2" charset="-122"/>
                        </a:rPr>
                        <a:t>05</a:t>
                      </a:r>
                      <a:endParaRPr kumimoji="1" lang="en-US" altLang="zh-CN" sz="1600" dirty="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83" name="Rectangle 54">
                      <a:extLst>
                        <a:ext uri="{FF2B5EF4-FFF2-40B4-BE49-F238E27FC236}">
                          <a16:creationId xmlns:a16="http://schemas.microsoft.com/office/drawing/2014/main" id="{9B78EA2C-E3A8-D19F-8262-613A9D5E35AC}"/>
                        </a:ext>
                      </a:extLst>
                    </p:cNvPr>
                    <p:cNvSpPr>
                      <a:spLocks noChangeArrowheads="1"/>
                    </p:cNvSpPr>
                    <p:nvPr/>
                  </p:nvSpPr>
                  <p:spPr bwMode="auto">
                    <a:xfrm>
                      <a:off x="633" y="1728"/>
                      <a:ext cx="1022"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3" name="Group 55">
                    <a:extLst>
                      <a:ext uri="{FF2B5EF4-FFF2-40B4-BE49-F238E27FC236}">
                        <a16:creationId xmlns:a16="http://schemas.microsoft.com/office/drawing/2014/main" id="{D9E09A9A-8D54-983F-3B27-71F0AD1CE672}"/>
                      </a:ext>
                    </a:extLst>
                  </p:cNvPr>
                  <p:cNvGrpSpPr>
                    <a:grpSpLocks/>
                  </p:cNvGrpSpPr>
                  <p:nvPr/>
                </p:nvGrpSpPr>
                <p:grpSpPr bwMode="auto">
                  <a:xfrm>
                    <a:off x="1655" y="1728"/>
                    <a:ext cx="878" cy="576"/>
                    <a:chOff x="1655" y="1728"/>
                    <a:chExt cx="878" cy="576"/>
                  </a:xfrm>
                </p:grpSpPr>
                <p:sp>
                  <p:nvSpPr>
                    <p:cNvPr id="80" name="Rectangle 56">
                      <a:extLst>
                        <a:ext uri="{FF2B5EF4-FFF2-40B4-BE49-F238E27FC236}">
                          <a16:creationId xmlns:a16="http://schemas.microsoft.com/office/drawing/2014/main" id="{3E3E2B24-1D8E-BD4C-C196-3233B15DA3E0}"/>
                        </a:ext>
                      </a:extLst>
                    </p:cNvPr>
                    <p:cNvSpPr>
                      <a:spLocks noChangeArrowheads="1"/>
                    </p:cNvSpPr>
                    <p:nvPr/>
                  </p:nvSpPr>
                  <p:spPr bwMode="auto">
                    <a:xfrm>
                      <a:off x="1698" y="1728"/>
                      <a:ext cx="79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24</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81" name="Rectangle 57">
                      <a:extLst>
                        <a:ext uri="{FF2B5EF4-FFF2-40B4-BE49-F238E27FC236}">
                          <a16:creationId xmlns:a16="http://schemas.microsoft.com/office/drawing/2014/main" id="{0F9D5EA4-7491-A6EF-2338-681C2D75493F}"/>
                        </a:ext>
                      </a:extLst>
                    </p:cNvPr>
                    <p:cNvSpPr>
                      <a:spLocks noChangeArrowheads="1"/>
                    </p:cNvSpPr>
                    <p:nvPr/>
                  </p:nvSpPr>
                  <p:spPr bwMode="auto">
                    <a:xfrm>
                      <a:off x="1655" y="1728"/>
                      <a:ext cx="878"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4" name="Group 58">
                    <a:extLst>
                      <a:ext uri="{FF2B5EF4-FFF2-40B4-BE49-F238E27FC236}">
                        <a16:creationId xmlns:a16="http://schemas.microsoft.com/office/drawing/2014/main" id="{0224421A-69F4-C9BF-D73F-8DF47278116E}"/>
                      </a:ext>
                    </a:extLst>
                  </p:cNvPr>
                  <p:cNvGrpSpPr>
                    <a:grpSpLocks/>
                  </p:cNvGrpSpPr>
                  <p:nvPr/>
                </p:nvGrpSpPr>
                <p:grpSpPr bwMode="auto">
                  <a:xfrm>
                    <a:off x="2533" y="1721"/>
                    <a:ext cx="1094" cy="583"/>
                    <a:chOff x="2533" y="1721"/>
                    <a:chExt cx="1094" cy="583"/>
                  </a:xfrm>
                </p:grpSpPr>
                <p:sp>
                  <p:nvSpPr>
                    <p:cNvPr id="78" name="Rectangle 59">
                      <a:extLst>
                        <a:ext uri="{FF2B5EF4-FFF2-40B4-BE49-F238E27FC236}">
                          <a16:creationId xmlns:a16="http://schemas.microsoft.com/office/drawing/2014/main" id="{833B44F9-5228-C796-0B0E-FE920DF3F8F5}"/>
                        </a:ext>
                      </a:extLst>
                    </p:cNvPr>
                    <p:cNvSpPr>
                      <a:spLocks noChangeArrowheads="1"/>
                    </p:cNvSpPr>
                    <p:nvPr/>
                  </p:nvSpPr>
                  <p:spPr bwMode="auto">
                    <a:xfrm>
                      <a:off x="2576" y="1721"/>
                      <a:ext cx="100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剩磁感应感强度，矫顽力高，热稳定性好</a:t>
                      </a:r>
                      <a:endParaRPr kumimoji="1" lang="zh-CN" altLang="en-US" sz="1600" dirty="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不怕去磁</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79" name="Rectangle 60">
                      <a:extLst>
                        <a:ext uri="{FF2B5EF4-FFF2-40B4-BE49-F238E27FC236}">
                          <a16:creationId xmlns:a16="http://schemas.microsoft.com/office/drawing/2014/main" id="{9D3D1C95-7C79-4E17-870E-A70B7B9E9278}"/>
                        </a:ext>
                      </a:extLst>
                    </p:cNvPr>
                    <p:cNvSpPr>
                      <a:spLocks noChangeArrowheads="1"/>
                    </p:cNvSpPr>
                    <p:nvPr/>
                  </p:nvSpPr>
                  <p:spPr bwMode="auto">
                    <a:xfrm>
                      <a:off x="2533" y="1728"/>
                      <a:ext cx="109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5" name="Group 61">
                    <a:extLst>
                      <a:ext uri="{FF2B5EF4-FFF2-40B4-BE49-F238E27FC236}">
                        <a16:creationId xmlns:a16="http://schemas.microsoft.com/office/drawing/2014/main" id="{F523F9D8-17E2-9573-98C4-6D64B7AC890A}"/>
                      </a:ext>
                    </a:extLst>
                  </p:cNvPr>
                  <p:cNvGrpSpPr>
                    <a:grpSpLocks/>
                  </p:cNvGrpSpPr>
                  <p:nvPr/>
                </p:nvGrpSpPr>
                <p:grpSpPr bwMode="auto">
                  <a:xfrm>
                    <a:off x="3627" y="1728"/>
                    <a:ext cx="374" cy="1044"/>
                    <a:chOff x="3627" y="1728"/>
                    <a:chExt cx="374" cy="1044"/>
                  </a:xfrm>
                </p:grpSpPr>
                <p:sp>
                  <p:nvSpPr>
                    <p:cNvPr id="76" name="Rectangle 62">
                      <a:extLst>
                        <a:ext uri="{FF2B5EF4-FFF2-40B4-BE49-F238E27FC236}">
                          <a16:creationId xmlns:a16="http://schemas.microsoft.com/office/drawing/2014/main" id="{B2A44B17-C2F6-7B1E-C2E8-8B341814256D}"/>
                        </a:ext>
                      </a:extLst>
                    </p:cNvPr>
                    <p:cNvSpPr>
                      <a:spLocks noChangeArrowheads="1"/>
                    </p:cNvSpPr>
                    <p:nvPr/>
                  </p:nvSpPr>
                  <p:spPr bwMode="auto">
                    <a:xfrm>
                      <a:off x="3670" y="1870"/>
                      <a:ext cx="288" cy="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3</a:t>
                      </a:r>
                    </a:p>
                    <a:p>
                      <a:pPr algn="ctr" fontAlgn="base">
                        <a:spcBef>
                          <a:spcPct val="0"/>
                        </a:spcBef>
                        <a:spcAft>
                          <a:spcPct val="0"/>
                        </a:spcAft>
                      </a:pPr>
                      <a:endParaRPr kumimoji="1" lang="en-US" altLang="zh-CN" sz="1600" dirty="0">
                        <a:solidFill>
                          <a:srgbClr val="000000"/>
                        </a:solidFill>
                        <a:latin typeface="Times New Roman" panose="02020603050405020304" pitchFamily="18" charset="0"/>
                        <a:ea typeface="宋体" panose="02010600030101010101" pitchFamily="2" charset="-122"/>
                      </a:endParaRPr>
                    </a:p>
                    <a:p>
                      <a:pPr algn="ctr" fontAlgn="base">
                        <a:spcBef>
                          <a:spcPct val="0"/>
                        </a:spcBef>
                        <a:spcAft>
                          <a:spcPct val="0"/>
                        </a:spcAft>
                      </a:pPr>
                      <a:endParaRPr kumimoji="1" lang="en-US" altLang="zh-CN" sz="1600" dirty="0">
                        <a:solidFill>
                          <a:srgbClr val="000000"/>
                        </a:solidFill>
                        <a:latin typeface="Times New Roman" panose="02020603050405020304" pitchFamily="18" charset="0"/>
                        <a:ea typeface="宋体" panose="02010600030101010101" pitchFamily="2" charset="-122"/>
                      </a:endParaRPr>
                    </a:p>
                    <a:p>
                      <a:pPr algn="ctr" fontAlgn="base">
                        <a:spcBef>
                          <a:spcPct val="0"/>
                        </a:spcBef>
                        <a:spcAft>
                          <a:spcPct val="0"/>
                        </a:spcAft>
                      </a:pPr>
                      <a:r>
                        <a:rPr kumimoji="1" lang="en-US" altLang="zh-CN" sz="1600" dirty="0">
                          <a:solidFill>
                            <a:srgbClr val="000000"/>
                          </a:solidFill>
                          <a:latin typeface="Times New Roman" panose="02020603050405020304" pitchFamily="18" charset="0"/>
                          <a:ea typeface="宋体" panose="02010600030101010101" pitchFamily="2" charset="-122"/>
                        </a:rPr>
                        <a:t>3</a:t>
                      </a:r>
                    </a:p>
                  </p:txBody>
                </p:sp>
                <p:sp>
                  <p:nvSpPr>
                    <p:cNvPr id="77" name="Rectangle 63">
                      <a:extLst>
                        <a:ext uri="{FF2B5EF4-FFF2-40B4-BE49-F238E27FC236}">
                          <a16:creationId xmlns:a16="http://schemas.microsoft.com/office/drawing/2014/main" id="{436FF907-5DFB-8174-597A-B6BC483547C0}"/>
                        </a:ext>
                      </a:extLst>
                    </p:cNvPr>
                    <p:cNvSpPr>
                      <a:spLocks noChangeArrowheads="1"/>
                    </p:cNvSpPr>
                    <p:nvPr/>
                  </p:nvSpPr>
                  <p:spPr bwMode="auto">
                    <a:xfrm>
                      <a:off x="3627" y="1728"/>
                      <a:ext cx="37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6" name="Group 64">
                    <a:extLst>
                      <a:ext uri="{FF2B5EF4-FFF2-40B4-BE49-F238E27FC236}">
                        <a16:creationId xmlns:a16="http://schemas.microsoft.com/office/drawing/2014/main" id="{B6E2D94F-6EF4-8C00-3607-719B072D44FB}"/>
                      </a:ext>
                    </a:extLst>
                  </p:cNvPr>
                  <p:cNvGrpSpPr>
                    <a:grpSpLocks/>
                  </p:cNvGrpSpPr>
                  <p:nvPr/>
                </p:nvGrpSpPr>
                <p:grpSpPr bwMode="auto">
                  <a:xfrm>
                    <a:off x="0" y="2304"/>
                    <a:ext cx="633" cy="698"/>
                    <a:chOff x="0" y="2304"/>
                    <a:chExt cx="633" cy="698"/>
                  </a:xfrm>
                </p:grpSpPr>
                <p:sp>
                  <p:nvSpPr>
                    <p:cNvPr id="74" name="Rectangle 65">
                      <a:extLst>
                        <a:ext uri="{FF2B5EF4-FFF2-40B4-BE49-F238E27FC236}">
                          <a16:creationId xmlns:a16="http://schemas.microsoft.com/office/drawing/2014/main" id="{512C44B9-2955-D3DA-21B9-F452D19B2116}"/>
                        </a:ext>
                      </a:extLst>
                    </p:cNvPr>
                    <p:cNvSpPr>
                      <a:spLocks noChangeArrowheads="1"/>
                    </p:cNvSpPr>
                    <p:nvPr/>
                  </p:nvSpPr>
                  <p:spPr bwMode="auto">
                    <a:xfrm>
                      <a:off x="43" y="2426"/>
                      <a:ext cx="547"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en-US" altLang="zh-CN" b="1" dirty="0">
                          <a:solidFill>
                            <a:srgbClr val="000000"/>
                          </a:solidFill>
                          <a:latin typeface="华文楷体" panose="02010600040101010101" pitchFamily="2" charset="-122"/>
                          <a:ea typeface="华文楷体" panose="02010600040101010101" pitchFamily="2" charset="-122"/>
                        </a:rPr>
                        <a:t>70</a:t>
                      </a:r>
                      <a:r>
                        <a:rPr kumimoji="1" lang="zh-CN" altLang="en-US" b="1" dirty="0">
                          <a:solidFill>
                            <a:srgbClr val="000000"/>
                          </a:solidFill>
                          <a:latin typeface="华文楷体" panose="02010600040101010101" pitchFamily="2" charset="-122"/>
                          <a:ea typeface="华文楷体" panose="02010600040101010101" pitchFamily="2" charset="-122"/>
                        </a:rPr>
                        <a:t>年初期</a:t>
                      </a:r>
                      <a:endParaRPr kumimoji="1" lang="en-US" altLang="zh-CN" b="1" dirty="0">
                        <a:solidFill>
                          <a:srgbClr val="000000"/>
                        </a:solidFill>
                        <a:latin typeface="华文楷体" panose="02010600040101010101" pitchFamily="2" charset="-122"/>
                        <a:ea typeface="华文楷体" panose="02010600040101010101" pitchFamily="2" charset="-122"/>
                      </a:endParaRPr>
                    </a:p>
                    <a:p>
                      <a:pPr algn="ctr" fontAlgn="base">
                        <a:spcBef>
                          <a:spcPct val="0"/>
                        </a:spcBef>
                        <a:spcAft>
                          <a:spcPct val="0"/>
                        </a:spcAft>
                      </a:pPr>
                      <a:r>
                        <a:rPr kumimoji="1" lang="zh-CN" altLang="en-US" b="1" dirty="0">
                          <a:solidFill>
                            <a:srgbClr val="000000"/>
                          </a:solidFill>
                          <a:latin typeface="Times New Roman" panose="02020603050405020304" pitchFamily="18" charset="0"/>
                          <a:ea typeface="华文楷体" panose="02010600040101010101" pitchFamily="2" charset="-122"/>
                        </a:rPr>
                        <a:t>第二代</a:t>
                      </a:r>
                      <a:endParaRPr kumimoji="1" lang="zh-CN" altLang="en-US" dirty="0">
                        <a:solidFill>
                          <a:srgbClr val="000000"/>
                        </a:solidFill>
                        <a:latin typeface="华文楷体" panose="02010600040101010101" pitchFamily="2" charset="-122"/>
                        <a:ea typeface="华文楷体" panose="02010600040101010101" pitchFamily="2" charset="-122"/>
                      </a:endParaRPr>
                    </a:p>
                    <a:p>
                      <a:pPr algn="ctr" eaLnBrk="0" fontAlgn="base" hangingPunct="0">
                        <a:spcBef>
                          <a:spcPct val="0"/>
                        </a:spcBef>
                        <a:spcAft>
                          <a:spcPct val="0"/>
                        </a:spcAft>
                      </a:pPr>
                      <a:endParaRPr kumimoji="1" lang="en-US" altLang="zh-CN" dirty="0">
                        <a:solidFill>
                          <a:srgbClr val="000000"/>
                        </a:solidFill>
                        <a:latin typeface="Times New Roman" panose="02020603050405020304" pitchFamily="18" charset="0"/>
                        <a:ea typeface="宋体" panose="02010600030101010101" pitchFamily="2" charset="-122"/>
                      </a:endParaRPr>
                    </a:p>
                  </p:txBody>
                </p:sp>
                <p:sp>
                  <p:nvSpPr>
                    <p:cNvPr id="75" name="Rectangle 66">
                      <a:extLst>
                        <a:ext uri="{FF2B5EF4-FFF2-40B4-BE49-F238E27FC236}">
                          <a16:creationId xmlns:a16="http://schemas.microsoft.com/office/drawing/2014/main" id="{14747E7F-65B8-FC6D-2437-9AF94447DCCB}"/>
                        </a:ext>
                      </a:extLst>
                    </p:cNvPr>
                    <p:cNvSpPr>
                      <a:spLocks noChangeArrowheads="1"/>
                    </p:cNvSpPr>
                    <p:nvPr/>
                  </p:nvSpPr>
                  <p:spPr bwMode="auto">
                    <a:xfrm>
                      <a:off x="0" y="2304"/>
                      <a:ext cx="633"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7" name="Group 67">
                    <a:extLst>
                      <a:ext uri="{FF2B5EF4-FFF2-40B4-BE49-F238E27FC236}">
                        <a16:creationId xmlns:a16="http://schemas.microsoft.com/office/drawing/2014/main" id="{DB08C066-9055-54D7-AB24-F6CA6EB1F068}"/>
                      </a:ext>
                    </a:extLst>
                  </p:cNvPr>
                  <p:cNvGrpSpPr>
                    <a:grpSpLocks/>
                  </p:cNvGrpSpPr>
                  <p:nvPr/>
                </p:nvGrpSpPr>
                <p:grpSpPr bwMode="auto">
                  <a:xfrm>
                    <a:off x="633" y="2304"/>
                    <a:ext cx="1022" cy="631"/>
                    <a:chOff x="633" y="2304"/>
                    <a:chExt cx="1022" cy="631"/>
                  </a:xfrm>
                </p:grpSpPr>
                <p:sp>
                  <p:nvSpPr>
                    <p:cNvPr id="72" name="Rectangle 68">
                      <a:extLst>
                        <a:ext uri="{FF2B5EF4-FFF2-40B4-BE49-F238E27FC236}">
                          <a16:creationId xmlns:a16="http://schemas.microsoft.com/office/drawing/2014/main" id="{9CD381A3-C20C-E4A6-51F1-511C59C2E3F2}"/>
                        </a:ext>
                      </a:extLst>
                    </p:cNvPr>
                    <p:cNvSpPr>
                      <a:spLocks noChangeArrowheads="1"/>
                    </p:cNvSpPr>
                    <p:nvPr/>
                  </p:nvSpPr>
                  <p:spPr bwMode="auto">
                    <a:xfrm>
                      <a:off x="686" y="2359"/>
                      <a:ext cx="936"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稀土永磁：</a:t>
                      </a:r>
                      <a:endParaRPr kumimoji="1" lang="zh-CN" altLang="en-US" sz="1600" dirty="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S</a:t>
                      </a:r>
                      <a:r>
                        <a:rPr kumimoji="1" lang="en-US" altLang="zh-CN" sz="1600" b="1" baseline="-30000" dirty="0">
                          <a:solidFill>
                            <a:srgbClr val="000000"/>
                          </a:solidFill>
                          <a:latin typeface="Times New Roman" panose="02020603050405020304" pitchFamily="18" charset="0"/>
                          <a:ea typeface="宋体" panose="02010600030101010101" pitchFamily="2" charset="-122"/>
                        </a:rPr>
                        <a:t>m</a:t>
                      </a:r>
                      <a:r>
                        <a:rPr kumimoji="1" lang="en-US" altLang="zh-CN" sz="1600" b="1" dirty="0">
                          <a:solidFill>
                            <a:srgbClr val="000000"/>
                          </a:solidFill>
                          <a:latin typeface="Times New Roman" panose="02020603050405020304" pitchFamily="18" charset="0"/>
                          <a:ea typeface="宋体" panose="02010600030101010101" pitchFamily="2" charset="-122"/>
                        </a:rPr>
                        <a:t>C</a:t>
                      </a:r>
                      <a:r>
                        <a:rPr kumimoji="1" lang="en-US" altLang="zh-CN" sz="1600" b="1" baseline="-30000" dirty="0">
                          <a:solidFill>
                            <a:srgbClr val="000000"/>
                          </a:solidFill>
                          <a:latin typeface="Times New Roman" panose="02020603050405020304" pitchFamily="18" charset="0"/>
                          <a:ea typeface="宋体" panose="02010600030101010101" pitchFamily="2" charset="-122"/>
                        </a:rPr>
                        <a:t>017</a:t>
                      </a:r>
                      <a:endParaRPr kumimoji="1" lang="en-US" altLang="zh-CN" sz="1600" dirty="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73" name="Rectangle 69">
                      <a:extLst>
                        <a:ext uri="{FF2B5EF4-FFF2-40B4-BE49-F238E27FC236}">
                          <a16:creationId xmlns:a16="http://schemas.microsoft.com/office/drawing/2014/main" id="{4A460F9C-E3C7-9838-680D-D39BBB53C12F}"/>
                        </a:ext>
                      </a:extLst>
                    </p:cNvPr>
                    <p:cNvSpPr>
                      <a:spLocks noChangeArrowheads="1"/>
                    </p:cNvSpPr>
                    <p:nvPr/>
                  </p:nvSpPr>
                  <p:spPr bwMode="auto">
                    <a:xfrm>
                      <a:off x="633" y="2304"/>
                      <a:ext cx="1022"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8" name="Group 70">
                    <a:extLst>
                      <a:ext uri="{FF2B5EF4-FFF2-40B4-BE49-F238E27FC236}">
                        <a16:creationId xmlns:a16="http://schemas.microsoft.com/office/drawing/2014/main" id="{37E37245-B39F-BBA2-74FB-9A146A56B4E3}"/>
                      </a:ext>
                    </a:extLst>
                  </p:cNvPr>
                  <p:cNvGrpSpPr>
                    <a:grpSpLocks/>
                  </p:cNvGrpSpPr>
                  <p:nvPr/>
                </p:nvGrpSpPr>
                <p:grpSpPr bwMode="auto">
                  <a:xfrm>
                    <a:off x="1655" y="2304"/>
                    <a:ext cx="878" cy="576"/>
                    <a:chOff x="1655" y="2304"/>
                    <a:chExt cx="878" cy="576"/>
                  </a:xfrm>
                </p:grpSpPr>
                <p:sp>
                  <p:nvSpPr>
                    <p:cNvPr id="70" name="Rectangle 71">
                      <a:extLst>
                        <a:ext uri="{FF2B5EF4-FFF2-40B4-BE49-F238E27FC236}">
                          <a16:creationId xmlns:a16="http://schemas.microsoft.com/office/drawing/2014/main" id="{1A43F0F0-DF36-D3AC-C7B7-80E9D36D35F4}"/>
                        </a:ext>
                      </a:extLst>
                    </p:cNvPr>
                    <p:cNvSpPr>
                      <a:spLocks noChangeArrowheads="1"/>
                    </p:cNvSpPr>
                    <p:nvPr/>
                  </p:nvSpPr>
                  <p:spPr bwMode="auto">
                    <a:xfrm>
                      <a:off x="1698" y="2304"/>
                      <a:ext cx="79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33</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71" name="Rectangle 72">
                      <a:extLst>
                        <a:ext uri="{FF2B5EF4-FFF2-40B4-BE49-F238E27FC236}">
                          <a16:creationId xmlns:a16="http://schemas.microsoft.com/office/drawing/2014/main" id="{4D192329-BC9A-6B42-B253-38B216C19170}"/>
                        </a:ext>
                      </a:extLst>
                    </p:cNvPr>
                    <p:cNvSpPr>
                      <a:spLocks noChangeArrowheads="1"/>
                    </p:cNvSpPr>
                    <p:nvPr/>
                  </p:nvSpPr>
                  <p:spPr bwMode="auto">
                    <a:xfrm>
                      <a:off x="1655" y="2304"/>
                      <a:ext cx="878"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49" name="Group 73">
                    <a:extLst>
                      <a:ext uri="{FF2B5EF4-FFF2-40B4-BE49-F238E27FC236}">
                        <a16:creationId xmlns:a16="http://schemas.microsoft.com/office/drawing/2014/main" id="{309D7716-64E6-72D5-C062-B6368651112D}"/>
                      </a:ext>
                    </a:extLst>
                  </p:cNvPr>
                  <p:cNvGrpSpPr>
                    <a:grpSpLocks/>
                  </p:cNvGrpSpPr>
                  <p:nvPr/>
                </p:nvGrpSpPr>
                <p:grpSpPr bwMode="auto">
                  <a:xfrm>
                    <a:off x="2533" y="2327"/>
                    <a:ext cx="1094" cy="576"/>
                    <a:chOff x="2533" y="2327"/>
                    <a:chExt cx="1094" cy="576"/>
                  </a:xfrm>
                </p:grpSpPr>
                <p:sp>
                  <p:nvSpPr>
                    <p:cNvPr id="68" name="Rectangle 74">
                      <a:extLst>
                        <a:ext uri="{FF2B5EF4-FFF2-40B4-BE49-F238E27FC236}">
                          <a16:creationId xmlns:a16="http://schemas.microsoft.com/office/drawing/2014/main" id="{4C4088F1-5922-2C2C-1202-1FA4625C65DE}"/>
                        </a:ext>
                      </a:extLst>
                    </p:cNvPr>
                    <p:cNvSpPr>
                      <a:spLocks noChangeArrowheads="1"/>
                    </p:cNvSpPr>
                    <p:nvPr/>
                  </p:nvSpPr>
                  <p:spPr bwMode="auto">
                    <a:xfrm>
                      <a:off x="2576" y="2327"/>
                      <a:ext cx="1008" cy="49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剩磁感应感强度，矫顽力更高，钴含量高、</a:t>
                      </a:r>
                      <a:endParaRPr kumimoji="1" lang="en-US" altLang="zh-CN" sz="1600" b="1" dirty="0">
                        <a:solidFill>
                          <a:srgbClr val="000000"/>
                        </a:solidFill>
                        <a:latin typeface="Times New Roman" panose="02020603050405020304" pitchFamily="18" charset="0"/>
                        <a:ea typeface="宋体" panose="02010600030101010101" pitchFamily="2" charset="-122"/>
                      </a:endParaRPr>
                    </a:p>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价格高</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69" name="Rectangle 75">
                      <a:extLst>
                        <a:ext uri="{FF2B5EF4-FFF2-40B4-BE49-F238E27FC236}">
                          <a16:creationId xmlns:a16="http://schemas.microsoft.com/office/drawing/2014/main" id="{343FF1B9-1F54-5773-FC8C-EEDF4ED41C3D}"/>
                        </a:ext>
                      </a:extLst>
                    </p:cNvPr>
                    <p:cNvSpPr>
                      <a:spLocks noChangeArrowheads="1"/>
                    </p:cNvSpPr>
                    <p:nvPr/>
                  </p:nvSpPr>
                  <p:spPr bwMode="auto">
                    <a:xfrm>
                      <a:off x="2533" y="2327"/>
                      <a:ext cx="109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50" name="Group 76">
                    <a:extLst>
                      <a:ext uri="{FF2B5EF4-FFF2-40B4-BE49-F238E27FC236}">
                        <a16:creationId xmlns:a16="http://schemas.microsoft.com/office/drawing/2014/main" id="{1224E1FE-40FB-660C-423D-0A74A1B906F9}"/>
                      </a:ext>
                    </a:extLst>
                  </p:cNvPr>
                  <p:cNvGrpSpPr>
                    <a:grpSpLocks/>
                  </p:cNvGrpSpPr>
                  <p:nvPr/>
                </p:nvGrpSpPr>
                <p:grpSpPr bwMode="auto">
                  <a:xfrm>
                    <a:off x="3627" y="2304"/>
                    <a:ext cx="374" cy="576"/>
                    <a:chOff x="3627" y="2304"/>
                    <a:chExt cx="374" cy="576"/>
                  </a:xfrm>
                </p:grpSpPr>
                <p:sp>
                  <p:nvSpPr>
                    <p:cNvPr id="66" name="Rectangle 77">
                      <a:extLst>
                        <a:ext uri="{FF2B5EF4-FFF2-40B4-BE49-F238E27FC236}">
                          <a16:creationId xmlns:a16="http://schemas.microsoft.com/office/drawing/2014/main" id="{C46880F2-8AA0-ADA5-AB60-F7992A202985}"/>
                        </a:ext>
                      </a:extLst>
                    </p:cNvPr>
                    <p:cNvSpPr>
                      <a:spLocks noChangeArrowheads="1"/>
                    </p:cNvSpPr>
                    <p:nvPr/>
                  </p:nvSpPr>
                  <p:spPr bwMode="auto">
                    <a:xfrm>
                      <a:off x="3670" y="2304"/>
                      <a:ext cx="28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r>
                        <a:rPr kumimoji="1" lang="en-US" altLang="zh-CN" sz="1600">
                          <a:solidFill>
                            <a:srgbClr val="000000"/>
                          </a:solidFill>
                          <a:latin typeface="Times New Roman" panose="02020603050405020304" pitchFamily="18" charset="0"/>
                          <a:ea typeface="宋体" panose="02010600030101010101" pitchFamily="2" charset="-122"/>
                        </a:rPr>
                        <a:t> </a:t>
                      </a:r>
                    </a:p>
                    <a:p>
                      <a:pPr algn="ctr" eaLnBrk="0" fontAlgn="base" hangingPunct="0">
                        <a:spcBef>
                          <a:spcPct val="0"/>
                        </a:spcBef>
                        <a:spcAft>
                          <a:spcPct val="0"/>
                        </a:spcAft>
                      </a:pPr>
                      <a:endParaRPr kumimoji="1" lang="en-US" altLang="zh-CN" sz="1600">
                        <a:solidFill>
                          <a:srgbClr val="000000"/>
                        </a:solidFill>
                        <a:latin typeface="Times New Roman" panose="02020603050405020304" pitchFamily="18" charset="0"/>
                        <a:ea typeface="宋体" panose="02010600030101010101" pitchFamily="2" charset="-122"/>
                      </a:endParaRPr>
                    </a:p>
                  </p:txBody>
                </p:sp>
                <p:sp>
                  <p:nvSpPr>
                    <p:cNvPr id="67" name="Rectangle 78">
                      <a:extLst>
                        <a:ext uri="{FF2B5EF4-FFF2-40B4-BE49-F238E27FC236}">
                          <a16:creationId xmlns:a16="http://schemas.microsoft.com/office/drawing/2014/main" id="{5F011B24-9EB5-C3EC-ECEB-1EFC6845D5E4}"/>
                        </a:ext>
                      </a:extLst>
                    </p:cNvPr>
                    <p:cNvSpPr>
                      <a:spLocks noChangeArrowheads="1"/>
                    </p:cNvSpPr>
                    <p:nvPr/>
                  </p:nvSpPr>
                  <p:spPr bwMode="auto">
                    <a:xfrm>
                      <a:off x="3627" y="2304"/>
                      <a:ext cx="37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51" name="Group 79">
                    <a:extLst>
                      <a:ext uri="{FF2B5EF4-FFF2-40B4-BE49-F238E27FC236}">
                        <a16:creationId xmlns:a16="http://schemas.microsoft.com/office/drawing/2014/main" id="{A4BF8480-41A5-5C4D-7950-2C69C19FB32A}"/>
                      </a:ext>
                    </a:extLst>
                  </p:cNvPr>
                  <p:cNvGrpSpPr>
                    <a:grpSpLocks/>
                  </p:cNvGrpSpPr>
                  <p:nvPr/>
                </p:nvGrpSpPr>
                <p:grpSpPr bwMode="auto">
                  <a:xfrm>
                    <a:off x="0" y="2880"/>
                    <a:ext cx="633" cy="750"/>
                    <a:chOff x="0" y="2880"/>
                    <a:chExt cx="633" cy="750"/>
                  </a:xfrm>
                </p:grpSpPr>
                <p:sp>
                  <p:nvSpPr>
                    <p:cNvPr id="64" name="Rectangle 80">
                      <a:extLst>
                        <a:ext uri="{FF2B5EF4-FFF2-40B4-BE49-F238E27FC236}">
                          <a16:creationId xmlns:a16="http://schemas.microsoft.com/office/drawing/2014/main" id="{1D9AE06D-DAF6-051B-9982-17B358B95097}"/>
                        </a:ext>
                      </a:extLst>
                    </p:cNvPr>
                    <p:cNvSpPr>
                      <a:spLocks noChangeArrowheads="1"/>
                    </p:cNvSpPr>
                    <p:nvPr/>
                  </p:nvSpPr>
                  <p:spPr bwMode="auto">
                    <a:xfrm>
                      <a:off x="43" y="2880"/>
                      <a:ext cx="54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sp>
                  <p:nvSpPr>
                    <p:cNvPr id="65" name="Rectangle 81">
                      <a:extLst>
                        <a:ext uri="{FF2B5EF4-FFF2-40B4-BE49-F238E27FC236}">
                          <a16:creationId xmlns:a16="http://schemas.microsoft.com/office/drawing/2014/main" id="{5B7EA1CD-52F3-DE20-7DE4-104B41BBE4EE}"/>
                        </a:ext>
                      </a:extLst>
                    </p:cNvPr>
                    <p:cNvSpPr>
                      <a:spLocks noChangeArrowheads="1"/>
                    </p:cNvSpPr>
                    <p:nvPr/>
                  </p:nvSpPr>
                  <p:spPr bwMode="auto">
                    <a:xfrm>
                      <a:off x="0" y="2880"/>
                      <a:ext cx="633" cy="7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52" name="Group 82">
                    <a:extLst>
                      <a:ext uri="{FF2B5EF4-FFF2-40B4-BE49-F238E27FC236}">
                        <a16:creationId xmlns:a16="http://schemas.microsoft.com/office/drawing/2014/main" id="{8FC73107-F0C6-790E-5D64-746011C435BB}"/>
                      </a:ext>
                    </a:extLst>
                  </p:cNvPr>
                  <p:cNvGrpSpPr>
                    <a:grpSpLocks/>
                  </p:cNvGrpSpPr>
                  <p:nvPr/>
                </p:nvGrpSpPr>
                <p:grpSpPr bwMode="auto">
                  <a:xfrm>
                    <a:off x="633" y="2880"/>
                    <a:ext cx="1022" cy="750"/>
                    <a:chOff x="633" y="2880"/>
                    <a:chExt cx="1022" cy="750"/>
                  </a:xfrm>
                </p:grpSpPr>
                <p:sp>
                  <p:nvSpPr>
                    <p:cNvPr id="62" name="Rectangle 83">
                      <a:extLst>
                        <a:ext uri="{FF2B5EF4-FFF2-40B4-BE49-F238E27FC236}">
                          <a16:creationId xmlns:a16="http://schemas.microsoft.com/office/drawing/2014/main" id="{10A7697B-F9F7-F354-36B6-2A57C6A1F8DE}"/>
                        </a:ext>
                      </a:extLst>
                    </p:cNvPr>
                    <p:cNvSpPr>
                      <a:spLocks noChangeArrowheads="1"/>
                    </p:cNvSpPr>
                    <p:nvPr/>
                  </p:nvSpPr>
                  <p:spPr bwMode="auto">
                    <a:xfrm>
                      <a:off x="676" y="2990"/>
                      <a:ext cx="936" cy="57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稀土永磁：</a:t>
                      </a:r>
                      <a:endParaRPr kumimoji="1" lang="zh-CN" altLang="en-US" sz="1600" dirty="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钕铁硼</a:t>
                      </a:r>
                      <a:endParaRPr kumimoji="1" lang="zh-CN" altLang="en-US" sz="1600" dirty="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r>
                        <a:rPr kumimoji="1" lang="en-US" altLang="zh-CN" sz="1600" b="1" dirty="0">
                          <a:solidFill>
                            <a:srgbClr val="000000"/>
                          </a:solidFill>
                          <a:latin typeface="Times New Roman" panose="02020603050405020304" pitchFamily="18" charset="0"/>
                          <a:ea typeface="宋体" panose="02010600030101010101" pitchFamily="2" charset="-122"/>
                        </a:rPr>
                        <a:t>Nd-Fe-B</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63" name="Rectangle 84">
                      <a:extLst>
                        <a:ext uri="{FF2B5EF4-FFF2-40B4-BE49-F238E27FC236}">
                          <a16:creationId xmlns:a16="http://schemas.microsoft.com/office/drawing/2014/main" id="{BD7252E9-5BB7-81BE-5DB3-37754BD54B4D}"/>
                        </a:ext>
                      </a:extLst>
                    </p:cNvPr>
                    <p:cNvSpPr>
                      <a:spLocks noChangeArrowheads="1"/>
                    </p:cNvSpPr>
                    <p:nvPr/>
                  </p:nvSpPr>
                  <p:spPr bwMode="auto">
                    <a:xfrm>
                      <a:off x="633" y="2880"/>
                      <a:ext cx="1022" cy="7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53" name="Group 85">
                    <a:extLst>
                      <a:ext uri="{FF2B5EF4-FFF2-40B4-BE49-F238E27FC236}">
                        <a16:creationId xmlns:a16="http://schemas.microsoft.com/office/drawing/2014/main" id="{06850ED7-957B-A14C-2263-96FEEF19D053}"/>
                      </a:ext>
                    </a:extLst>
                  </p:cNvPr>
                  <p:cNvGrpSpPr>
                    <a:grpSpLocks/>
                  </p:cNvGrpSpPr>
                  <p:nvPr/>
                </p:nvGrpSpPr>
                <p:grpSpPr bwMode="auto">
                  <a:xfrm>
                    <a:off x="1655" y="2880"/>
                    <a:ext cx="878" cy="750"/>
                    <a:chOff x="1655" y="2880"/>
                    <a:chExt cx="878" cy="750"/>
                  </a:xfrm>
                </p:grpSpPr>
                <p:sp>
                  <p:nvSpPr>
                    <p:cNvPr id="60" name="Rectangle 86">
                      <a:extLst>
                        <a:ext uri="{FF2B5EF4-FFF2-40B4-BE49-F238E27FC236}">
                          <a16:creationId xmlns:a16="http://schemas.microsoft.com/office/drawing/2014/main" id="{5B427A29-A820-5842-5F86-DD7DA2050E7F}"/>
                        </a:ext>
                      </a:extLst>
                    </p:cNvPr>
                    <p:cNvSpPr>
                      <a:spLocks noChangeArrowheads="1"/>
                    </p:cNvSpPr>
                    <p:nvPr/>
                  </p:nvSpPr>
                  <p:spPr bwMode="auto">
                    <a:xfrm>
                      <a:off x="1698" y="2880"/>
                      <a:ext cx="792"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en-US" altLang="zh-CN" sz="1600" b="1">
                          <a:solidFill>
                            <a:srgbClr val="000000"/>
                          </a:solidFill>
                          <a:latin typeface="Times New Roman" panose="02020603050405020304" pitchFamily="18" charset="0"/>
                          <a:ea typeface="宋体" panose="02010600030101010101" pitchFamily="2" charset="-122"/>
                        </a:rPr>
                        <a:t>38~40</a:t>
                      </a:r>
                      <a:endParaRPr kumimoji="1" lang="en-US" altLang="zh-CN" sz="160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endParaRPr kumimoji="1" lang="en-US" altLang="zh-CN" sz="1600">
                        <a:solidFill>
                          <a:srgbClr val="000000"/>
                        </a:solidFill>
                        <a:latin typeface="Times New Roman" panose="02020603050405020304" pitchFamily="18" charset="0"/>
                        <a:ea typeface="宋体" panose="02010600030101010101" pitchFamily="2" charset="-122"/>
                      </a:endParaRPr>
                    </a:p>
                  </p:txBody>
                </p:sp>
                <p:sp>
                  <p:nvSpPr>
                    <p:cNvPr id="61" name="Rectangle 87">
                      <a:extLst>
                        <a:ext uri="{FF2B5EF4-FFF2-40B4-BE49-F238E27FC236}">
                          <a16:creationId xmlns:a16="http://schemas.microsoft.com/office/drawing/2014/main" id="{39D7A6F3-664D-006E-66AB-9965D4CC37C7}"/>
                        </a:ext>
                      </a:extLst>
                    </p:cNvPr>
                    <p:cNvSpPr>
                      <a:spLocks noChangeArrowheads="1"/>
                    </p:cNvSpPr>
                    <p:nvPr/>
                  </p:nvSpPr>
                  <p:spPr bwMode="auto">
                    <a:xfrm>
                      <a:off x="1655" y="2880"/>
                      <a:ext cx="878" cy="7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54" name="Group 88">
                    <a:extLst>
                      <a:ext uri="{FF2B5EF4-FFF2-40B4-BE49-F238E27FC236}">
                        <a16:creationId xmlns:a16="http://schemas.microsoft.com/office/drawing/2014/main" id="{94888010-D6BC-50AB-E8D2-C800B0C85AF5}"/>
                      </a:ext>
                    </a:extLst>
                  </p:cNvPr>
                  <p:cNvGrpSpPr>
                    <a:grpSpLocks/>
                  </p:cNvGrpSpPr>
                  <p:nvPr/>
                </p:nvGrpSpPr>
                <p:grpSpPr bwMode="auto">
                  <a:xfrm>
                    <a:off x="2533" y="2880"/>
                    <a:ext cx="1094" cy="750"/>
                    <a:chOff x="2533" y="2880"/>
                    <a:chExt cx="1094" cy="750"/>
                  </a:xfrm>
                </p:grpSpPr>
                <p:sp>
                  <p:nvSpPr>
                    <p:cNvPr id="58" name="Rectangle 89">
                      <a:extLst>
                        <a:ext uri="{FF2B5EF4-FFF2-40B4-BE49-F238E27FC236}">
                          <a16:creationId xmlns:a16="http://schemas.microsoft.com/office/drawing/2014/main" id="{E3C0FDF6-B9F0-7E61-05FD-BE517D7DFA3B}"/>
                        </a:ext>
                      </a:extLst>
                    </p:cNvPr>
                    <p:cNvSpPr>
                      <a:spLocks noChangeArrowheads="1"/>
                    </p:cNvSpPr>
                    <p:nvPr/>
                  </p:nvSpPr>
                  <p:spPr bwMode="auto">
                    <a:xfrm>
                      <a:off x="2576" y="2926"/>
                      <a:ext cx="1008" cy="68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zh-CN" altLang="en-US" sz="1600" b="1" dirty="0">
                          <a:solidFill>
                            <a:srgbClr val="000000"/>
                          </a:solidFill>
                          <a:latin typeface="Times New Roman" panose="02020603050405020304" pitchFamily="18" charset="0"/>
                          <a:ea typeface="宋体" panose="02010600030101010101" pitchFamily="2" charset="-122"/>
                        </a:rPr>
                        <a:t>剩磁感应感强度，矫顽力最高，我国储量世界第一，温度可达</a:t>
                      </a:r>
                      <a:r>
                        <a:rPr kumimoji="1" lang="en-US" altLang="zh-CN" sz="1600" b="1" dirty="0">
                          <a:solidFill>
                            <a:srgbClr val="000000"/>
                          </a:solidFill>
                          <a:latin typeface="Times New Roman" panose="02020603050405020304" pitchFamily="18" charset="0"/>
                          <a:ea typeface="宋体" panose="02010600030101010101" pitchFamily="2" charset="-122"/>
                        </a:rPr>
                        <a:t>180°C</a:t>
                      </a:r>
                      <a:endParaRPr kumimoji="1" lang="en-US" altLang="zh-CN" sz="1600" dirty="0">
                        <a:solidFill>
                          <a:srgbClr val="000000"/>
                        </a:solidFill>
                        <a:latin typeface="Times New Roman" panose="02020603050405020304" pitchFamily="18" charset="0"/>
                        <a:ea typeface="宋体" panose="02010600030101010101" pitchFamily="2" charset="-122"/>
                      </a:endParaRPr>
                    </a:p>
                  </p:txBody>
                </p:sp>
                <p:sp>
                  <p:nvSpPr>
                    <p:cNvPr id="59" name="Rectangle 90">
                      <a:extLst>
                        <a:ext uri="{FF2B5EF4-FFF2-40B4-BE49-F238E27FC236}">
                          <a16:creationId xmlns:a16="http://schemas.microsoft.com/office/drawing/2014/main" id="{4C4E2519-2FA3-C138-875A-394C1A1CEE96}"/>
                        </a:ext>
                      </a:extLst>
                    </p:cNvPr>
                    <p:cNvSpPr>
                      <a:spLocks noChangeArrowheads="1"/>
                    </p:cNvSpPr>
                    <p:nvPr/>
                  </p:nvSpPr>
                  <p:spPr bwMode="auto">
                    <a:xfrm>
                      <a:off x="2533" y="2880"/>
                      <a:ext cx="1094" cy="7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nvGrpSpPr>
                  <p:cNvPr id="55" name="Group 91">
                    <a:extLst>
                      <a:ext uri="{FF2B5EF4-FFF2-40B4-BE49-F238E27FC236}">
                        <a16:creationId xmlns:a16="http://schemas.microsoft.com/office/drawing/2014/main" id="{267A7578-1D5F-CB11-9F78-CC4BDE73058B}"/>
                      </a:ext>
                    </a:extLst>
                  </p:cNvPr>
                  <p:cNvGrpSpPr>
                    <a:grpSpLocks/>
                  </p:cNvGrpSpPr>
                  <p:nvPr/>
                </p:nvGrpSpPr>
                <p:grpSpPr bwMode="auto">
                  <a:xfrm>
                    <a:off x="3627" y="2880"/>
                    <a:ext cx="374" cy="750"/>
                    <a:chOff x="3627" y="2880"/>
                    <a:chExt cx="374" cy="750"/>
                  </a:xfrm>
                </p:grpSpPr>
                <p:sp>
                  <p:nvSpPr>
                    <p:cNvPr id="56" name="Rectangle 92">
                      <a:extLst>
                        <a:ext uri="{FF2B5EF4-FFF2-40B4-BE49-F238E27FC236}">
                          <a16:creationId xmlns:a16="http://schemas.microsoft.com/office/drawing/2014/main" id="{56B87AD8-414F-3B22-8A17-A9E6237F0BB3}"/>
                        </a:ext>
                      </a:extLst>
                    </p:cNvPr>
                    <p:cNvSpPr>
                      <a:spLocks noChangeArrowheads="1"/>
                    </p:cNvSpPr>
                    <p:nvPr/>
                  </p:nvSpPr>
                  <p:spPr bwMode="auto">
                    <a:xfrm>
                      <a:off x="3670" y="2880"/>
                      <a:ext cx="288"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kumimoji="1" lang="en-US" altLang="zh-CN" sz="1600" b="1">
                          <a:solidFill>
                            <a:srgbClr val="000000"/>
                          </a:solidFill>
                          <a:latin typeface="Times New Roman" panose="02020603050405020304" pitchFamily="18" charset="0"/>
                          <a:ea typeface="宋体" panose="02010600030101010101" pitchFamily="2" charset="-122"/>
                        </a:rPr>
                        <a:t>4</a:t>
                      </a:r>
                      <a:endParaRPr kumimoji="1" lang="en-US" altLang="zh-CN" sz="1600">
                        <a:solidFill>
                          <a:srgbClr val="000000"/>
                        </a:solidFill>
                        <a:latin typeface="Times New Roman" panose="02020603050405020304" pitchFamily="18" charset="0"/>
                        <a:ea typeface="宋体" panose="02010600030101010101" pitchFamily="2" charset="-122"/>
                      </a:endParaRPr>
                    </a:p>
                    <a:p>
                      <a:pPr algn="ctr" eaLnBrk="0" fontAlgn="base" hangingPunct="0">
                        <a:spcBef>
                          <a:spcPct val="0"/>
                        </a:spcBef>
                        <a:spcAft>
                          <a:spcPct val="0"/>
                        </a:spcAft>
                      </a:pPr>
                      <a:endParaRPr kumimoji="1" lang="en-US" altLang="zh-CN" sz="1600">
                        <a:solidFill>
                          <a:srgbClr val="000000"/>
                        </a:solidFill>
                        <a:latin typeface="Times New Roman" panose="02020603050405020304" pitchFamily="18" charset="0"/>
                        <a:ea typeface="宋体" panose="02010600030101010101" pitchFamily="2" charset="-122"/>
                      </a:endParaRPr>
                    </a:p>
                  </p:txBody>
                </p:sp>
                <p:sp>
                  <p:nvSpPr>
                    <p:cNvPr id="57" name="Rectangle 93">
                      <a:extLst>
                        <a:ext uri="{FF2B5EF4-FFF2-40B4-BE49-F238E27FC236}">
                          <a16:creationId xmlns:a16="http://schemas.microsoft.com/office/drawing/2014/main" id="{0A9BCC02-5BB7-15D5-6EA4-8E442183CBC9}"/>
                        </a:ext>
                      </a:extLst>
                    </p:cNvPr>
                    <p:cNvSpPr>
                      <a:spLocks noChangeArrowheads="1"/>
                    </p:cNvSpPr>
                    <p:nvPr/>
                  </p:nvSpPr>
                  <p:spPr bwMode="auto">
                    <a:xfrm>
                      <a:off x="3627" y="2880"/>
                      <a:ext cx="374" cy="7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grpSp>
            <p:sp>
              <p:nvSpPr>
                <p:cNvPr id="25" name="Rectangle 94">
                  <a:extLst>
                    <a:ext uri="{FF2B5EF4-FFF2-40B4-BE49-F238E27FC236}">
                      <a16:creationId xmlns:a16="http://schemas.microsoft.com/office/drawing/2014/main" id="{C4C8B27E-87BC-84BB-A57C-877177EFD8CA}"/>
                    </a:ext>
                  </a:extLst>
                </p:cNvPr>
                <p:cNvSpPr>
                  <a:spLocks noChangeArrowheads="1"/>
                </p:cNvSpPr>
                <p:nvPr/>
              </p:nvSpPr>
              <p:spPr bwMode="auto">
                <a:xfrm>
                  <a:off x="-2" y="-2"/>
                  <a:ext cx="4005" cy="3634"/>
                </a:xfrm>
                <a:prstGeom prst="rect">
                  <a:avLst/>
                </a:prstGeom>
                <a:noFill/>
                <a:ln w="793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i="1">
                    <a:solidFill>
                      <a:srgbClr val="000000"/>
                    </a:solidFill>
                    <a:latin typeface="Times New Roman" panose="02020603050405020304" pitchFamily="18" charset="0"/>
                    <a:ea typeface="宋体" panose="02010600030101010101" pitchFamily="2" charset="-122"/>
                  </a:endParaRPr>
                </a:p>
              </p:txBody>
            </p:sp>
          </p:grpSp>
          <p:sp>
            <p:nvSpPr>
              <p:cNvPr id="23" name="Text Box 96">
                <a:extLst>
                  <a:ext uri="{FF2B5EF4-FFF2-40B4-BE49-F238E27FC236}">
                    <a16:creationId xmlns:a16="http://schemas.microsoft.com/office/drawing/2014/main" id="{1AEE18B8-F427-27BC-26B7-E50C56639FBC}"/>
                  </a:ext>
                </a:extLst>
              </p:cNvPr>
              <p:cNvSpPr txBox="1">
                <a:spLocks noChangeArrowheads="1"/>
              </p:cNvSpPr>
              <p:nvPr/>
            </p:nvSpPr>
            <p:spPr bwMode="auto">
              <a:xfrm>
                <a:off x="867550" y="5188971"/>
                <a:ext cx="8618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zh-CN" altLang="en-US" sz="2400" b="1" dirty="0">
                    <a:solidFill>
                      <a:srgbClr val="000000"/>
                    </a:solidFill>
                    <a:latin typeface="Times New Roman" panose="02020603050405020304" pitchFamily="18" charset="0"/>
                    <a:ea typeface="华文楷体" panose="02010600040101010101" pitchFamily="2" charset="-122"/>
                  </a:rPr>
                  <a:t>第三代</a:t>
                </a:r>
              </a:p>
            </p:txBody>
          </p:sp>
        </p:grpSp>
        <p:sp>
          <p:nvSpPr>
            <p:cNvPr id="116" name="Rectangle 2">
              <a:extLst>
                <a:ext uri="{FF2B5EF4-FFF2-40B4-BE49-F238E27FC236}">
                  <a16:creationId xmlns:a16="http://schemas.microsoft.com/office/drawing/2014/main" id="{744D09A7-ED9B-177A-D6DB-EF7A8F80B088}"/>
                </a:ext>
              </a:extLst>
            </p:cNvPr>
            <p:cNvSpPr/>
            <p:nvPr/>
          </p:nvSpPr>
          <p:spPr>
            <a:xfrm>
              <a:off x="1912529" y="3428702"/>
              <a:ext cx="880369" cy="369332"/>
            </a:xfrm>
            <a:prstGeom prst="rect">
              <a:avLst/>
            </a:prstGeom>
          </p:spPr>
          <p:txBody>
            <a:bodyPr wrap="none">
              <a:spAutoFit/>
            </a:bodyPr>
            <a:lstStyle/>
            <a:p>
              <a:pPr algn="ctr" fontAlgn="base">
                <a:spcBef>
                  <a:spcPct val="0"/>
                </a:spcBef>
                <a:spcAft>
                  <a:spcPct val="0"/>
                </a:spcAft>
              </a:pPr>
              <a:r>
                <a:rPr kumimoji="1" lang="en-US" altLang="zh-CN" b="1" dirty="0">
                  <a:solidFill>
                    <a:srgbClr val="000000"/>
                  </a:solidFill>
                  <a:latin typeface="Times New Roman" panose="02020603050405020304" pitchFamily="18" charset="0"/>
                  <a:ea typeface="宋体" panose="02010600030101010101" pitchFamily="2" charset="-122"/>
                </a:rPr>
                <a:t>30</a:t>
              </a:r>
              <a:r>
                <a:rPr kumimoji="1" lang="zh-CN" altLang="en-US" b="1" dirty="0">
                  <a:solidFill>
                    <a:srgbClr val="000000"/>
                  </a:solidFill>
                  <a:latin typeface="Times New Roman" panose="02020603050405020304" pitchFamily="18" charset="0"/>
                  <a:ea typeface="宋体" panose="02010600030101010101" pitchFamily="2" charset="-122"/>
                </a:rPr>
                <a:t>年代</a:t>
              </a:r>
              <a:endParaRPr kumimoji="1" lang="en-US" altLang="zh-CN" dirty="0">
                <a:solidFill>
                  <a:srgbClr val="000000"/>
                </a:solidFill>
                <a:latin typeface="Times New Roman" panose="02020603050405020304" pitchFamily="18" charset="0"/>
                <a:ea typeface="宋体" panose="02010600030101010101" pitchFamily="2" charset="-122"/>
              </a:endParaRPr>
            </a:p>
          </p:txBody>
        </p:sp>
      </p:grpSp>
      <p:pic>
        <p:nvPicPr>
          <p:cNvPr id="118" name="Picture 1">
            <a:extLst>
              <a:ext uri="{FF2B5EF4-FFF2-40B4-BE49-F238E27FC236}">
                <a16:creationId xmlns:a16="http://schemas.microsoft.com/office/drawing/2014/main" id="{21983C4D-82D8-0D30-58D1-96373953A5F6}"/>
              </a:ext>
            </a:extLst>
          </p:cNvPr>
          <p:cNvPicPr>
            <a:picLocks noChangeAspect="1"/>
          </p:cNvPicPr>
          <p:nvPr/>
        </p:nvPicPr>
        <p:blipFill>
          <a:blip r:embed="rId4"/>
          <a:stretch>
            <a:fillRect/>
          </a:stretch>
        </p:blipFill>
        <p:spPr>
          <a:xfrm>
            <a:off x="8780220" y="2080690"/>
            <a:ext cx="3375260" cy="2723452"/>
          </a:xfrm>
          <a:prstGeom prst="rect">
            <a:avLst/>
          </a:prstGeom>
        </p:spPr>
      </p:pic>
    </p:spTree>
    <p:extLst>
      <p:ext uri="{BB962C8B-B14F-4D97-AF65-F5344CB8AC3E}">
        <p14:creationId xmlns:p14="http://schemas.microsoft.com/office/powerpoint/2010/main" val="9206446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4072</Words>
  <Application>Microsoft Office PowerPoint</Application>
  <PresentationFormat>宽屏</PresentationFormat>
  <Paragraphs>604</Paragraphs>
  <Slides>62</Slides>
  <Notes>50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62</vt:i4>
      </vt:variant>
    </vt:vector>
  </HeadingPairs>
  <TitlesOfParts>
    <vt:vector size="80" baseType="lpstr">
      <vt:lpstr>-apple-system</vt:lpstr>
      <vt:lpstr>等线</vt:lpstr>
      <vt:lpstr>等线 Light</vt:lpstr>
      <vt:lpstr>仿宋_GB2312</vt:lpstr>
      <vt:lpstr>黑体</vt:lpstr>
      <vt:lpstr>华文楷体</vt:lpstr>
      <vt:lpstr>楷体_GB2312</vt:lpstr>
      <vt:lpstr>宋体</vt:lpstr>
      <vt:lpstr>微软雅黑</vt:lpstr>
      <vt:lpstr>arial</vt:lpstr>
      <vt:lpstr>arial</vt:lpstr>
      <vt:lpstr>Cambria Math</vt:lpstr>
      <vt:lpstr>Symbol</vt:lpstr>
      <vt:lpstr>Times New Roman</vt:lpstr>
      <vt:lpstr>Wingdings</vt:lpstr>
      <vt:lpstr>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Yashan</dc:creator>
  <cp:lastModifiedBy>廖武</cp:lastModifiedBy>
  <cp:revision>40</cp:revision>
  <dcterms:created xsi:type="dcterms:W3CDTF">2023-04-12T00:18:14Z</dcterms:created>
  <dcterms:modified xsi:type="dcterms:W3CDTF">2023-05-28T08:53:10Z</dcterms:modified>
</cp:coreProperties>
</file>